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1" r:id="rId11"/>
    <p:sldId id="294" r:id="rId12"/>
    <p:sldId id="265" r:id="rId13"/>
    <p:sldId id="266" r:id="rId14"/>
    <p:sldId id="267" r:id="rId15"/>
    <p:sldId id="268" r:id="rId16"/>
    <p:sldId id="292" r:id="rId17"/>
    <p:sldId id="269" r:id="rId18"/>
    <p:sldId id="293" r:id="rId19"/>
    <p:sldId id="270" r:id="rId20"/>
    <p:sldId id="271" r:id="rId21"/>
    <p:sldId id="272" r:id="rId22"/>
    <p:sldId id="289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6" r:id="rId35"/>
    <p:sldId id="288" r:id="rId36"/>
    <p:sldId id="287" r:id="rId37"/>
    <p:sldId id="284" r:id="rId38"/>
    <p:sldId id="296" r:id="rId39"/>
    <p:sldId id="285" r:id="rId40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63" autoAdjust="0"/>
    <p:restoredTop sz="94660"/>
  </p:normalViewPr>
  <p:slideViewPr>
    <p:cSldViewPr snapToGrid="0">
      <p:cViewPr varScale="1">
        <p:scale>
          <a:sx n="62" d="100"/>
          <a:sy n="62" d="100"/>
        </p:scale>
        <p:origin x="634" y="2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Nelson Textbook of Pediatrics. Pediatric Acute Liver Failure chapter (user-provided excerpt).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Nelson Textbook of Pediatrics. Pediatric Acute Liver Failure: Clinical Manifestations (user-provided excerpt).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clinical management figure: image(395).png (accessed 2026-08-04).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Nelson Textbook of Pediatrics. Pediatric Acute Liver Failure: Supportive Management (user-provided excerpt).</a:t>
            </a:r>
          </a:p>
          <a:p>
            <a:r>
              <a:t>- Medication image: user-provided Normix 200 mg package photograph.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• User-provided UpToDate screenshots: Acute liver failure in children—etiology, evaluation, management, complications, and outcomes.</a:t>
            </a:r>
          </a:p>
          <a:p>
            <a:r>
              <a:t>• User-provided Nelson Textbook of Pediatrics, Chapter 412 screenshots.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977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3728085-4BA1-41FE-B92D-72AF61C046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09550" cy="6858000"/>
          </a:xfrm>
          <a:prstGeom prst="roundRect">
            <a:avLst>
              <a:gd name="adj" fmla="val 36364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91C830-5950-4929-9FE5-1FB2C92E8202}"/>
              </a:ext>
            </a:extLst>
          </p:cNvPr>
          <p:cNvSpPr>
            <a:spLocks noGrp="1"/>
          </p:cNvSpPr>
          <p:nvPr/>
        </p:nvSpPr>
        <p:spPr>
          <a:xfrm>
            <a:off x="704850" y="1238250"/>
            <a:ext cx="81915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ACUTE LIVER FAILURE</a:t>
            </a:r>
          </a:p>
          <a:p>
            <a:pPr algn="l"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IN CHILDREN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F611E4-C9C2-4CC7-B3CC-2568B54D1721}"/>
              </a:ext>
            </a:extLst>
          </p:cNvPr>
          <p:cNvSpPr>
            <a:spLocks noGrp="1"/>
          </p:cNvSpPr>
          <p:nvPr/>
        </p:nvSpPr>
        <p:spPr>
          <a:xfrm>
            <a:off x="742950" y="3143250"/>
            <a:ext cx="828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0">
                <a:solidFill>
                  <a:srgbClr val="BFD5DF"/>
                </a:solidFill>
              </a:defRPr>
            </a:pPr>
            <a:r>
              <a:rPr sz="1800" b="0">
                <a:solidFill>
                  <a:srgbClr val="BFD5DF"/>
                </a:solidFill>
              </a:rPr>
              <a:t>Recognition • Etiology • Evaluation • Management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F29F2C-5A1C-4E28-BA0A-C96771E3DB05}"/>
              </a:ext>
            </a:extLst>
          </p:cNvPr>
          <p:cNvSpPr>
            <a:spLocks noGrp="1"/>
          </p:cNvSpPr>
          <p:nvPr/>
        </p:nvSpPr>
        <p:spPr>
          <a:xfrm>
            <a:off x="742950" y="4000500"/>
            <a:ext cx="4381500" cy="3810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40577E-9FFD-4ACD-9C47-F23609F12454}"/>
              </a:ext>
            </a:extLst>
          </p:cNvPr>
          <p:cNvSpPr>
            <a:spLocks noGrp="1"/>
          </p:cNvSpPr>
          <p:nvPr/>
        </p:nvSpPr>
        <p:spPr>
          <a:xfrm>
            <a:off x="742950" y="4286250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67B45F-301C-4B8D-98FC-0E65E0DAEC9B}"/>
              </a:ext>
            </a:extLst>
          </p:cNvPr>
          <p:cNvSpPr>
            <a:spLocks noGrp="1"/>
          </p:cNvSpPr>
          <p:nvPr/>
        </p:nvSpPr>
        <p:spPr>
          <a:xfrm>
            <a:off x="742950" y="4762500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BFD5DF"/>
                </a:solidFill>
              </a:defRPr>
            </a:pPr>
            <a:r>
              <a:rPr sz="1350" b="0">
                <a:solidFill>
                  <a:srgbClr val="BFD5DF"/>
                </a:solidFill>
              </a:rPr>
              <a:t>Clinical practice + board examination review</a:t>
            </a:r>
          </a:p>
        </p:txBody>
      </p:sp>
    </p:spTree>
    <p:extLst>
      <p:ext uri="{BB962C8B-B14F-4D97-AF65-F5344CB8AC3E}">
        <p14:creationId xmlns:p14="http://schemas.microsoft.com/office/powerpoint/2010/main" val="374815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7365698-FC9A-44E7-BD61-3FA738214AC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E4BAD7-9FB7-47D8-BF40-993256F1ACE2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CASE OPENING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4D6207-8F0D-49C6-B06A-11A231AF7112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Imagine this child arriving in your clinic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01A9B5-EA68-480F-A36B-1C3F73E1B5D9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C23DFE-56A6-4398-8417-67221D4C2A4E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B99123-E239-47FA-8AA5-C237E4D17344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B9644C-31C8-4BEA-93AC-027E4BE21387}"/>
              </a:ext>
            </a:extLst>
          </p:cNvPr>
          <p:cNvSpPr>
            <a:spLocks noGrp="1"/>
          </p:cNvSpPr>
          <p:nvPr/>
        </p:nvSpPr>
        <p:spPr>
          <a:xfrm>
            <a:off x="742950" y="1562100"/>
            <a:ext cx="5715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950" b="1">
                <a:solidFill>
                  <a:srgbClr val="176B87"/>
                </a:solidFill>
              </a:defRPr>
            </a:pPr>
            <a:r>
              <a:rPr sz="1950" b="1">
                <a:solidFill>
                  <a:srgbClr val="176B87"/>
                </a:solidFill>
              </a:rPr>
              <a:t>A previously healthy 3-year-old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D34B22-7474-467A-8381-873FE1CD614A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45FDC3A-1259-4472-A218-B266DE2B212E}"/>
              </a:ext>
            </a:extLst>
          </p:cNvPr>
          <p:cNvSpPr>
            <a:spLocks noGrp="1"/>
          </p:cNvSpPr>
          <p:nvPr/>
        </p:nvSpPr>
        <p:spPr>
          <a:xfrm>
            <a:off x="1104900" y="2095500"/>
            <a:ext cx="5772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3 days of poor intake, nausea, abdominal discomfort and malaise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86614B-F580-4161-A3D6-56C5BB5C513A}"/>
              </a:ext>
            </a:extLst>
          </p:cNvPr>
          <p:cNvSpPr>
            <a:spLocks noGrp="1"/>
          </p:cNvSpPr>
          <p:nvPr/>
        </p:nvSpPr>
        <p:spPr>
          <a:xfrm>
            <a:off x="781050" y="27051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A4DD62-BF03-4D05-8917-4F042C850560}"/>
              </a:ext>
            </a:extLst>
          </p:cNvPr>
          <p:cNvSpPr>
            <a:spLocks noGrp="1"/>
          </p:cNvSpPr>
          <p:nvPr/>
        </p:nvSpPr>
        <p:spPr>
          <a:xfrm>
            <a:off x="1104900" y="2705100"/>
            <a:ext cx="5772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Now drowsy and tachypneic; no clear chronic liver disease history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FA656D-B8E8-44E1-B8BC-F757BBBE0793}"/>
              </a:ext>
            </a:extLst>
          </p:cNvPr>
          <p:cNvSpPr>
            <a:spLocks noGrp="1"/>
          </p:cNvSpPr>
          <p:nvPr/>
        </p:nvSpPr>
        <p:spPr>
          <a:xfrm>
            <a:off x="781050" y="33147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66578A9-176A-4424-B830-79248EB55DF1}"/>
              </a:ext>
            </a:extLst>
          </p:cNvPr>
          <p:cNvSpPr>
            <a:spLocks noGrp="1"/>
          </p:cNvSpPr>
          <p:nvPr/>
        </p:nvSpPr>
        <p:spPr>
          <a:xfrm>
            <a:off x="1104900" y="3314700"/>
            <a:ext cx="5772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Mild jaundice; hepatomegaly; no obvious ingestion reported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B6E165-2145-4407-A89A-791A613CDE90}"/>
              </a:ext>
            </a:extLst>
          </p:cNvPr>
          <p:cNvSpPr>
            <a:spLocks noGrp="1"/>
          </p:cNvSpPr>
          <p:nvPr/>
        </p:nvSpPr>
        <p:spPr>
          <a:xfrm>
            <a:off x="781050" y="39243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2EB23A-41FC-4ACF-BF32-5BFDE1624A68}"/>
              </a:ext>
            </a:extLst>
          </p:cNvPr>
          <p:cNvSpPr>
            <a:spLocks noGrp="1"/>
          </p:cNvSpPr>
          <p:nvPr/>
        </p:nvSpPr>
        <p:spPr>
          <a:xfrm>
            <a:off x="1104900" y="3924300"/>
            <a:ext cx="5772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Labs: ALT/AST markedly elevated, glucose low, INR 2.1 after vitamin K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FDD4933-535B-4518-8005-C533FE95D5DF}"/>
              </a:ext>
            </a:extLst>
          </p:cNvPr>
          <p:cNvSpPr>
            <a:spLocks noGrp="1"/>
          </p:cNvSpPr>
          <p:nvPr/>
        </p:nvSpPr>
        <p:spPr>
          <a:xfrm>
            <a:off x="7429500" y="1952625"/>
            <a:ext cx="3714750" cy="180975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54FF8F-9A16-4565-8D04-A99094E8DB5B}"/>
              </a:ext>
            </a:extLst>
          </p:cNvPr>
          <p:cNvSpPr>
            <a:spLocks noGrp="1"/>
          </p:cNvSpPr>
          <p:nvPr/>
        </p:nvSpPr>
        <p:spPr>
          <a:xfrm>
            <a:off x="7429500" y="1952625"/>
            <a:ext cx="95250" cy="180975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FB1413-373D-470D-A981-4F53F2A85390}"/>
              </a:ext>
            </a:extLst>
          </p:cNvPr>
          <p:cNvSpPr>
            <a:spLocks noGrp="1"/>
          </p:cNvSpPr>
          <p:nvPr/>
        </p:nvSpPr>
        <p:spPr>
          <a:xfrm>
            <a:off x="7696200" y="2124075"/>
            <a:ext cx="3238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FIRST DECISION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A1815C-A250-4B59-96C6-D6DC3E1CBDAF}"/>
              </a:ext>
            </a:extLst>
          </p:cNvPr>
          <p:cNvSpPr>
            <a:spLocks noGrp="1"/>
          </p:cNvSpPr>
          <p:nvPr/>
        </p:nvSpPr>
        <p:spPr>
          <a:xfrm>
            <a:off x="7696200" y="2447925"/>
            <a:ext cx="32385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Does this child meet pediatric acute liver failure criteria?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33280DB-9FF9-4CE9-B873-6C746B2900B6}"/>
              </a:ext>
            </a:extLst>
          </p:cNvPr>
          <p:cNvSpPr>
            <a:spLocks noGrp="1"/>
          </p:cNvSpPr>
          <p:nvPr/>
        </p:nvSpPr>
        <p:spPr>
          <a:xfrm>
            <a:off x="7429500" y="4048125"/>
            <a:ext cx="371475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CB99FB0-D897-4ED7-896C-123784483B03}"/>
              </a:ext>
            </a:extLst>
          </p:cNvPr>
          <p:cNvSpPr>
            <a:spLocks noGrp="1"/>
          </p:cNvSpPr>
          <p:nvPr/>
        </p:nvSpPr>
        <p:spPr>
          <a:xfrm>
            <a:off x="7429500" y="4048125"/>
            <a:ext cx="95250" cy="1428750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1FA393-FBDA-411F-AF71-3A4A2DABD085}"/>
              </a:ext>
            </a:extLst>
          </p:cNvPr>
          <p:cNvSpPr>
            <a:spLocks noGrp="1"/>
          </p:cNvSpPr>
          <p:nvPr/>
        </p:nvSpPr>
        <p:spPr>
          <a:xfrm>
            <a:off x="7696200" y="4219575"/>
            <a:ext cx="3238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CLINICAL DANGER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CBE9983-5CE6-47D1-A40A-DD42A1AAD8DF}"/>
              </a:ext>
            </a:extLst>
          </p:cNvPr>
          <p:cNvSpPr>
            <a:spLocks noGrp="1"/>
          </p:cNvSpPr>
          <p:nvPr/>
        </p:nvSpPr>
        <p:spPr>
          <a:xfrm>
            <a:off x="7696200" y="4543425"/>
            <a:ext cx="3238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PALF may deteriorate rapidly—even before encephalopathy is obvious.</a:t>
            </a:r>
          </a:p>
        </p:txBody>
      </p:sp>
    </p:spTree>
    <p:extLst>
      <p:ext uri="{BB962C8B-B14F-4D97-AF65-F5344CB8AC3E}">
        <p14:creationId xmlns:p14="http://schemas.microsoft.com/office/powerpoint/2010/main" val="177512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3106C412-79CF-46A7-BDE4-716DD07051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9462B4-E656-4A2A-A5AA-3DEDD9BBC42D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67E1C4-DF8A-465B-A9D2-5A3BDA478D6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PALF is a rapidly progressive syndrome—not a single disease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855D150-18CA-47F4-9794-6122DFE14FAE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E8CBBC-E33B-4004-8CA8-2F7D208F039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5201DB-0276-4756-99BC-06B60006402C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14BFF9-7D62-49F7-A83E-232672B17295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Core concept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8AEB87A-94EA-4CCF-9277-5340CA260F6D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Clinical consequence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0B9F40-B159-4550-A266-0956ADCB1BAA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B5B074-A5F8-4692-9FF5-72A15D155DAC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37C738-E895-467B-8417-7071E9FA9D9F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Final common pathway of many disparate conditions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AC22677-FA06-4CE3-8D3A-7A0692799507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1A40D2-4544-4CB7-A67B-28F9AA06F8A7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Major synthetic, excretory and detoxifying dysfunction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3CCFB9-4FC6-4492-B4EB-8C3E670B3C51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4545C71-B4B9-4CF4-A40B-6B51E8334556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May account for ~10% of pediatric liver transplants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217DC6F-1F93-4300-850C-BDF752C72B2F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BE66BC-AEF8-4B4A-AA2F-B5F34B60CAAB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Cause may be known—or remain indeterminate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A0DC510-C3C6-4C29-AC1B-7CA65BEE7CE1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AF31E30-9B12-4BF9-81C2-4962EDF322A4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Individualized diagnostic strategy is required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1D25714-E7AD-4547-B622-2FF4949ADC0D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678FD26-4D2C-418C-8D6D-B9F7E9064A8D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Early multidisciplinary transplant-center involvement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784BC6C-740A-44DA-8203-B4682BE368C4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C91D553-4BE1-470C-A63A-48BF817F69A5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6675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D9F6EEA-D221-45BE-B7CF-57E1D105B879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REMEMBER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179161-E186-476A-A66B-202399DA8943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57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The child may appear nonspecific before liver dysfunction is recognized.</a:t>
            </a:r>
          </a:p>
        </p:txBody>
      </p:sp>
    </p:spTree>
    <p:extLst>
      <p:ext uri="{BB962C8B-B14F-4D97-AF65-F5344CB8AC3E}">
        <p14:creationId xmlns:p14="http://schemas.microsoft.com/office/powerpoint/2010/main" val="1958146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6B3EB48-2EE6-416F-B0DA-439E69EAD1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178C636-A797-4976-8641-5AE08D5D929D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77BF86-099E-429B-9D7E-B3FC8239281C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Diagnosis requires all three pillars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758B94-1522-4486-BAF7-938182F37313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A6A0D7-FB1B-4C9E-9554-A4910C2092F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D3F469-5EF8-4D23-B700-BD6932BE793D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04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4A65225-75E6-4FFA-BE5A-C7C3119E324E}"/>
              </a:ext>
            </a:extLst>
          </p:cNvPr>
          <p:cNvSpPr>
            <a:spLocks noGrp="1"/>
          </p:cNvSpPr>
          <p:nvPr/>
        </p:nvSpPr>
        <p:spPr>
          <a:xfrm>
            <a:off x="781050" y="1619250"/>
            <a:ext cx="2857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BD1430-FD40-4211-B538-DA1C36AFBE73}"/>
              </a:ext>
            </a:extLst>
          </p:cNvPr>
          <p:cNvSpPr>
            <a:spLocks noGrp="1"/>
          </p:cNvSpPr>
          <p:nvPr/>
        </p:nvSpPr>
        <p:spPr>
          <a:xfrm>
            <a:off x="876300" y="1714500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PILLAR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E09CB1B-68D6-4A9B-B24A-9E2EF63361B6}"/>
              </a:ext>
            </a:extLst>
          </p:cNvPr>
          <p:cNvSpPr>
            <a:spLocks noGrp="1"/>
          </p:cNvSpPr>
          <p:nvPr/>
        </p:nvSpPr>
        <p:spPr>
          <a:xfrm>
            <a:off x="3638550" y="1619250"/>
            <a:ext cx="69532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B0A19-0E01-4281-B332-90FBED07C6C5}"/>
              </a:ext>
            </a:extLst>
          </p:cNvPr>
          <p:cNvSpPr>
            <a:spLocks noGrp="1"/>
          </p:cNvSpPr>
          <p:nvPr/>
        </p:nvSpPr>
        <p:spPr>
          <a:xfrm>
            <a:off x="3733800" y="1714500"/>
            <a:ext cx="676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REQUIRED FINDING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80E9774-4877-4485-9070-D897889F744A}"/>
              </a:ext>
            </a:extLst>
          </p:cNvPr>
          <p:cNvSpPr>
            <a:spLocks noGrp="1"/>
          </p:cNvSpPr>
          <p:nvPr/>
        </p:nvSpPr>
        <p:spPr>
          <a:xfrm>
            <a:off x="781050" y="2038350"/>
            <a:ext cx="2857500" cy="685800"/>
          </a:xfrm>
          <a:prstGeom prst="roundRect">
            <a:avLst>
              <a:gd name="adj" fmla="val 1111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B6CD4A-F81A-44A0-907D-05C2D8003D15}"/>
              </a:ext>
            </a:extLst>
          </p:cNvPr>
          <p:cNvSpPr>
            <a:spLocks noGrp="1"/>
          </p:cNvSpPr>
          <p:nvPr/>
        </p:nvSpPr>
        <p:spPr>
          <a:xfrm>
            <a:off x="876300" y="2114550"/>
            <a:ext cx="2667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4212B"/>
                </a:solidFill>
              </a:defRPr>
            </a:pPr>
            <a:r>
              <a:rPr sz="1500" b="1">
                <a:solidFill>
                  <a:srgbClr val="14212B"/>
                </a:solidFill>
              </a:rPr>
              <a:t>1. Acute onset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F34D1B5-138E-467C-A0BB-04E8FBA563FA}"/>
              </a:ext>
            </a:extLst>
          </p:cNvPr>
          <p:cNvSpPr>
            <a:spLocks noGrp="1"/>
          </p:cNvSpPr>
          <p:nvPr/>
        </p:nvSpPr>
        <p:spPr>
          <a:xfrm>
            <a:off x="3638550" y="2038350"/>
            <a:ext cx="6953250" cy="685800"/>
          </a:xfrm>
          <a:prstGeom prst="roundRect">
            <a:avLst>
              <a:gd name="adj" fmla="val 1111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837339-32AD-45CC-9A33-BD072FC5662B}"/>
              </a:ext>
            </a:extLst>
          </p:cNvPr>
          <p:cNvSpPr>
            <a:spLocks noGrp="1"/>
          </p:cNvSpPr>
          <p:nvPr/>
        </p:nvSpPr>
        <p:spPr>
          <a:xfrm>
            <a:off x="3733800" y="2114550"/>
            <a:ext cx="676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Hepatic failure within 8 weeks; no prior chronic liver disease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25425A2-E330-4035-8975-2AD8202D7F91}"/>
              </a:ext>
            </a:extLst>
          </p:cNvPr>
          <p:cNvSpPr>
            <a:spLocks noGrp="1"/>
          </p:cNvSpPr>
          <p:nvPr/>
        </p:nvSpPr>
        <p:spPr>
          <a:xfrm>
            <a:off x="781050" y="2724150"/>
            <a:ext cx="285750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E763DE-10D6-4AD3-81E6-37F939305F8E}"/>
              </a:ext>
            </a:extLst>
          </p:cNvPr>
          <p:cNvSpPr>
            <a:spLocks noGrp="1"/>
          </p:cNvSpPr>
          <p:nvPr/>
        </p:nvSpPr>
        <p:spPr>
          <a:xfrm>
            <a:off x="876300" y="2800350"/>
            <a:ext cx="2667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4212B"/>
                </a:solidFill>
              </a:defRPr>
            </a:pPr>
            <a:r>
              <a:rPr sz="1500" b="1">
                <a:solidFill>
                  <a:srgbClr val="14212B"/>
                </a:solidFill>
              </a:rPr>
              <a:t>2. Acute liver injury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D702CB-59E1-4B48-852E-0DA755D81B5A}"/>
              </a:ext>
            </a:extLst>
          </p:cNvPr>
          <p:cNvSpPr>
            <a:spLocks noGrp="1"/>
          </p:cNvSpPr>
          <p:nvPr/>
        </p:nvSpPr>
        <p:spPr>
          <a:xfrm>
            <a:off x="3638550" y="2724150"/>
            <a:ext cx="69532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5F9F89-4994-4F42-972F-867D51A7F80F}"/>
              </a:ext>
            </a:extLst>
          </p:cNvPr>
          <p:cNvSpPr>
            <a:spLocks noGrp="1"/>
          </p:cNvSpPr>
          <p:nvPr/>
        </p:nvSpPr>
        <p:spPr>
          <a:xfrm>
            <a:off x="3733800" y="2800350"/>
            <a:ext cx="676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AST or ALT &gt;100 IU/L and/or defined biliary dysfunction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C5A953-A85C-4A96-BC05-9780D383F2E1}"/>
              </a:ext>
            </a:extLst>
          </p:cNvPr>
          <p:cNvSpPr>
            <a:spLocks noGrp="1"/>
          </p:cNvSpPr>
          <p:nvPr/>
        </p:nvSpPr>
        <p:spPr>
          <a:xfrm>
            <a:off x="781050" y="3409950"/>
            <a:ext cx="2857500" cy="685800"/>
          </a:xfrm>
          <a:prstGeom prst="roundRect">
            <a:avLst>
              <a:gd name="adj" fmla="val 1111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4989AEA-73AC-4EC5-8C0A-DC21107B75A9}"/>
              </a:ext>
            </a:extLst>
          </p:cNvPr>
          <p:cNvSpPr>
            <a:spLocks noGrp="1"/>
          </p:cNvSpPr>
          <p:nvPr/>
        </p:nvSpPr>
        <p:spPr>
          <a:xfrm>
            <a:off x="876300" y="3486150"/>
            <a:ext cx="2667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4212B"/>
                </a:solidFill>
              </a:defRPr>
            </a:pPr>
            <a:r>
              <a:rPr sz="1500" b="1">
                <a:solidFill>
                  <a:srgbClr val="14212B"/>
                </a:solidFill>
              </a:rPr>
              <a:t>3. Coagulopathy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383F0AC-7BA9-4A7F-8157-8A2A872222AB}"/>
              </a:ext>
            </a:extLst>
          </p:cNvPr>
          <p:cNvSpPr>
            <a:spLocks noGrp="1"/>
          </p:cNvSpPr>
          <p:nvPr/>
        </p:nvSpPr>
        <p:spPr>
          <a:xfrm>
            <a:off x="3638550" y="3409950"/>
            <a:ext cx="6953250" cy="685800"/>
          </a:xfrm>
          <a:prstGeom prst="roundRect">
            <a:avLst>
              <a:gd name="adj" fmla="val 1111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D9B771-610F-45E0-91C4-C9D7EF5E12F5}"/>
              </a:ext>
            </a:extLst>
          </p:cNvPr>
          <p:cNvSpPr>
            <a:spLocks noGrp="1"/>
          </p:cNvSpPr>
          <p:nvPr/>
        </p:nvSpPr>
        <p:spPr>
          <a:xfrm>
            <a:off x="3733800" y="3486150"/>
            <a:ext cx="6762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Persists after vitamin K; threshold depends on encephalopathy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07FB34E-6973-4CC1-A266-0AA5556D71CA}"/>
              </a:ext>
            </a:extLst>
          </p:cNvPr>
          <p:cNvSpPr>
            <a:spLocks noGrp="1"/>
          </p:cNvSpPr>
          <p:nvPr/>
        </p:nvSpPr>
        <p:spPr>
          <a:xfrm>
            <a:off x="781050" y="4619625"/>
            <a:ext cx="9810750" cy="87630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18D2E0B-3C9D-4CB9-9511-74091D080C40}"/>
              </a:ext>
            </a:extLst>
          </p:cNvPr>
          <p:cNvSpPr>
            <a:spLocks noGrp="1"/>
          </p:cNvSpPr>
          <p:nvPr/>
        </p:nvSpPr>
        <p:spPr>
          <a:xfrm>
            <a:off x="781050" y="4619625"/>
            <a:ext cx="95250" cy="87630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A0BB63-7DA1-47CF-BDF9-87EB60DC2991}"/>
              </a:ext>
            </a:extLst>
          </p:cNvPr>
          <p:cNvSpPr>
            <a:spLocks noGrp="1"/>
          </p:cNvSpPr>
          <p:nvPr/>
        </p:nvSpPr>
        <p:spPr>
          <a:xfrm>
            <a:off x="1047750" y="4791075"/>
            <a:ext cx="933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BOARD PEARL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83E81D-972E-4AEA-AC8B-CF4B1B9281B6}"/>
              </a:ext>
            </a:extLst>
          </p:cNvPr>
          <p:cNvSpPr>
            <a:spLocks noGrp="1"/>
          </p:cNvSpPr>
          <p:nvPr/>
        </p:nvSpPr>
        <p:spPr>
          <a:xfrm>
            <a:off x="1047750" y="5114925"/>
            <a:ext cx="933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Encephalopathy is not mandatory when coagulopathy is severe.</a:t>
            </a:r>
          </a:p>
        </p:txBody>
      </p:sp>
    </p:spTree>
    <p:extLst>
      <p:ext uri="{BB962C8B-B14F-4D97-AF65-F5344CB8AC3E}">
        <p14:creationId xmlns:p14="http://schemas.microsoft.com/office/powerpoint/2010/main" val="942998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5FE1565-9E57-4D4E-A345-C896E3A864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D16AFD-70B4-40A6-AD57-6B174D761574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2D5B44-AA68-4BBE-97C3-D5EC693F992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The INR threshold changes with encephalopathy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825C908-4DEE-4E49-B3DB-E24A69798782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68116B-8397-4878-984F-FB12933796BA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AA1EBD-D68B-4AD3-B559-12A43EC739AC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5180B9-65EB-4837-9CAF-F99DD6249063}"/>
              </a:ext>
            </a:extLst>
          </p:cNvPr>
          <p:cNvSpPr>
            <a:spLocks noGrp="1"/>
          </p:cNvSpPr>
          <p:nvPr/>
        </p:nvSpPr>
        <p:spPr>
          <a:xfrm>
            <a:off x="952500" y="1809750"/>
            <a:ext cx="31432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71CA3C-65A2-4E99-85F1-28102F7FD2F8}"/>
              </a:ext>
            </a:extLst>
          </p:cNvPr>
          <p:cNvSpPr>
            <a:spLocks noGrp="1"/>
          </p:cNvSpPr>
          <p:nvPr/>
        </p:nvSpPr>
        <p:spPr>
          <a:xfrm>
            <a:off x="1047750" y="1905000"/>
            <a:ext cx="295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COAGULATION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098539-1971-4C58-AB80-38ECBCB1F592}"/>
              </a:ext>
            </a:extLst>
          </p:cNvPr>
          <p:cNvSpPr>
            <a:spLocks noGrp="1"/>
          </p:cNvSpPr>
          <p:nvPr/>
        </p:nvSpPr>
        <p:spPr>
          <a:xfrm>
            <a:off x="4095750" y="1809750"/>
            <a:ext cx="35242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E10F15-0F12-40B5-8D85-7B1B9AD14FF6}"/>
              </a:ext>
            </a:extLst>
          </p:cNvPr>
          <p:cNvSpPr>
            <a:spLocks noGrp="1"/>
          </p:cNvSpPr>
          <p:nvPr/>
        </p:nvSpPr>
        <p:spPr>
          <a:xfrm>
            <a:off x="4191000" y="1905000"/>
            <a:ext cx="3333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ENCEPHALOPATHY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98AB8F5-198A-4CFE-BDA3-98E50E1231AF}"/>
              </a:ext>
            </a:extLst>
          </p:cNvPr>
          <p:cNvSpPr>
            <a:spLocks noGrp="1"/>
          </p:cNvSpPr>
          <p:nvPr/>
        </p:nvSpPr>
        <p:spPr>
          <a:xfrm>
            <a:off x="7620000" y="1809750"/>
            <a:ext cx="3619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B3F99B1-D8EF-458C-A469-FEF0E90BA57B}"/>
              </a:ext>
            </a:extLst>
          </p:cNvPr>
          <p:cNvSpPr>
            <a:spLocks noGrp="1"/>
          </p:cNvSpPr>
          <p:nvPr/>
        </p:nvSpPr>
        <p:spPr>
          <a:xfrm>
            <a:off x="7715250" y="1905000"/>
            <a:ext cx="3429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PALF THRESHOLD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8C2C1CF-E5B3-44D7-9E88-1283C5DD0CB6}"/>
              </a:ext>
            </a:extLst>
          </p:cNvPr>
          <p:cNvSpPr>
            <a:spLocks noGrp="1"/>
          </p:cNvSpPr>
          <p:nvPr/>
        </p:nvSpPr>
        <p:spPr>
          <a:xfrm>
            <a:off x="952500" y="2228850"/>
            <a:ext cx="314325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144A2B5-15B3-4474-ACBD-3D8F70BD2B66}"/>
              </a:ext>
            </a:extLst>
          </p:cNvPr>
          <p:cNvSpPr>
            <a:spLocks noGrp="1"/>
          </p:cNvSpPr>
          <p:nvPr/>
        </p:nvSpPr>
        <p:spPr>
          <a:xfrm>
            <a:off x="1047750" y="2305050"/>
            <a:ext cx="2952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PT ≥15 s or INR ≥1.5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F25D939-A6BF-45A1-8403-117A9425E7A1}"/>
              </a:ext>
            </a:extLst>
          </p:cNvPr>
          <p:cNvSpPr>
            <a:spLocks noGrp="1"/>
          </p:cNvSpPr>
          <p:nvPr/>
        </p:nvSpPr>
        <p:spPr>
          <a:xfrm>
            <a:off x="4095750" y="2228850"/>
            <a:ext cx="352425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D968D3F-A5FB-4C4E-A435-F8E1BDB39AE5}"/>
              </a:ext>
            </a:extLst>
          </p:cNvPr>
          <p:cNvSpPr>
            <a:spLocks noGrp="1"/>
          </p:cNvSpPr>
          <p:nvPr/>
        </p:nvSpPr>
        <p:spPr>
          <a:xfrm>
            <a:off x="4191000" y="2305050"/>
            <a:ext cx="3333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Present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D23132E-424E-4A35-B0E8-405DA4F7B3F9}"/>
              </a:ext>
            </a:extLst>
          </p:cNvPr>
          <p:cNvSpPr>
            <a:spLocks noGrp="1"/>
          </p:cNvSpPr>
          <p:nvPr/>
        </p:nvSpPr>
        <p:spPr>
          <a:xfrm>
            <a:off x="7620000" y="2228850"/>
            <a:ext cx="361950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2DEF09-1AA2-4350-B05A-867A0BF14CCE}"/>
              </a:ext>
            </a:extLst>
          </p:cNvPr>
          <p:cNvSpPr>
            <a:spLocks noGrp="1"/>
          </p:cNvSpPr>
          <p:nvPr/>
        </p:nvSpPr>
        <p:spPr>
          <a:xfrm>
            <a:off x="7715250" y="2305050"/>
            <a:ext cx="3429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Meets criterion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253E92C-2FB7-4181-A15B-81C2D0C82C20}"/>
              </a:ext>
            </a:extLst>
          </p:cNvPr>
          <p:cNvSpPr>
            <a:spLocks noGrp="1"/>
          </p:cNvSpPr>
          <p:nvPr/>
        </p:nvSpPr>
        <p:spPr>
          <a:xfrm>
            <a:off x="952500" y="3067050"/>
            <a:ext cx="314325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F9183C-3E3C-40BB-8537-9AC25DB34C33}"/>
              </a:ext>
            </a:extLst>
          </p:cNvPr>
          <p:cNvSpPr>
            <a:spLocks noGrp="1"/>
          </p:cNvSpPr>
          <p:nvPr/>
        </p:nvSpPr>
        <p:spPr>
          <a:xfrm>
            <a:off x="1047750" y="3143250"/>
            <a:ext cx="2952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PT ≥20 s or INR ≥2.0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FB2465B-6140-45BA-9977-460DEC9258A3}"/>
              </a:ext>
            </a:extLst>
          </p:cNvPr>
          <p:cNvSpPr>
            <a:spLocks noGrp="1"/>
          </p:cNvSpPr>
          <p:nvPr/>
        </p:nvSpPr>
        <p:spPr>
          <a:xfrm>
            <a:off x="4095750" y="3067050"/>
            <a:ext cx="352425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9921F00-D851-4F22-A931-F77736A18D0B}"/>
              </a:ext>
            </a:extLst>
          </p:cNvPr>
          <p:cNvSpPr>
            <a:spLocks noGrp="1"/>
          </p:cNvSpPr>
          <p:nvPr/>
        </p:nvSpPr>
        <p:spPr>
          <a:xfrm>
            <a:off x="4191000" y="3143250"/>
            <a:ext cx="33337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With or without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38798CB-2764-4BD5-85DD-E392314BD633}"/>
              </a:ext>
            </a:extLst>
          </p:cNvPr>
          <p:cNvSpPr>
            <a:spLocks noGrp="1"/>
          </p:cNvSpPr>
          <p:nvPr/>
        </p:nvSpPr>
        <p:spPr>
          <a:xfrm>
            <a:off x="7620000" y="3067050"/>
            <a:ext cx="361950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4B9B3B8-1190-4A90-980A-0E19B2B09E7F}"/>
              </a:ext>
            </a:extLst>
          </p:cNvPr>
          <p:cNvSpPr>
            <a:spLocks noGrp="1"/>
          </p:cNvSpPr>
          <p:nvPr/>
        </p:nvSpPr>
        <p:spPr>
          <a:xfrm>
            <a:off x="7715250" y="3143250"/>
            <a:ext cx="34290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Meets criterion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A404B55-DC67-4D85-90FC-BB5CA00F8D85}"/>
              </a:ext>
            </a:extLst>
          </p:cNvPr>
          <p:cNvSpPr>
            <a:spLocks noGrp="1"/>
          </p:cNvSpPr>
          <p:nvPr/>
        </p:nvSpPr>
        <p:spPr>
          <a:xfrm>
            <a:off x="952500" y="4238625"/>
            <a:ext cx="10287000" cy="1000125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FC11F34-C929-4E89-981F-172760029B07}"/>
              </a:ext>
            </a:extLst>
          </p:cNvPr>
          <p:cNvSpPr>
            <a:spLocks noGrp="1"/>
          </p:cNvSpPr>
          <p:nvPr/>
        </p:nvSpPr>
        <p:spPr>
          <a:xfrm>
            <a:off x="952500" y="4238625"/>
            <a:ext cx="95250" cy="1000125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BCD3E5-B9F8-4D14-A263-8A4FBE645EBC}"/>
              </a:ext>
            </a:extLst>
          </p:cNvPr>
          <p:cNvSpPr>
            <a:spLocks noGrp="1"/>
          </p:cNvSpPr>
          <p:nvPr/>
        </p:nvSpPr>
        <p:spPr>
          <a:xfrm>
            <a:off x="1219200" y="4410075"/>
            <a:ext cx="981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WHY THIS MATTERS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AC394B-0B97-4BEF-90EB-4D934937C291}"/>
              </a:ext>
            </a:extLst>
          </p:cNvPr>
          <p:cNvSpPr>
            <a:spLocks noGrp="1"/>
          </p:cNvSpPr>
          <p:nvPr/>
        </p:nvSpPr>
        <p:spPr>
          <a:xfrm>
            <a:off x="1219200" y="4733925"/>
            <a:ext cx="9810750" cy="390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Encephalopathy may be difficult to assess in young children and may appear late.</a:t>
            </a:r>
          </a:p>
        </p:txBody>
      </p:sp>
    </p:spTree>
    <p:extLst>
      <p:ext uri="{BB962C8B-B14F-4D97-AF65-F5344CB8AC3E}">
        <p14:creationId xmlns:p14="http://schemas.microsoft.com/office/powerpoint/2010/main" val="34150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DBFEE56-79D9-459B-BF1F-75709B46972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9CB6AD8-9016-4A6D-B09C-6F4E8BC9AF88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DBF74B-0212-4722-9A80-707BC78E589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Biochemical injury can be hepatocellular or biliary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C7F019-392C-4F64-8039-6E7AB850227F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BDB7AD-C06C-4A4F-ABDF-886E63C3919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787E53-E726-4C87-ABBD-41B870FCCB21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F7EDD4-445D-4C29-A834-4F6FED6A7A92}"/>
              </a:ext>
            </a:extLst>
          </p:cNvPr>
          <p:cNvSpPr>
            <a:spLocks noGrp="1"/>
          </p:cNvSpPr>
          <p:nvPr/>
        </p:nvSpPr>
        <p:spPr>
          <a:xfrm>
            <a:off x="781050" y="1714500"/>
            <a:ext cx="3048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C77A79-FE6E-49DE-A4AA-DC791CB65B76}"/>
              </a:ext>
            </a:extLst>
          </p:cNvPr>
          <p:cNvSpPr>
            <a:spLocks noGrp="1"/>
          </p:cNvSpPr>
          <p:nvPr/>
        </p:nvSpPr>
        <p:spPr>
          <a:xfrm>
            <a:off x="876300" y="18097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PATTERN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6288471-C34F-40A6-8CAB-4AB20B92C32C}"/>
              </a:ext>
            </a:extLst>
          </p:cNvPr>
          <p:cNvSpPr>
            <a:spLocks noGrp="1"/>
          </p:cNvSpPr>
          <p:nvPr/>
        </p:nvSpPr>
        <p:spPr>
          <a:xfrm>
            <a:off x="3829050" y="1714500"/>
            <a:ext cx="7905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BF88FE-E1B7-4475-9B78-F090E6BD6DBA}"/>
              </a:ext>
            </a:extLst>
          </p:cNvPr>
          <p:cNvSpPr>
            <a:spLocks noGrp="1"/>
          </p:cNvSpPr>
          <p:nvPr/>
        </p:nvSpPr>
        <p:spPr>
          <a:xfrm>
            <a:off x="3924300" y="1809750"/>
            <a:ext cx="7715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THRESHOLD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090710-8639-45CD-9B4D-C36AC8E2B62C}"/>
              </a:ext>
            </a:extLst>
          </p:cNvPr>
          <p:cNvSpPr>
            <a:spLocks noGrp="1"/>
          </p:cNvSpPr>
          <p:nvPr/>
        </p:nvSpPr>
        <p:spPr>
          <a:xfrm>
            <a:off x="781050" y="2133600"/>
            <a:ext cx="304800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5522B5-146A-4425-94F5-F7A13A28B9A5}"/>
              </a:ext>
            </a:extLst>
          </p:cNvPr>
          <p:cNvSpPr>
            <a:spLocks noGrp="1"/>
          </p:cNvSpPr>
          <p:nvPr/>
        </p:nvSpPr>
        <p:spPr>
          <a:xfrm>
            <a:off x="876300" y="2209800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4212B"/>
                </a:solidFill>
              </a:defRPr>
            </a:pPr>
            <a:r>
              <a:rPr sz="1500" b="1">
                <a:solidFill>
                  <a:srgbClr val="14212B"/>
                </a:solidFill>
              </a:rPr>
              <a:t>Hepatocellular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2947084-D9BF-4DD6-92B9-8BDBF8AD500F}"/>
              </a:ext>
            </a:extLst>
          </p:cNvPr>
          <p:cNvSpPr>
            <a:spLocks noGrp="1"/>
          </p:cNvSpPr>
          <p:nvPr/>
        </p:nvSpPr>
        <p:spPr>
          <a:xfrm>
            <a:off x="3829050" y="2133600"/>
            <a:ext cx="790575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3DEEF4-F6B3-4873-9213-64AD16D66548}"/>
              </a:ext>
            </a:extLst>
          </p:cNvPr>
          <p:cNvSpPr>
            <a:spLocks noGrp="1"/>
          </p:cNvSpPr>
          <p:nvPr/>
        </p:nvSpPr>
        <p:spPr>
          <a:xfrm>
            <a:off x="3924300" y="2209800"/>
            <a:ext cx="7715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AST or ALT &gt;100 IU/L (unless explained by myopathy)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41F790-DE62-413F-AD3E-DA72CFCBA804}"/>
              </a:ext>
            </a:extLst>
          </p:cNvPr>
          <p:cNvSpPr>
            <a:spLocks noGrp="1"/>
          </p:cNvSpPr>
          <p:nvPr/>
        </p:nvSpPr>
        <p:spPr>
          <a:xfrm>
            <a:off x="781050" y="2933700"/>
            <a:ext cx="304800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2426DA-4741-4246-9B8A-554DDCDAC5D4}"/>
              </a:ext>
            </a:extLst>
          </p:cNvPr>
          <p:cNvSpPr>
            <a:spLocks noGrp="1"/>
          </p:cNvSpPr>
          <p:nvPr/>
        </p:nvSpPr>
        <p:spPr>
          <a:xfrm>
            <a:off x="876300" y="3009900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14212B"/>
                </a:solidFill>
              </a:defRPr>
            </a:pPr>
            <a:r>
              <a:rPr sz="1500" b="1">
                <a:solidFill>
                  <a:srgbClr val="14212B"/>
                </a:solidFill>
              </a:rPr>
              <a:t>Biliary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AE3A4CC-C378-44C9-BDB3-FD7DEA043C84}"/>
              </a:ext>
            </a:extLst>
          </p:cNvPr>
          <p:cNvSpPr>
            <a:spLocks noGrp="1"/>
          </p:cNvSpPr>
          <p:nvPr/>
        </p:nvSpPr>
        <p:spPr>
          <a:xfrm>
            <a:off x="3829050" y="2933700"/>
            <a:ext cx="790575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2F80CF-6C53-4F19-8D5B-B9C598D2A00E}"/>
              </a:ext>
            </a:extLst>
          </p:cNvPr>
          <p:cNvSpPr>
            <a:spLocks noGrp="1"/>
          </p:cNvSpPr>
          <p:nvPr/>
        </p:nvSpPr>
        <p:spPr>
          <a:xfrm>
            <a:off x="3924300" y="3009900"/>
            <a:ext cx="7715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Total bilirubin &gt;5 mg/dL; direct bilirubin &gt;2 mg/dL; and/or GGT &gt;100 IU/L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D8ACB2-B33C-4275-8E29-1BFA04CA9504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1095375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72026A-35BF-4A96-AE10-B6FC6726FE98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95250" cy="11430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8E03313-5535-419C-8821-162B5B7E5D3F}"/>
              </a:ext>
            </a:extLst>
          </p:cNvPr>
          <p:cNvSpPr>
            <a:spLocks noGrp="1"/>
          </p:cNvSpPr>
          <p:nvPr/>
        </p:nvSpPr>
        <p:spPr>
          <a:xfrm>
            <a:off x="1047750" y="4267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CASE CHECK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C8E5242-F8F8-4763-A044-DAE2B9B85732}"/>
              </a:ext>
            </a:extLst>
          </p:cNvPr>
          <p:cNvSpPr>
            <a:spLocks noGrp="1"/>
          </p:cNvSpPr>
          <p:nvPr/>
        </p:nvSpPr>
        <p:spPr>
          <a:xfrm>
            <a:off x="1047750" y="4591050"/>
            <a:ext cx="10477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Our child: acute onset + marked aminotransferases + INR 2.1 after vitamin K → PALF even if encephalopathy is uncertain.</a:t>
            </a:r>
          </a:p>
        </p:txBody>
      </p:sp>
    </p:spTree>
    <p:extLst>
      <p:ext uri="{BB962C8B-B14F-4D97-AF65-F5344CB8AC3E}">
        <p14:creationId xmlns:p14="http://schemas.microsoft.com/office/powerpoint/2010/main" val="52604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F6F57230-6990-49F3-A3AD-D13A8F312A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6B2567-E555-4CFF-A652-79D8E4CA45E0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4B479-F664-43AD-970F-A730E0C04288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The prodrome is often nonspecific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51CC56-7068-4CA9-8FFC-37636CCDD663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63E7C7-9835-478E-A1E1-3BAF6D495F3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B6BC7F-6A4A-4A4A-8EA0-E912CD8933BA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261BEF-D951-422E-9A17-94C580E25330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Early / easily missed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743B78-1CA2-4A80-B6F2-15F154405DEB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Recognition clues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AACC97-A4DA-4F43-A5C1-A18B0BB65FD8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29E6B3-B9F5-45F6-946E-B850516C9021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DF1F92-A982-4764-9370-29E0C7D6E4B6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Abdominal discomfort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2BDC3CD-953A-4DF8-B1B0-67F05987A2CE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529A63-E014-4671-8C20-6F42428F52BE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Malaise ± fever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FD6A06-EACC-49C8-AB96-01A22DFA74B5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46A3256-AB14-438F-A25C-187AE856B5C3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Anorexia, nausea or vomiting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015490-1D31-4E40-8810-87346B5CC925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0442698-8E41-455C-AC4B-A1246327DE2F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Symptoms may wax and wane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5C36C9-F000-4C4A-A216-9C20857C2BE4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F446CE-75D9-4478-A6D9-29F68DDC7E20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Jaundice or bleeding tendency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B12419-621D-468F-9D62-5D316CCFAE12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2B879C-B100-4FD8-9B54-BD9DF82CE752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Hypoglycemia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3276E4-7A8C-4AEF-B5C3-51EEEA4BB1A4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E3DB492-B7F8-42FD-96EB-DE4D5D855FC2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Changing mental status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8D9DD84-060D-4D15-9184-B50A88546599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8480B7-C713-4C4A-9B40-50460735AEE3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Ascites or rapidly shrinking liver</a:t>
            </a:r>
          </a:p>
        </p:txBody>
      </p:sp>
    </p:spTree>
    <p:extLst>
      <p:ext uri="{BB962C8B-B14F-4D97-AF65-F5344CB8AC3E}">
        <p14:creationId xmlns:p14="http://schemas.microsoft.com/office/powerpoint/2010/main" val="778311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574A1F2-D908-4E3A-A91F-763424F5DB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24C1448-1B34-4981-81C5-F0428BF99C9C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AB8B55-E7F7-49CE-AE05-BB04C3D12C81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Neurologic deterioration may emerge after admission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F0005EC-9939-4492-A0B0-FF61B3F99A2A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27834D-20B4-4449-93B7-BC2C1EF62F4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766A0B-80DE-42FC-8910-09555D3A48F0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078333-65CC-42F7-9E5E-166C56397BA3}"/>
              </a:ext>
            </a:extLst>
          </p:cNvPr>
          <p:cNvSpPr>
            <a:spLocks noGrp="1"/>
          </p:cNvSpPr>
          <p:nvPr/>
        </p:nvSpPr>
        <p:spPr>
          <a:xfrm>
            <a:off x="2381250" y="1666875"/>
            <a:ext cx="3429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12E1FD-E302-460E-96D4-6A587BB592EC}"/>
              </a:ext>
            </a:extLst>
          </p:cNvPr>
          <p:cNvSpPr>
            <a:spLocks noGrp="1"/>
          </p:cNvSpPr>
          <p:nvPr/>
        </p:nvSpPr>
        <p:spPr>
          <a:xfrm>
            <a:off x="2476500" y="1762125"/>
            <a:ext cx="3238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FEATURE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3D8276-C6AA-406F-BD4D-50BD37D346F4}"/>
              </a:ext>
            </a:extLst>
          </p:cNvPr>
          <p:cNvSpPr>
            <a:spLocks noGrp="1"/>
          </p:cNvSpPr>
          <p:nvPr/>
        </p:nvSpPr>
        <p:spPr>
          <a:xfrm>
            <a:off x="5810250" y="1666875"/>
            <a:ext cx="4762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DF29C3-C472-4ED6-AD53-9B6EDD532128}"/>
              </a:ext>
            </a:extLst>
          </p:cNvPr>
          <p:cNvSpPr>
            <a:spLocks noGrp="1"/>
          </p:cNvSpPr>
          <p:nvPr/>
        </p:nvSpPr>
        <p:spPr>
          <a:xfrm>
            <a:off x="5905500" y="1762125"/>
            <a:ext cx="457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AT PRESENTATION / COURSE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890C894-B41C-482E-948B-F75FA945D0F6}"/>
              </a:ext>
            </a:extLst>
          </p:cNvPr>
          <p:cNvSpPr>
            <a:spLocks noGrp="1"/>
          </p:cNvSpPr>
          <p:nvPr/>
        </p:nvSpPr>
        <p:spPr>
          <a:xfrm>
            <a:off x="2381250" y="2085975"/>
            <a:ext cx="3429000" cy="666750"/>
          </a:xfrm>
          <a:prstGeom prst="roundRect">
            <a:avLst>
              <a:gd name="adj" fmla="val 11429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F97E2A-64D6-429D-B6E7-A9DDCC422C49}"/>
              </a:ext>
            </a:extLst>
          </p:cNvPr>
          <p:cNvSpPr>
            <a:spLocks noGrp="1"/>
          </p:cNvSpPr>
          <p:nvPr/>
        </p:nvSpPr>
        <p:spPr>
          <a:xfrm>
            <a:off x="2476500" y="2162175"/>
            <a:ext cx="323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4212B"/>
                </a:solidFill>
              </a:defRPr>
            </a:pPr>
            <a:r>
              <a:rPr sz="1575" b="1">
                <a:solidFill>
                  <a:srgbClr val="14212B"/>
                </a:solidFill>
              </a:rPr>
              <a:t>Encephalopathy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AE0F3C1-BC73-4CEC-9A61-11F346BE56C4}"/>
              </a:ext>
            </a:extLst>
          </p:cNvPr>
          <p:cNvSpPr>
            <a:spLocks noGrp="1"/>
          </p:cNvSpPr>
          <p:nvPr/>
        </p:nvSpPr>
        <p:spPr>
          <a:xfrm>
            <a:off x="5810250" y="2085975"/>
            <a:ext cx="4762500" cy="666750"/>
          </a:xfrm>
          <a:prstGeom prst="roundRect">
            <a:avLst>
              <a:gd name="adj" fmla="val 11429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459034-813A-420B-8E49-9A030C679963}"/>
              </a:ext>
            </a:extLst>
          </p:cNvPr>
          <p:cNvSpPr>
            <a:spLocks noGrp="1"/>
          </p:cNvSpPr>
          <p:nvPr/>
        </p:nvSpPr>
        <p:spPr>
          <a:xfrm>
            <a:off x="5905500" y="216217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53% at admission; 13% grade 3–4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70C03DC-2E5C-4F75-9FAF-5565581E76AE}"/>
              </a:ext>
            </a:extLst>
          </p:cNvPr>
          <p:cNvSpPr>
            <a:spLocks noGrp="1"/>
          </p:cNvSpPr>
          <p:nvPr/>
        </p:nvSpPr>
        <p:spPr>
          <a:xfrm>
            <a:off x="2381250" y="2752725"/>
            <a:ext cx="342900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C47DBFF-57E0-4E51-9150-AB76E2DD90A1}"/>
              </a:ext>
            </a:extLst>
          </p:cNvPr>
          <p:cNvSpPr>
            <a:spLocks noGrp="1"/>
          </p:cNvSpPr>
          <p:nvPr/>
        </p:nvSpPr>
        <p:spPr>
          <a:xfrm>
            <a:off x="2476500" y="2828925"/>
            <a:ext cx="323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4212B"/>
                </a:solidFill>
              </a:defRPr>
            </a:pPr>
            <a:r>
              <a:rPr sz="1575" b="1">
                <a:solidFill>
                  <a:srgbClr val="14212B"/>
                </a:solidFill>
              </a:rPr>
              <a:t>New encephalopathy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1AC7642-8F25-418C-9D51-F5F5F6078721}"/>
              </a:ext>
            </a:extLst>
          </p:cNvPr>
          <p:cNvSpPr>
            <a:spLocks noGrp="1"/>
          </p:cNvSpPr>
          <p:nvPr/>
        </p:nvSpPr>
        <p:spPr>
          <a:xfrm>
            <a:off x="5810250" y="2752725"/>
            <a:ext cx="476250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A2C708-3075-4829-BA1F-065A5127BF33}"/>
              </a:ext>
            </a:extLst>
          </p:cNvPr>
          <p:cNvSpPr>
            <a:spLocks noGrp="1"/>
          </p:cNvSpPr>
          <p:nvPr/>
        </p:nvSpPr>
        <p:spPr>
          <a:xfrm>
            <a:off x="5905500" y="282892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Additional 15% within 7 days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BDC2A74-B843-4881-96F5-CFC86EC1315E}"/>
              </a:ext>
            </a:extLst>
          </p:cNvPr>
          <p:cNvSpPr>
            <a:spLocks noGrp="1"/>
          </p:cNvSpPr>
          <p:nvPr/>
        </p:nvSpPr>
        <p:spPr>
          <a:xfrm>
            <a:off x="2381250" y="3419475"/>
            <a:ext cx="3429000" cy="666750"/>
          </a:xfrm>
          <a:prstGeom prst="roundRect">
            <a:avLst>
              <a:gd name="adj" fmla="val 11429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C4E746-07E0-4A8F-8585-B461707E7BE8}"/>
              </a:ext>
            </a:extLst>
          </p:cNvPr>
          <p:cNvSpPr>
            <a:spLocks noGrp="1"/>
          </p:cNvSpPr>
          <p:nvPr/>
        </p:nvSpPr>
        <p:spPr>
          <a:xfrm>
            <a:off x="2476500" y="3495675"/>
            <a:ext cx="323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4212B"/>
                </a:solidFill>
              </a:defRPr>
            </a:pPr>
            <a:r>
              <a:rPr sz="1575" b="1">
                <a:solidFill>
                  <a:srgbClr val="14212B"/>
                </a:solidFill>
              </a:rPr>
              <a:t>Seizure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3CFA815-3529-43E4-B5D4-0EAD61664E7C}"/>
              </a:ext>
            </a:extLst>
          </p:cNvPr>
          <p:cNvSpPr>
            <a:spLocks noGrp="1"/>
          </p:cNvSpPr>
          <p:nvPr/>
        </p:nvSpPr>
        <p:spPr>
          <a:xfrm>
            <a:off x="5810250" y="3419475"/>
            <a:ext cx="4762500" cy="666750"/>
          </a:xfrm>
          <a:prstGeom prst="roundRect">
            <a:avLst>
              <a:gd name="adj" fmla="val 11429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13EF39-1895-4D0D-A2B1-B9497D4576D0}"/>
              </a:ext>
            </a:extLst>
          </p:cNvPr>
          <p:cNvSpPr>
            <a:spLocks noGrp="1"/>
          </p:cNvSpPr>
          <p:nvPr/>
        </p:nvSpPr>
        <p:spPr>
          <a:xfrm>
            <a:off x="5905500" y="349567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7%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117466C-80AC-472A-8D44-AD8BE1A009AD}"/>
              </a:ext>
            </a:extLst>
          </p:cNvPr>
          <p:cNvSpPr>
            <a:spLocks noGrp="1"/>
          </p:cNvSpPr>
          <p:nvPr/>
        </p:nvSpPr>
        <p:spPr>
          <a:xfrm>
            <a:off x="2381250" y="4086225"/>
            <a:ext cx="342900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900F80-093D-4F84-ADF3-34E175757A96}"/>
              </a:ext>
            </a:extLst>
          </p:cNvPr>
          <p:cNvSpPr>
            <a:spLocks noGrp="1"/>
          </p:cNvSpPr>
          <p:nvPr/>
        </p:nvSpPr>
        <p:spPr>
          <a:xfrm>
            <a:off x="2476500" y="4162425"/>
            <a:ext cx="3238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14212B"/>
                </a:solidFill>
              </a:defRPr>
            </a:pPr>
            <a:r>
              <a:rPr sz="1575" b="1">
                <a:solidFill>
                  <a:srgbClr val="14212B"/>
                </a:solidFill>
              </a:rPr>
              <a:t>Ascites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F896A8F-170E-4CBA-A9BD-7E948F6D60F4}"/>
              </a:ext>
            </a:extLst>
          </p:cNvPr>
          <p:cNvSpPr>
            <a:spLocks noGrp="1"/>
          </p:cNvSpPr>
          <p:nvPr/>
        </p:nvSpPr>
        <p:spPr>
          <a:xfrm>
            <a:off x="5810250" y="4086225"/>
            <a:ext cx="476250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EEFFEA6-E216-4992-A75C-A9B05C3519CD}"/>
              </a:ext>
            </a:extLst>
          </p:cNvPr>
          <p:cNvSpPr>
            <a:spLocks noGrp="1"/>
          </p:cNvSpPr>
          <p:nvPr/>
        </p:nvSpPr>
        <p:spPr>
          <a:xfrm>
            <a:off x="5905500" y="4162425"/>
            <a:ext cx="4572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22%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E2C2D64-AF1E-4BFF-9F70-F3CC3A192D33}"/>
              </a:ext>
            </a:extLst>
          </p:cNvPr>
          <p:cNvSpPr>
            <a:spLocks noGrp="1"/>
          </p:cNvSpPr>
          <p:nvPr/>
        </p:nvSpPr>
        <p:spPr>
          <a:xfrm>
            <a:off x="2381250" y="4953000"/>
            <a:ext cx="819150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37DCBCC-1F37-46BE-A746-3667EF0154BC}"/>
              </a:ext>
            </a:extLst>
          </p:cNvPr>
          <p:cNvSpPr>
            <a:spLocks noGrp="1"/>
          </p:cNvSpPr>
          <p:nvPr/>
        </p:nvSpPr>
        <p:spPr>
          <a:xfrm>
            <a:off x="2381250" y="4953000"/>
            <a:ext cx="95250" cy="74295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59737DD-15F0-4C56-9CE4-08EFB885160B}"/>
              </a:ext>
            </a:extLst>
          </p:cNvPr>
          <p:cNvSpPr>
            <a:spLocks noGrp="1"/>
          </p:cNvSpPr>
          <p:nvPr/>
        </p:nvSpPr>
        <p:spPr>
          <a:xfrm>
            <a:off x="2647950" y="5124450"/>
            <a:ext cx="7715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PEDIATRIC CAVEAT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19F588-F8BD-4DFB-82D0-4D14854FB246}"/>
              </a:ext>
            </a:extLst>
          </p:cNvPr>
          <p:cNvSpPr>
            <a:spLocks noGrp="1"/>
          </p:cNvSpPr>
          <p:nvPr/>
        </p:nvSpPr>
        <p:spPr>
          <a:xfrm>
            <a:off x="2647950" y="5448300"/>
            <a:ext cx="771525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Encephalopathy is less often observed under 3 years and may be clinically subtle.</a:t>
            </a:r>
          </a:p>
        </p:txBody>
      </p:sp>
    </p:spTree>
    <p:extLst>
      <p:ext uri="{BB962C8B-B14F-4D97-AF65-F5344CB8AC3E}">
        <p14:creationId xmlns:p14="http://schemas.microsoft.com/office/powerpoint/2010/main" val="789107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F452DF6-884D-4B17-87E4-0D302399A2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2E39F3-48F3-4635-AB96-143E0DA5354F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8DECA5-C74F-4C3B-B18D-8DD738E05B12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Assess encephalopathy according to developmental age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0EDFC4-6163-4339-9106-9E82B92CB3FC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0C52FD-0447-48E6-A5AD-B49FBA7DFB86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28F9B8-2636-4679-A635-2A62FA0D92DC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09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5C8239-F6F1-4600-AF6C-1D19ECA29327}"/>
              </a:ext>
            </a:extLst>
          </p:cNvPr>
          <p:cNvSpPr>
            <a:spLocks noGrp="1"/>
          </p:cNvSpPr>
          <p:nvPr/>
        </p:nvSpPr>
        <p:spPr>
          <a:xfrm>
            <a:off x="685800" y="1571625"/>
            <a:ext cx="1428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3ED131-59F2-429C-B9F1-7E21BDBA3632}"/>
              </a:ext>
            </a:extLst>
          </p:cNvPr>
          <p:cNvSpPr>
            <a:spLocks noGrp="1"/>
          </p:cNvSpPr>
          <p:nvPr/>
        </p:nvSpPr>
        <p:spPr>
          <a:xfrm>
            <a:off x="781050" y="1666875"/>
            <a:ext cx="1238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STAGE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1166A0D-D8E1-4320-ABF3-7C23F7C00B02}"/>
              </a:ext>
            </a:extLst>
          </p:cNvPr>
          <p:cNvSpPr>
            <a:spLocks noGrp="1"/>
          </p:cNvSpPr>
          <p:nvPr/>
        </p:nvSpPr>
        <p:spPr>
          <a:xfrm>
            <a:off x="2114550" y="1571625"/>
            <a:ext cx="4857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398E9D-3012-4B2D-A63C-24BBEDE0A84C}"/>
              </a:ext>
            </a:extLst>
          </p:cNvPr>
          <p:cNvSpPr>
            <a:spLocks noGrp="1"/>
          </p:cNvSpPr>
          <p:nvPr/>
        </p:nvSpPr>
        <p:spPr>
          <a:xfrm>
            <a:off x="2209800" y="1666875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INFANT / CHILD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D8A702B-27A9-4E6A-BA5D-0D3E61D91B57}"/>
              </a:ext>
            </a:extLst>
          </p:cNvPr>
          <p:cNvSpPr>
            <a:spLocks noGrp="1"/>
          </p:cNvSpPr>
          <p:nvPr/>
        </p:nvSpPr>
        <p:spPr>
          <a:xfrm>
            <a:off x="6972300" y="1571625"/>
            <a:ext cx="4857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932B89-7321-4207-8E7A-16AA687ACECF}"/>
              </a:ext>
            </a:extLst>
          </p:cNvPr>
          <p:cNvSpPr>
            <a:spLocks noGrp="1"/>
          </p:cNvSpPr>
          <p:nvPr/>
        </p:nvSpPr>
        <p:spPr>
          <a:xfrm>
            <a:off x="7067550" y="1666875"/>
            <a:ext cx="466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ADOLESCENT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9C6C54-1D5E-49AC-A14C-76C6A0D978C4}"/>
              </a:ext>
            </a:extLst>
          </p:cNvPr>
          <p:cNvSpPr>
            <a:spLocks noGrp="1"/>
          </p:cNvSpPr>
          <p:nvPr/>
        </p:nvSpPr>
        <p:spPr>
          <a:xfrm>
            <a:off x="685800" y="1990725"/>
            <a:ext cx="1428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2F4404-0091-4DA7-BC20-ECA24A696B1E}"/>
              </a:ext>
            </a:extLst>
          </p:cNvPr>
          <p:cNvSpPr>
            <a:spLocks noGrp="1"/>
          </p:cNvSpPr>
          <p:nvPr/>
        </p:nvSpPr>
        <p:spPr>
          <a:xfrm>
            <a:off x="781050" y="2066925"/>
            <a:ext cx="1238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4212B"/>
                </a:solidFill>
              </a:defRPr>
            </a:pPr>
            <a:r>
              <a:rPr sz="1275" b="1">
                <a:solidFill>
                  <a:srgbClr val="14212B"/>
                </a:solidFill>
              </a:rPr>
              <a:t>I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087888E-46C2-44B4-9AF4-1EF46400B580}"/>
              </a:ext>
            </a:extLst>
          </p:cNvPr>
          <p:cNvSpPr>
            <a:spLocks noGrp="1"/>
          </p:cNvSpPr>
          <p:nvPr/>
        </p:nvSpPr>
        <p:spPr>
          <a:xfrm>
            <a:off x="2114550" y="199072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D6C802-1675-4791-AE2E-F5A2597DC110}"/>
              </a:ext>
            </a:extLst>
          </p:cNvPr>
          <p:cNvSpPr>
            <a:spLocks noGrp="1"/>
          </p:cNvSpPr>
          <p:nvPr/>
        </p:nvSpPr>
        <p:spPr>
          <a:xfrm>
            <a:off x="2209800" y="206692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Inconsolable; poor attention; “not acting like self”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B563C70-01FD-4FA5-96BB-F7F98C533CF0}"/>
              </a:ext>
            </a:extLst>
          </p:cNvPr>
          <p:cNvSpPr>
            <a:spLocks noGrp="1"/>
          </p:cNvSpPr>
          <p:nvPr/>
        </p:nvSpPr>
        <p:spPr>
          <a:xfrm>
            <a:off x="6972300" y="199072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459386-A44F-49C4-8E2F-CC165CC4C570}"/>
              </a:ext>
            </a:extLst>
          </p:cNvPr>
          <p:cNvSpPr>
            <a:spLocks noGrp="1"/>
          </p:cNvSpPr>
          <p:nvPr/>
        </p:nvSpPr>
        <p:spPr>
          <a:xfrm>
            <a:off x="7067550" y="206692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Confusion; mood or sleep change; forgetful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155F713-84C5-4763-A26A-33AAE237D1EC}"/>
              </a:ext>
            </a:extLst>
          </p:cNvPr>
          <p:cNvSpPr>
            <a:spLocks noGrp="1"/>
          </p:cNvSpPr>
          <p:nvPr/>
        </p:nvSpPr>
        <p:spPr>
          <a:xfrm>
            <a:off x="685800" y="3000375"/>
            <a:ext cx="1428750" cy="1009650"/>
          </a:xfrm>
          <a:prstGeom prst="roundRect">
            <a:avLst>
              <a:gd name="adj" fmla="val 754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8D57261-0A74-4858-8928-B48D70AF4A4A}"/>
              </a:ext>
            </a:extLst>
          </p:cNvPr>
          <p:cNvSpPr>
            <a:spLocks noGrp="1"/>
          </p:cNvSpPr>
          <p:nvPr/>
        </p:nvSpPr>
        <p:spPr>
          <a:xfrm>
            <a:off x="781050" y="3076575"/>
            <a:ext cx="1238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4212B"/>
                </a:solidFill>
              </a:defRPr>
            </a:pPr>
            <a:r>
              <a:rPr sz="1275" b="1">
                <a:solidFill>
                  <a:srgbClr val="14212B"/>
                </a:solidFill>
              </a:rPr>
              <a:t>II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BC2D3EB-E037-4996-A396-FB98D26BE990}"/>
              </a:ext>
            </a:extLst>
          </p:cNvPr>
          <p:cNvSpPr>
            <a:spLocks noGrp="1"/>
          </p:cNvSpPr>
          <p:nvPr/>
        </p:nvSpPr>
        <p:spPr>
          <a:xfrm>
            <a:off x="2114550" y="300037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B5138ED-59DB-4C8E-BD6C-25FA6C0984AF}"/>
              </a:ext>
            </a:extLst>
          </p:cNvPr>
          <p:cNvSpPr>
            <a:spLocks noGrp="1"/>
          </p:cNvSpPr>
          <p:nvPr/>
        </p:nvSpPr>
        <p:spPr>
          <a:xfrm>
            <a:off x="2209800" y="307657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Similar behavior; difficult neurologic assessment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4A4DF8B-3F7C-432E-B053-73D14DCCDBFB}"/>
              </a:ext>
            </a:extLst>
          </p:cNvPr>
          <p:cNvSpPr>
            <a:spLocks noGrp="1"/>
          </p:cNvSpPr>
          <p:nvPr/>
        </p:nvSpPr>
        <p:spPr>
          <a:xfrm>
            <a:off x="6972300" y="300037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91A775-6216-4341-9F31-E7D0C89B27C2}"/>
              </a:ext>
            </a:extLst>
          </p:cNvPr>
          <p:cNvSpPr>
            <a:spLocks noGrp="1"/>
          </p:cNvSpPr>
          <p:nvPr/>
        </p:nvSpPr>
        <p:spPr>
          <a:xfrm>
            <a:off x="7067550" y="307657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Drowsy; inappropriate behavior; dysarthria/ataxia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3C794E34-422A-4BB0-BDDE-CE8C9AB689DE}"/>
              </a:ext>
            </a:extLst>
          </p:cNvPr>
          <p:cNvSpPr>
            <a:spLocks noGrp="1"/>
          </p:cNvSpPr>
          <p:nvPr/>
        </p:nvSpPr>
        <p:spPr>
          <a:xfrm>
            <a:off x="685800" y="4010025"/>
            <a:ext cx="1428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CEDEEF3-B6FF-4E1E-85ED-C32429915529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1238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4212B"/>
                </a:solidFill>
              </a:defRPr>
            </a:pPr>
            <a:r>
              <a:rPr sz="1275" b="1">
                <a:solidFill>
                  <a:srgbClr val="14212B"/>
                </a:solidFill>
              </a:rPr>
              <a:t>III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BF04B270-3921-4519-8391-A0C69CA462C9}"/>
              </a:ext>
            </a:extLst>
          </p:cNvPr>
          <p:cNvSpPr>
            <a:spLocks noGrp="1"/>
          </p:cNvSpPr>
          <p:nvPr/>
        </p:nvSpPr>
        <p:spPr>
          <a:xfrm>
            <a:off x="2114550" y="401002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3C0226C-8FA7-440A-9AB7-BE19B5A2CD1B}"/>
              </a:ext>
            </a:extLst>
          </p:cNvPr>
          <p:cNvSpPr>
            <a:spLocks noGrp="1"/>
          </p:cNvSpPr>
          <p:nvPr/>
        </p:nvSpPr>
        <p:spPr>
          <a:xfrm>
            <a:off x="2209800" y="408622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Somnolence, stupor, combativeness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9D879C9-F189-469E-A685-259B064D2D61}"/>
              </a:ext>
            </a:extLst>
          </p:cNvPr>
          <p:cNvSpPr>
            <a:spLocks noGrp="1"/>
          </p:cNvSpPr>
          <p:nvPr/>
        </p:nvSpPr>
        <p:spPr>
          <a:xfrm>
            <a:off x="6972300" y="4010025"/>
            <a:ext cx="4857750" cy="1009650"/>
          </a:xfrm>
          <a:prstGeom prst="roundRect">
            <a:avLst>
              <a:gd name="adj" fmla="val 754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A5AA9B-3DA9-4E98-B40B-C572FE6DE2A6}"/>
              </a:ext>
            </a:extLst>
          </p:cNvPr>
          <p:cNvSpPr>
            <a:spLocks noGrp="1"/>
          </p:cNvSpPr>
          <p:nvPr/>
        </p:nvSpPr>
        <p:spPr>
          <a:xfrm>
            <a:off x="7067550" y="4086225"/>
            <a:ext cx="46672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Stuporous; obeys simple commands; rigidity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C19CE4CF-4D51-407C-AA24-C100F7C34133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11144250" cy="742950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503FC8A-6040-49E9-8A8B-A6EFD8B78B00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95250" cy="74295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894CE1-A51C-4DF1-B825-CE14DD3EFFB3}"/>
              </a:ext>
            </a:extLst>
          </p:cNvPr>
          <p:cNvSpPr>
            <a:spLocks noGrp="1"/>
          </p:cNvSpPr>
          <p:nvPr/>
        </p:nvSpPr>
        <p:spPr>
          <a:xfrm>
            <a:off x="952500" y="5553075"/>
            <a:ext cx="1066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EXAM CLUE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0B46A9-18FC-4DD7-A62D-4A8D481A3873}"/>
              </a:ext>
            </a:extLst>
          </p:cNvPr>
          <p:cNvSpPr>
            <a:spLocks noGrp="1"/>
          </p:cNvSpPr>
          <p:nvPr/>
        </p:nvSpPr>
        <p:spPr>
          <a:xfrm>
            <a:off x="952500" y="5876925"/>
            <a:ext cx="10668000" cy="133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Asterixis is more useful in older children; early signs in infants may be only behavior or sleep change.</a:t>
            </a:r>
          </a:p>
        </p:txBody>
      </p:sp>
    </p:spTree>
    <p:extLst>
      <p:ext uri="{BB962C8B-B14F-4D97-AF65-F5344CB8AC3E}">
        <p14:creationId xmlns:p14="http://schemas.microsoft.com/office/powerpoint/2010/main" val="14769901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05DB7A-7F9C-4A97-60D0-AAC3C8B72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15" y="673443"/>
            <a:ext cx="11040513" cy="53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380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94FDB4-629F-015F-2BD0-95C10B466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890" y="704335"/>
            <a:ext cx="9306701" cy="492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1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635C59A-BB21-4BB4-B76C-C6B4CF102C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4417D7-AB05-4727-90AD-DB81CE5B9EAB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FF53A1-AD4C-4139-A5AE-DB0267E28CC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Acute liver failure is a multisystem disorder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F31850-1B8B-4344-9232-BCE0B37E0C35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8439B8-E069-4FF1-96D4-38CBB350A7D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CC63BE-0B65-49AE-A3A8-D9F82D9F29FB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10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B0BF18-9599-4534-ADCD-8FC804112F71}"/>
              </a:ext>
            </a:extLst>
          </p:cNvPr>
          <p:cNvSpPr>
            <a:spLocks noGrp="1"/>
          </p:cNvSpPr>
          <p:nvPr/>
        </p:nvSpPr>
        <p:spPr>
          <a:xfrm>
            <a:off x="781050" y="1476375"/>
            <a:ext cx="3048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E8E5BB-2A74-4FD8-8D40-6A5AF442CC2C}"/>
              </a:ext>
            </a:extLst>
          </p:cNvPr>
          <p:cNvSpPr>
            <a:spLocks noGrp="1"/>
          </p:cNvSpPr>
          <p:nvPr/>
        </p:nvSpPr>
        <p:spPr>
          <a:xfrm>
            <a:off x="876300" y="1571625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SYSTEM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96AFCD-6C74-48F4-94C0-BB16FE66BF71}"/>
              </a:ext>
            </a:extLst>
          </p:cNvPr>
          <p:cNvSpPr>
            <a:spLocks noGrp="1"/>
          </p:cNvSpPr>
          <p:nvPr/>
        </p:nvSpPr>
        <p:spPr>
          <a:xfrm>
            <a:off x="3829050" y="1476375"/>
            <a:ext cx="7905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776659-F8F8-46F5-B61A-C0D5123F88F8}"/>
              </a:ext>
            </a:extLst>
          </p:cNvPr>
          <p:cNvSpPr>
            <a:spLocks noGrp="1"/>
          </p:cNvSpPr>
          <p:nvPr/>
        </p:nvSpPr>
        <p:spPr>
          <a:xfrm>
            <a:off x="3924300" y="1571625"/>
            <a:ext cx="7715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KEY MANIFESTATIONS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C68C35C-7438-4DBD-AC27-6477E1BE64DF}"/>
              </a:ext>
            </a:extLst>
          </p:cNvPr>
          <p:cNvSpPr>
            <a:spLocks noGrp="1"/>
          </p:cNvSpPr>
          <p:nvPr/>
        </p:nvSpPr>
        <p:spPr>
          <a:xfrm>
            <a:off x="781050" y="1895475"/>
            <a:ext cx="304800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6EB912-5B7D-4B54-9693-6F6D2416C2C0}"/>
              </a:ext>
            </a:extLst>
          </p:cNvPr>
          <p:cNvSpPr>
            <a:spLocks noGrp="1"/>
          </p:cNvSpPr>
          <p:nvPr/>
        </p:nvSpPr>
        <p:spPr>
          <a:xfrm>
            <a:off x="876300" y="1971675"/>
            <a:ext cx="2857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4212B"/>
                </a:solidFill>
              </a:defRPr>
            </a:pPr>
            <a:r>
              <a:rPr sz="1425" b="1">
                <a:solidFill>
                  <a:srgbClr val="14212B"/>
                </a:solidFill>
              </a:rPr>
              <a:t>Brain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E97E131-16A9-453E-B811-C3A0EBA67EEA}"/>
              </a:ext>
            </a:extLst>
          </p:cNvPr>
          <p:cNvSpPr>
            <a:spLocks noGrp="1"/>
          </p:cNvSpPr>
          <p:nvPr/>
        </p:nvSpPr>
        <p:spPr>
          <a:xfrm>
            <a:off x="3829050" y="1895475"/>
            <a:ext cx="790575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BE82FC0-7E2D-4114-A3E8-3BF13ECCA846}"/>
              </a:ext>
            </a:extLst>
          </p:cNvPr>
          <p:cNvSpPr>
            <a:spLocks noGrp="1"/>
          </p:cNvSpPr>
          <p:nvPr/>
        </p:nvSpPr>
        <p:spPr>
          <a:xfrm>
            <a:off x="3924300" y="1971675"/>
            <a:ext cx="7715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4212B"/>
                </a:solidFill>
              </a:defRPr>
            </a:pPr>
            <a:r>
              <a:rPr sz="1425" b="0">
                <a:solidFill>
                  <a:srgbClr val="14212B"/>
                </a:solidFill>
              </a:rPr>
              <a:t>Encephalopathy • cerebral edema • intracranial hypertension • seizures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B42D3DE-9EAF-49F7-B445-F8195F781B54}"/>
              </a:ext>
            </a:extLst>
          </p:cNvPr>
          <p:cNvSpPr>
            <a:spLocks noGrp="1"/>
          </p:cNvSpPr>
          <p:nvPr/>
        </p:nvSpPr>
        <p:spPr>
          <a:xfrm>
            <a:off x="781050" y="2628900"/>
            <a:ext cx="3048000" cy="733425"/>
          </a:xfrm>
          <a:prstGeom prst="roundRect">
            <a:avLst>
              <a:gd name="adj" fmla="val 1039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CCF6313-B512-4E23-9AAA-F9DEFBF69502}"/>
              </a:ext>
            </a:extLst>
          </p:cNvPr>
          <p:cNvSpPr>
            <a:spLocks noGrp="1"/>
          </p:cNvSpPr>
          <p:nvPr/>
        </p:nvSpPr>
        <p:spPr>
          <a:xfrm>
            <a:off x="876300" y="2705100"/>
            <a:ext cx="2857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4212B"/>
                </a:solidFill>
              </a:defRPr>
            </a:pPr>
            <a:r>
              <a:rPr sz="1425" b="1">
                <a:solidFill>
                  <a:srgbClr val="14212B"/>
                </a:solidFill>
              </a:rPr>
              <a:t>Liver / metabolic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BC69C5D-9AA3-4343-98E9-2DDCC80C6E17}"/>
              </a:ext>
            </a:extLst>
          </p:cNvPr>
          <p:cNvSpPr>
            <a:spLocks noGrp="1"/>
          </p:cNvSpPr>
          <p:nvPr/>
        </p:nvSpPr>
        <p:spPr>
          <a:xfrm>
            <a:off x="3829050" y="2628900"/>
            <a:ext cx="7905750" cy="733425"/>
          </a:xfrm>
          <a:prstGeom prst="roundRect">
            <a:avLst>
              <a:gd name="adj" fmla="val 1039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215A24-1693-4C6C-B34E-71387A612249}"/>
              </a:ext>
            </a:extLst>
          </p:cNvPr>
          <p:cNvSpPr>
            <a:spLocks noGrp="1"/>
          </p:cNvSpPr>
          <p:nvPr/>
        </p:nvSpPr>
        <p:spPr>
          <a:xfrm>
            <a:off x="3924300" y="2705100"/>
            <a:ext cx="7715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4212B"/>
                </a:solidFill>
              </a:defRPr>
            </a:pPr>
            <a:r>
              <a:rPr sz="1425" b="0">
                <a:solidFill>
                  <a:srgbClr val="14212B"/>
                </a:solidFill>
              </a:rPr>
              <a:t>Hypoglycemia • hyperammonemia • coagulopathy • lactic acidosis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F0EC877-0BBE-4B81-BE5F-318BA7374A00}"/>
              </a:ext>
            </a:extLst>
          </p:cNvPr>
          <p:cNvSpPr>
            <a:spLocks noGrp="1"/>
          </p:cNvSpPr>
          <p:nvPr/>
        </p:nvSpPr>
        <p:spPr>
          <a:xfrm>
            <a:off x="781050" y="3362325"/>
            <a:ext cx="304800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82168A-0622-47D6-ACD7-06EC7CF0045E}"/>
              </a:ext>
            </a:extLst>
          </p:cNvPr>
          <p:cNvSpPr>
            <a:spLocks noGrp="1"/>
          </p:cNvSpPr>
          <p:nvPr/>
        </p:nvSpPr>
        <p:spPr>
          <a:xfrm>
            <a:off x="876300" y="3438525"/>
            <a:ext cx="2857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4212B"/>
                </a:solidFill>
              </a:defRPr>
            </a:pPr>
            <a:r>
              <a:rPr sz="1425" b="1">
                <a:solidFill>
                  <a:srgbClr val="14212B"/>
                </a:solidFill>
              </a:rPr>
              <a:t>Kidney / adrenals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239F0D7-D14B-462A-8B8C-93FE97DE19EF}"/>
              </a:ext>
            </a:extLst>
          </p:cNvPr>
          <p:cNvSpPr>
            <a:spLocks noGrp="1"/>
          </p:cNvSpPr>
          <p:nvPr/>
        </p:nvSpPr>
        <p:spPr>
          <a:xfrm>
            <a:off x="3829050" y="3362325"/>
            <a:ext cx="790575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D2E5E76-38A1-484A-9686-4C288D9ABD0F}"/>
              </a:ext>
            </a:extLst>
          </p:cNvPr>
          <p:cNvSpPr>
            <a:spLocks noGrp="1"/>
          </p:cNvSpPr>
          <p:nvPr/>
        </p:nvSpPr>
        <p:spPr>
          <a:xfrm>
            <a:off x="3924300" y="3438525"/>
            <a:ext cx="7715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4212B"/>
                </a:solidFill>
              </a:defRPr>
            </a:pPr>
            <a:r>
              <a:rPr sz="1425" b="0">
                <a:solidFill>
                  <a:srgbClr val="14212B"/>
                </a:solidFill>
              </a:rPr>
              <a:t>Hepatorenal syndrome • adrenal dysfunction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C9C2F2EA-8FF5-447E-8ACA-8F8FC03ACB27}"/>
              </a:ext>
            </a:extLst>
          </p:cNvPr>
          <p:cNvSpPr>
            <a:spLocks noGrp="1"/>
          </p:cNvSpPr>
          <p:nvPr/>
        </p:nvSpPr>
        <p:spPr>
          <a:xfrm>
            <a:off x="781050" y="4095750"/>
            <a:ext cx="3048000" cy="733425"/>
          </a:xfrm>
          <a:prstGeom prst="roundRect">
            <a:avLst>
              <a:gd name="adj" fmla="val 1039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F2FFD5-C901-46F0-8179-562F57B1BFBD}"/>
              </a:ext>
            </a:extLst>
          </p:cNvPr>
          <p:cNvSpPr>
            <a:spLocks noGrp="1"/>
          </p:cNvSpPr>
          <p:nvPr/>
        </p:nvSpPr>
        <p:spPr>
          <a:xfrm>
            <a:off x="876300" y="4171950"/>
            <a:ext cx="2857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4212B"/>
                </a:solidFill>
              </a:defRPr>
            </a:pPr>
            <a:r>
              <a:rPr sz="1425" b="1">
                <a:solidFill>
                  <a:srgbClr val="14212B"/>
                </a:solidFill>
              </a:rPr>
              <a:t>Heart / lungs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B525A2A-519C-40EE-A83B-1B4CF7A181F6}"/>
              </a:ext>
            </a:extLst>
          </p:cNvPr>
          <p:cNvSpPr>
            <a:spLocks noGrp="1"/>
          </p:cNvSpPr>
          <p:nvPr/>
        </p:nvSpPr>
        <p:spPr>
          <a:xfrm>
            <a:off x="3829050" y="4095750"/>
            <a:ext cx="7905750" cy="733425"/>
          </a:xfrm>
          <a:prstGeom prst="roundRect">
            <a:avLst>
              <a:gd name="adj" fmla="val 1039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227FAD1-85C8-4E4C-A2AD-BF976E26D21A}"/>
              </a:ext>
            </a:extLst>
          </p:cNvPr>
          <p:cNvSpPr>
            <a:spLocks noGrp="1"/>
          </p:cNvSpPr>
          <p:nvPr/>
        </p:nvSpPr>
        <p:spPr>
          <a:xfrm>
            <a:off x="3924300" y="4171950"/>
            <a:ext cx="7715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4212B"/>
                </a:solidFill>
              </a:defRPr>
            </a:pPr>
            <a:r>
              <a:rPr sz="1425" b="0">
                <a:solidFill>
                  <a:srgbClr val="14212B"/>
                </a:solidFill>
              </a:rPr>
              <a:t>High-output state • myocardial injury • acute lung injury / ARDS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C4FBD52-DDA1-4A93-B629-458D1D498CB1}"/>
              </a:ext>
            </a:extLst>
          </p:cNvPr>
          <p:cNvSpPr>
            <a:spLocks noGrp="1"/>
          </p:cNvSpPr>
          <p:nvPr/>
        </p:nvSpPr>
        <p:spPr>
          <a:xfrm>
            <a:off x="781050" y="4829175"/>
            <a:ext cx="304800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067647-959C-47F3-82CE-DA29CCB7678E}"/>
              </a:ext>
            </a:extLst>
          </p:cNvPr>
          <p:cNvSpPr>
            <a:spLocks noGrp="1"/>
          </p:cNvSpPr>
          <p:nvPr/>
        </p:nvSpPr>
        <p:spPr>
          <a:xfrm>
            <a:off x="876300" y="4905375"/>
            <a:ext cx="2857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1">
                <a:solidFill>
                  <a:srgbClr val="14212B"/>
                </a:solidFill>
              </a:defRPr>
            </a:pPr>
            <a:r>
              <a:rPr sz="1425" b="1">
                <a:solidFill>
                  <a:srgbClr val="14212B"/>
                </a:solidFill>
              </a:rPr>
              <a:t>Pancreas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BC00488-5FCF-40D3-B96A-31F3858AA50E}"/>
              </a:ext>
            </a:extLst>
          </p:cNvPr>
          <p:cNvSpPr>
            <a:spLocks noGrp="1"/>
          </p:cNvSpPr>
          <p:nvPr/>
        </p:nvSpPr>
        <p:spPr>
          <a:xfrm>
            <a:off x="3829050" y="4829175"/>
            <a:ext cx="7905750" cy="733425"/>
          </a:xfrm>
          <a:prstGeom prst="roundRect">
            <a:avLst>
              <a:gd name="adj" fmla="val 1039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D7980D3-1037-453F-8B57-97A11441B21E}"/>
              </a:ext>
            </a:extLst>
          </p:cNvPr>
          <p:cNvSpPr>
            <a:spLocks noGrp="1"/>
          </p:cNvSpPr>
          <p:nvPr/>
        </p:nvSpPr>
        <p:spPr>
          <a:xfrm>
            <a:off x="3924300" y="4905375"/>
            <a:ext cx="7715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14212B"/>
                </a:solidFill>
              </a:defRPr>
            </a:pPr>
            <a:r>
              <a:rPr sz="1425" b="0">
                <a:solidFill>
                  <a:srgbClr val="14212B"/>
                </a:solidFill>
              </a:rPr>
              <a:t>Pancreatitis</a:t>
            </a:r>
          </a:p>
        </p:txBody>
      </p:sp>
    </p:spTree>
    <p:extLst>
      <p:ext uri="{BB962C8B-B14F-4D97-AF65-F5344CB8AC3E}">
        <p14:creationId xmlns:p14="http://schemas.microsoft.com/office/powerpoint/2010/main" val="1408689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9DB7EF9-006E-4701-9C7A-622F107498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B6E035-CC1A-444A-8696-9A741F22A2CA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1F5461-60D4-47B6-80D0-577099B2E9F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Organize causes before ordering tests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0070DFD-B0E7-405C-97E3-4983E6DB7B37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56B686-805C-4296-B532-708825F969B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BFA2A5-C891-4E59-8FD2-D55F5E7ED1E7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998867-882C-4E53-BD35-2110DCFB7A4C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Major categories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7620E9-4BDC-4B49-8436-DCB9A712DF4D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Exposure-related + other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803D53-84A0-4ACF-A9A8-AA47B16053C6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B1B0A8-5E13-465B-A795-6292522D2BF7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43EABE-7678-43A7-BD9E-BC956D83A6B1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Infectious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B6FFBC-BD41-4744-9A7A-9BB8E6F8A295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FC1A970-B356-4952-8FA7-4AFF8D7D3F2B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Immune dysregulation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29A35D-112C-48ED-AC59-CAD0728A96E9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7E5C051-82E2-4C61-A34F-2C5C9EE2C0F1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Metabolic / genetic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A6A913-E4CF-4A75-AFFF-60C9DE1286FD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A30C2E-0DF3-43CD-98BF-B2D8B512E04F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Vascular / ischemic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303AD7-1FE7-4D6C-9A1E-DEAB4CF64546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59EA40-15D0-4AC5-8326-48ED9D2B6D13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Toxin or drug-related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0DB9C1-1789-42F0-9314-A19EB218AAB1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6432DB8-7F90-4DF6-B2DD-50CD83D7094A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Pregnancy-related disease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C129DE-AE1E-467F-B87F-22440A9B01F5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F4B68-6FCD-4FBA-BCB0-70A1F4E23D37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HLH and GALD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ED5B67-306D-4FE3-921D-0C08244F053A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EE96FAB-A71D-47D3-A1C8-84FC539A9702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Indeterminate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14E8B47-AF8C-4B4C-A30A-438930807C82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4DFC5B4-D554-48AF-AE97-7BD586033C14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86E3AD-EC96-4973-B48B-AB18D981D99D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REGIONAL CLUE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0611F2B-E2BB-4B8C-9DFD-FB9F2F6CBEF5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In resource-limited settings, infectious causes predominate; hepatitis A is most common.</a:t>
            </a:r>
          </a:p>
        </p:txBody>
      </p:sp>
    </p:spTree>
    <p:extLst>
      <p:ext uri="{BB962C8B-B14F-4D97-AF65-F5344CB8AC3E}">
        <p14:creationId xmlns:p14="http://schemas.microsoft.com/office/powerpoint/2010/main" val="1364896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93301CD-123E-4126-806F-367B927A7E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14438D-5257-4D1F-953D-A28914FE7B44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222B7F-334E-42B1-9642-DFA3E0581E4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Age is the fastest way to narrow metabolic causes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6F3253-A5C1-4EC8-A62F-CBB077F08E57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5C280E-FEF5-468C-8235-4CEC7C6D935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C79B4E-BC43-469F-895E-02DEE4E4D274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C430F8-7E67-4D0B-BA22-E2AF9953FEB0}"/>
              </a:ext>
            </a:extLst>
          </p:cNvPr>
          <p:cNvSpPr>
            <a:spLocks noGrp="1"/>
          </p:cNvSpPr>
          <p:nvPr/>
        </p:nvSpPr>
        <p:spPr>
          <a:xfrm>
            <a:off x="647700" y="1571625"/>
            <a:ext cx="2476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B6C537-9B8A-443A-AA97-0ADA6E6341F6}"/>
              </a:ext>
            </a:extLst>
          </p:cNvPr>
          <p:cNvSpPr>
            <a:spLocks noGrp="1"/>
          </p:cNvSpPr>
          <p:nvPr/>
        </p:nvSpPr>
        <p:spPr>
          <a:xfrm>
            <a:off x="742950" y="1666875"/>
            <a:ext cx="2286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AGE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92F7833-067A-4B2E-B5CE-651A9B12A98A}"/>
              </a:ext>
            </a:extLst>
          </p:cNvPr>
          <p:cNvSpPr>
            <a:spLocks noGrp="1"/>
          </p:cNvSpPr>
          <p:nvPr/>
        </p:nvSpPr>
        <p:spPr>
          <a:xfrm>
            <a:off x="3124200" y="1571625"/>
            <a:ext cx="8763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44A30-E084-49EF-BF61-18EEAEB74F30}"/>
              </a:ext>
            </a:extLst>
          </p:cNvPr>
          <p:cNvSpPr>
            <a:spLocks noGrp="1"/>
          </p:cNvSpPr>
          <p:nvPr/>
        </p:nvSpPr>
        <p:spPr>
          <a:xfrm>
            <a:off x="3219450" y="1666875"/>
            <a:ext cx="8572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METABOLIC / GENETIC CAUSES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234C81-1279-427A-806D-31A178A6E82C}"/>
              </a:ext>
            </a:extLst>
          </p:cNvPr>
          <p:cNvSpPr>
            <a:spLocks noGrp="1"/>
          </p:cNvSpPr>
          <p:nvPr/>
        </p:nvSpPr>
        <p:spPr>
          <a:xfrm>
            <a:off x="647700" y="1990725"/>
            <a:ext cx="2476500" cy="1190625"/>
          </a:xfrm>
          <a:prstGeom prst="roundRect">
            <a:avLst>
              <a:gd name="adj" fmla="val 640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D205B5-71A0-471C-BDBA-25A3C8E8B885}"/>
              </a:ext>
            </a:extLst>
          </p:cNvPr>
          <p:cNvSpPr>
            <a:spLocks noGrp="1"/>
          </p:cNvSpPr>
          <p:nvPr/>
        </p:nvSpPr>
        <p:spPr>
          <a:xfrm>
            <a:off x="742950" y="2066925"/>
            <a:ext cx="22860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&lt;6 months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6DB46B9-9DEF-429B-A878-721BB332F943}"/>
              </a:ext>
            </a:extLst>
          </p:cNvPr>
          <p:cNvSpPr>
            <a:spLocks noGrp="1"/>
          </p:cNvSpPr>
          <p:nvPr/>
        </p:nvSpPr>
        <p:spPr>
          <a:xfrm>
            <a:off x="3124200" y="1990725"/>
            <a:ext cx="8763000" cy="1190625"/>
          </a:xfrm>
          <a:prstGeom prst="roundRect">
            <a:avLst>
              <a:gd name="adj" fmla="val 640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927E08-BCE8-4D09-BA85-51CBFE565919}"/>
              </a:ext>
            </a:extLst>
          </p:cNvPr>
          <p:cNvSpPr>
            <a:spLocks noGrp="1"/>
          </p:cNvSpPr>
          <p:nvPr/>
        </p:nvSpPr>
        <p:spPr>
          <a:xfrm>
            <a:off x="3219450" y="2066925"/>
            <a:ext cx="85725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Galactosemia • Niemann–Pick C • tyrosinemia • glycosylation defect • mitochondrial disease • LARS1 • NBAS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BB4B8B2-9F0F-495E-8A16-CACC92186D14}"/>
              </a:ext>
            </a:extLst>
          </p:cNvPr>
          <p:cNvSpPr>
            <a:spLocks noGrp="1"/>
          </p:cNvSpPr>
          <p:nvPr/>
        </p:nvSpPr>
        <p:spPr>
          <a:xfrm>
            <a:off x="647700" y="3181350"/>
            <a:ext cx="247650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4DA54C-76BD-4897-BE7C-B13E3553A6BD}"/>
              </a:ext>
            </a:extLst>
          </p:cNvPr>
          <p:cNvSpPr>
            <a:spLocks noGrp="1"/>
          </p:cNvSpPr>
          <p:nvPr/>
        </p:nvSpPr>
        <p:spPr>
          <a:xfrm>
            <a:off x="742950" y="3257550"/>
            <a:ext cx="22860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7 months–4 years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A95C110-FF19-4B9C-AC05-590CB3049C20}"/>
              </a:ext>
            </a:extLst>
          </p:cNvPr>
          <p:cNvSpPr>
            <a:spLocks noGrp="1"/>
          </p:cNvSpPr>
          <p:nvPr/>
        </p:nvSpPr>
        <p:spPr>
          <a:xfrm>
            <a:off x="3124200" y="3181350"/>
            <a:ext cx="876300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444E69-0932-4184-90BA-12DE53D9DD89}"/>
              </a:ext>
            </a:extLst>
          </p:cNvPr>
          <p:cNvSpPr>
            <a:spLocks noGrp="1"/>
          </p:cNvSpPr>
          <p:nvPr/>
        </p:nvSpPr>
        <p:spPr>
          <a:xfrm>
            <a:off x="3219450" y="3257550"/>
            <a:ext cx="85725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Mitochondrial disease • tyrosinemia • hereditary fructose intolerance • urea-cycle defects • LARS1 • NBAS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2649CA2-2D06-4011-B97D-0034109FA031}"/>
              </a:ext>
            </a:extLst>
          </p:cNvPr>
          <p:cNvSpPr>
            <a:spLocks noGrp="1"/>
          </p:cNvSpPr>
          <p:nvPr/>
        </p:nvSpPr>
        <p:spPr>
          <a:xfrm>
            <a:off x="647700" y="4371975"/>
            <a:ext cx="2476500" cy="1190625"/>
          </a:xfrm>
          <a:prstGeom prst="roundRect">
            <a:avLst>
              <a:gd name="adj" fmla="val 640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E4E856-CFF4-4B55-988C-06D88971A7C9}"/>
              </a:ext>
            </a:extLst>
          </p:cNvPr>
          <p:cNvSpPr>
            <a:spLocks noGrp="1"/>
          </p:cNvSpPr>
          <p:nvPr/>
        </p:nvSpPr>
        <p:spPr>
          <a:xfrm>
            <a:off x="742950" y="4448175"/>
            <a:ext cx="22860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5–18 years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FDA284F-B662-417F-8F3E-15CC83142594}"/>
              </a:ext>
            </a:extLst>
          </p:cNvPr>
          <p:cNvSpPr>
            <a:spLocks noGrp="1"/>
          </p:cNvSpPr>
          <p:nvPr/>
        </p:nvSpPr>
        <p:spPr>
          <a:xfrm>
            <a:off x="3124200" y="4371975"/>
            <a:ext cx="8763000" cy="1190625"/>
          </a:xfrm>
          <a:prstGeom prst="roundRect">
            <a:avLst>
              <a:gd name="adj" fmla="val 6400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4BFDA0-8F7D-47C2-B33B-7E6BD24D8177}"/>
              </a:ext>
            </a:extLst>
          </p:cNvPr>
          <p:cNvSpPr>
            <a:spLocks noGrp="1"/>
          </p:cNvSpPr>
          <p:nvPr/>
        </p:nvSpPr>
        <p:spPr>
          <a:xfrm>
            <a:off x="3219450" y="4448175"/>
            <a:ext cx="8572500" cy="1076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Wilson disease • mitochondrial disease • fatty liver of pregnancy</a:t>
            </a:r>
          </a:p>
        </p:txBody>
      </p:sp>
    </p:spTree>
    <p:extLst>
      <p:ext uri="{BB962C8B-B14F-4D97-AF65-F5344CB8AC3E}">
        <p14:creationId xmlns:p14="http://schemas.microsoft.com/office/powerpoint/2010/main" val="1448325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C36C726-C20E-41A1-B1B5-02D3BC42AF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D80CF58-64FA-405F-B651-B7C507FBC37E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83D12F-CDD2-44CD-A026-0941904A575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Infection remains a high-priority cause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A281FCD-785B-43E0-A9DD-3BB9FED4FDC1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705225-8B90-46AD-954B-60349F8AA2D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86E549-20A6-4FDD-8D21-3A6CA0DC3C56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303099-4B6E-44B8-97B1-90005E162CE4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Hepatitis viruses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720F2B-0004-4F36-820C-2A7AB9BE6E00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Other viruses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55D4BB-D7D6-49B2-A002-DA839281A571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A2385E-D697-4D1B-A263-94B5F6C9E96B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5272C5-5E73-4D96-9450-0FAB43DF8CF7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A, B, D; rarely 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AE6FCE-B738-45B0-A060-E26E68802D0B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0B892F-5F07-475C-8F6E-56F57A6897E4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Combined HBV + HDV may be fulminant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429A95-9426-4F89-B9B1-62FDAD1CB665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E5ED48-28EF-4ABC-8FA8-D4ABA7C4EEC5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HAV dominates in resource-limited settings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890DCF-1EDF-4CD5-918A-AD49781AE2B2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62A141-DF07-474F-9F68-B906DF319C34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EBV • HSV • adenovirus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06FF01B-CC7C-4BBD-83BD-758F93086544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A79C997-844D-4A11-8CF0-A7C48551CBC6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CMV • enterovirus • influenza 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DD6898-3E24-4A54-B888-5B876F57D8C5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FB24EB1-6208-4726-BF13-3D70814BFBCA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Parvovirus B19 • HHV-6 • VZV • SARS-CoV-2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A9DFBDE-21B4-48BD-AC37-D2EE0912A0CB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062C8B-193C-4BBF-B3E5-00E9F063E9AF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42AC7AB-DE4A-4EA3-BC42-6A8CF9BC12AF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TREAT WHILE TESTING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AAFFF83-CB35-4721-8BC4-17C04DDD0BDB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High-risk HSV: obtain blood PCR and initiate acyclovir while awaiting results.</a:t>
            </a:r>
          </a:p>
        </p:txBody>
      </p:sp>
    </p:spTree>
    <p:extLst>
      <p:ext uri="{BB962C8B-B14F-4D97-AF65-F5344CB8AC3E}">
        <p14:creationId xmlns:p14="http://schemas.microsoft.com/office/powerpoint/2010/main" val="937176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0E4C667-FA22-4CA2-9009-153E456733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45720"/>
          </a:xfrm>
          <a:prstGeom prst="rect">
            <a:avLst/>
          </a:prstGeom>
          <a:solidFill>
            <a:srgbClr val="219C8C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257B0543-DFA5-4E95-89D0-87E56E15F9BA}"/>
              </a:ext>
            </a:extLst>
          </p:cNvPr>
          <p:cNvSpPr>
            <a:spLocks noGrp="1"/>
          </p:cNvSpPr>
          <p:nvPr/>
        </p:nvSpPr>
        <p:spPr>
          <a:xfrm>
            <a:off x="762000" y="259080"/>
            <a:ext cx="381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050" b="1">
                <a:solidFill>
                  <a:srgbClr val="176A86"/>
                </a:solidFill>
              </a:defRPr>
            </a:pPr>
            <a:r>
              <a:rPr sz="840" b="1">
                <a:solidFill>
                  <a:srgbClr val="176A86"/>
                </a:solidFill>
              </a:rPr>
              <a:t>PEDIATRIC ACUTE LIVER FAILURE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3ADD838-DDF8-4441-8066-732E88A2A444}"/>
              </a:ext>
            </a:extLst>
          </p:cNvPr>
          <p:cNvSpPr>
            <a:spLocks noGrp="1"/>
          </p:cNvSpPr>
          <p:nvPr/>
        </p:nvSpPr>
        <p:spPr>
          <a:xfrm>
            <a:off x="762000" y="624840"/>
            <a:ext cx="10668000" cy="487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700" b="1">
                <a:solidFill>
                  <a:srgbClr val="153B56"/>
                </a:solidFill>
              </a:defRPr>
            </a:pPr>
            <a:r>
              <a:rPr sz="2160" b="1">
                <a:solidFill>
                  <a:srgbClr val="153B56"/>
                </a:solidFill>
              </a:rPr>
              <a:t>Acetaminophen: the leading identifiable cause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E0561C6A-7C1C-4383-BEA0-EF47570305A7}"/>
              </a:ext>
            </a:extLst>
          </p:cNvPr>
          <p:cNvSpPr>
            <a:spLocks noGrp="1"/>
          </p:cNvSpPr>
          <p:nvPr/>
        </p:nvSpPr>
        <p:spPr>
          <a:xfrm>
            <a:off x="777240" y="1150620"/>
            <a:ext cx="1028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425" b="0">
                <a:solidFill>
                  <a:srgbClr val="526776"/>
                </a:solidFill>
              </a:defRPr>
            </a:pPr>
            <a:r>
              <a:rPr sz="1140">
                <a:solidFill>
                  <a:srgbClr val="526776"/>
                </a:solidFill>
              </a:rPr>
              <a:t>Acute hepatic failure in children and adolescents — United States and England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3EF11F-EA09-4308-A596-580A7B3C02BC}"/>
              </a:ext>
            </a:extLst>
          </p:cNvPr>
          <p:cNvSpPr>
            <a:spLocks noGrp="1"/>
          </p:cNvSpPr>
          <p:nvPr/>
        </p:nvSpPr>
        <p:spPr>
          <a:xfrm>
            <a:off x="685800" y="1577340"/>
            <a:ext cx="10820400" cy="1524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6" name="acute-number">
            <a:extLst>
              <a:ext uri="{FF2B5EF4-FFF2-40B4-BE49-F238E27FC236}">
                <a16:creationId xmlns:a16="http://schemas.microsoft.com/office/drawing/2014/main" id="{6CAD7119-ED71-4B33-B852-9F0957535F9E}"/>
              </a:ext>
            </a:extLst>
          </p:cNvPr>
          <p:cNvSpPr>
            <a:spLocks noGrp="1"/>
          </p:cNvSpPr>
          <p:nvPr/>
        </p:nvSpPr>
        <p:spPr>
          <a:xfrm>
            <a:off x="838200" y="2057400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EF8A2C"/>
                </a:solidFill>
              </a:defRPr>
            </a:pPr>
            <a:r>
              <a:rPr sz="2280" b="1">
                <a:solidFill>
                  <a:srgbClr val="EF8A2C"/>
                </a:solidFill>
              </a:rPr>
              <a:t>01</a:t>
            </a:r>
          </a:p>
        </p:txBody>
      </p:sp>
      <p:sp>
        <p:nvSpPr>
          <p:cNvPr id="7" name="acute-title">
            <a:extLst>
              <a:ext uri="{FF2B5EF4-FFF2-40B4-BE49-F238E27FC236}">
                <a16:creationId xmlns:a16="http://schemas.microsoft.com/office/drawing/2014/main" id="{F2B8788C-BDBF-49FD-80E8-50630EB83D77}"/>
              </a:ext>
            </a:extLst>
          </p:cNvPr>
          <p:cNvSpPr>
            <a:spLocks noGrp="1"/>
          </p:cNvSpPr>
          <p:nvPr/>
        </p:nvSpPr>
        <p:spPr>
          <a:xfrm>
            <a:off x="1752600" y="2042160"/>
            <a:ext cx="3962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53B56"/>
                </a:solidFill>
              </a:defRPr>
            </a:pPr>
            <a:r>
              <a:rPr sz="1680" b="1">
                <a:solidFill>
                  <a:srgbClr val="153B56"/>
                </a:solidFill>
              </a:rPr>
              <a:t>Acute intentional overdose</a:t>
            </a:r>
          </a:p>
        </p:txBody>
      </p:sp>
      <p:sp>
        <p:nvSpPr>
          <p:cNvPr id="8" name="acute-body">
            <a:extLst>
              <a:ext uri="{FF2B5EF4-FFF2-40B4-BE49-F238E27FC236}">
                <a16:creationId xmlns:a16="http://schemas.microsoft.com/office/drawing/2014/main" id="{C71CF0CD-F8AD-4179-87F6-DBA844ECCA3B}"/>
              </a:ext>
            </a:extLst>
          </p:cNvPr>
          <p:cNvSpPr>
            <a:spLocks noGrp="1"/>
          </p:cNvSpPr>
          <p:nvPr/>
        </p:nvSpPr>
        <p:spPr>
          <a:xfrm>
            <a:off x="1752600" y="2529840"/>
            <a:ext cx="39624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263946"/>
                </a:solidFill>
              </a:defRPr>
            </a:pPr>
            <a:r>
              <a:rPr sz="1260">
                <a:solidFill>
                  <a:srgbClr val="263946"/>
                </a:solidFill>
              </a:rPr>
              <a:t>A single massive ingestion may cause severe hepatocellular injury and acute liver failure.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5F407-98BF-4E39-A817-EC15CB0324C0}"/>
              </a:ext>
            </a:extLst>
          </p:cNvPr>
          <p:cNvSpPr>
            <a:spLocks noGrp="1"/>
          </p:cNvSpPr>
          <p:nvPr/>
        </p:nvSpPr>
        <p:spPr>
          <a:xfrm>
            <a:off x="6096000" y="1943100"/>
            <a:ext cx="15240" cy="175260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10" name="repeat-number">
            <a:extLst>
              <a:ext uri="{FF2B5EF4-FFF2-40B4-BE49-F238E27FC236}">
                <a16:creationId xmlns:a16="http://schemas.microsoft.com/office/drawing/2014/main" id="{522A7642-44E1-47A5-9D8B-573D69913B7F}"/>
              </a:ext>
            </a:extLst>
          </p:cNvPr>
          <p:cNvSpPr>
            <a:spLocks noGrp="1"/>
          </p:cNvSpPr>
          <p:nvPr/>
        </p:nvSpPr>
        <p:spPr>
          <a:xfrm>
            <a:off x="6477000" y="2057400"/>
            <a:ext cx="762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850" b="1">
                <a:solidFill>
                  <a:srgbClr val="EF8A2C"/>
                </a:solidFill>
              </a:defRPr>
            </a:pPr>
            <a:r>
              <a:rPr sz="2280" b="1">
                <a:solidFill>
                  <a:srgbClr val="EF8A2C"/>
                </a:solidFill>
              </a:rPr>
              <a:t>02</a:t>
            </a:r>
          </a:p>
        </p:txBody>
      </p:sp>
      <p:sp>
        <p:nvSpPr>
          <p:cNvPr id="11" name="repeat-title">
            <a:extLst>
              <a:ext uri="{FF2B5EF4-FFF2-40B4-BE49-F238E27FC236}">
                <a16:creationId xmlns:a16="http://schemas.microsoft.com/office/drawing/2014/main" id="{B195C1CF-9E7C-4C82-B6B1-83C768F9391B}"/>
              </a:ext>
            </a:extLst>
          </p:cNvPr>
          <p:cNvSpPr>
            <a:spLocks noGrp="1"/>
          </p:cNvSpPr>
          <p:nvPr/>
        </p:nvSpPr>
        <p:spPr>
          <a:xfrm>
            <a:off x="7391400" y="2042160"/>
            <a:ext cx="3962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100" b="1">
                <a:solidFill>
                  <a:srgbClr val="153B56"/>
                </a:solidFill>
              </a:defRPr>
            </a:pPr>
            <a:r>
              <a:rPr sz="1680" b="1">
                <a:solidFill>
                  <a:srgbClr val="153B56"/>
                </a:solidFill>
              </a:rPr>
              <a:t>Repeated supratherapeutic dosing</a:t>
            </a:r>
          </a:p>
        </p:txBody>
      </p:sp>
      <p:sp>
        <p:nvSpPr>
          <p:cNvPr id="12" name="repeat-body">
            <a:extLst>
              <a:ext uri="{FF2B5EF4-FFF2-40B4-BE49-F238E27FC236}">
                <a16:creationId xmlns:a16="http://schemas.microsoft.com/office/drawing/2014/main" id="{76FABCE2-21C7-4705-9BB2-E4E70357BB8D}"/>
              </a:ext>
            </a:extLst>
          </p:cNvPr>
          <p:cNvSpPr>
            <a:spLocks noGrp="1"/>
          </p:cNvSpPr>
          <p:nvPr/>
        </p:nvSpPr>
        <p:spPr>
          <a:xfrm>
            <a:off x="7391400" y="2529840"/>
            <a:ext cx="39624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263946"/>
                </a:solidFill>
              </a:defRPr>
            </a:pPr>
            <a:r>
              <a:rPr sz="1260">
                <a:solidFill>
                  <a:srgbClr val="263946"/>
                </a:solidFill>
              </a:rPr>
              <a:t>A therapeutic misadventure may occur when an ill child receives doses exceeding weight-based recommendations over several days.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FD4BF96-F862-48C5-870B-141A25853FEA}"/>
              </a:ext>
            </a:extLst>
          </p:cNvPr>
          <p:cNvSpPr>
            <a:spLocks noGrp="1"/>
          </p:cNvSpPr>
          <p:nvPr/>
        </p:nvSpPr>
        <p:spPr>
          <a:xfrm>
            <a:off x="762000" y="4229100"/>
            <a:ext cx="10668000" cy="1524000"/>
          </a:xfrm>
          <a:prstGeom prst="roundRect">
            <a:avLst>
              <a:gd name="adj" fmla="val 7000"/>
            </a:avLst>
          </a:prstGeom>
          <a:solidFill>
            <a:srgbClr val="E8F1F4"/>
          </a:solidFill>
          <a:ln w="9525">
            <a:solidFill>
              <a:srgbClr val="B9D1D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49D6889-266B-43A0-8BC2-AD28F97DC295}"/>
              </a:ext>
            </a:extLst>
          </p:cNvPr>
          <p:cNvSpPr>
            <a:spLocks noGrp="1"/>
          </p:cNvSpPr>
          <p:nvPr/>
        </p:nvSpPr>
        <p:spPr>
          <a:xfrm>
            <a:off x="762000" y="4229100"/>
            <a:ext cx="91440" cy="1524000"/>
          </a:xfrm>
          <a:prstGeom prst="roundRect">
            <a:avLst>
              <a:gd name="adj" fmla="val 50000"/>
            </a:avLst>
          </a:prstGeom>
          <a:solidFill>
            <a:srgbClr val="EF8A2C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15" name="exam">
            <a:extLst>
              <a:ext uri="{FF2B5EF4-FFF2-40B4-BE49-F238E27FC236}">
                <a16:creationId xmlns:a16="http://schemas.microsoft.com/office/drawing/2014/main" id="{311D4677-7B76-460E-BB5E-726A8C0C6FD4}"/>
              </a:ext>
            </a:extLst>
          </p:cNvPr>
          <p:cNvSpPr>
            <a:spLocks noGrp="1"/>
          </p:cNvSpPr>
          <p:nvPr/>
        </p:nvSpPr>
        <p:spPr>
          <a:xfrm>
            <a:off x="1104900" y="4495800"/>
            <a:ext cx="19812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E47D22"/>
                </a:solidFill>
              </a:defRPr>
            </a:pPr>
            <a:r>
              <a:rPr sz="1020" b="1">
                <a:solidFill>
                  <a:srgbClr val="E47D22"/>
                </a:solidFill>
              </a:rPr>
              <a:t>CLINICAL PEARL</a:t>
            </a:r>
          </a:p>
        </p:txBody>
      </p:sp>
      <p:sp>
        <p:nvSpPr>
          <p:cNvPr id="16" name="takeaway">
            <a:extLst>
              <a:ext uri="{FF2B5EF4-FFF2-40B4-BE49-F238E27FC236}">
                <a16:creationId xmlns:a16="http://schemas.microsoft.com/office/drawing/2014/main" id="{E12AFFE5-7395-426D-8C94-B60AEF2F5242}"/>
              </a:ext>
            </a:extLst>
          </p:cNvPr>
          <p:cNvSpPr>
            <a:spLocks noGrp="1"/>
          </p:cNvSpPr>
          <p:nvPr/>
        </p:nvSpPr>
        <p:spPr>
          <a:xfrm>
            <a:off x="1104900" y="4876800"/>
            <a:ext cx="9601200" cy="6400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75" b="1">
                <a:solidFill>
                  <a:srgbClr val="182F40"/>
                </a:solidFill>
              </a:defRPr>
            </a:pPr>
            <a:r>
              <a:rPr sz="1500" b="1">
                <a:solidFill>
                  <a:srgbClr val="182F40"/>
                </a:solidFill>
              </a:rPr>
              <a:t>Always calculate the total acetaminophen dose in mg/kg/day — including combination products — and ask about dosing on every preceding day.</a:t>
            </a:r>
          </a:p>
        </p:txBody>
      </p:sp>
      <p:sp>
        <p:nvSpPr>
          <p:cNvPr id="17" name="footer">
            <a:extLst>
              <a:ext uri="{FF2B5EF4-FFF2-40B4-BE49-F238E27FC236}">
                <a16:creationId xmlns:a16="http://schemas.microsoft.com/office/drawing/2014/main" id="{0F7AD309-0F92-491D-95AE-B29FFF829D85}"/>
              </a:ext>
            </a:extLst>
          </p:cNvPr>
          <p:cNvSpPr>
            <a:spLocks noGrp="1"/>
          </p:cNvSpPr>
          <p:nvPr/>
        </p:nvSpPr>
        <p:spPr>
          <a:xfrm>
            <a:off x="762000" y="6416040"/>
            <a:ext cx="28956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DR. MANAR SHAWABKEH</a:t>
            </a:r>
          </a:p>
        </p:txBody>
      </p:sp>
      <p:sp>
        <p:nvSpPr>
          <p:cNvPr id="18" name="slide-num">
            <a:extLst>
              <a:ext uri="{FF2B5EF4-FFF2-40B4-BE49-F238E27FC236}">
                <a16:creationId xmlns:a16="http://schemas.microsoft.com/office/drawing/2014/main" id="{48FED3D7-7CE2-4B92-9774-EFF03FF8D05C}"/>
              </a:ext>
            </a:extLst>
          </p:cNvPr>
          <p:cNvSpPr>
            <a:spLocks noGrp="1"/>
          </p:cNvSpPr>
          <p:nvPr/>
        </p:nvSpPr>
        <p:spPr>
          <a:xfrm>
            <a:off x="11049000" y="6416040"/>
            <a:ext cx="3810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34136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DA8E755-5E5B-4855-A88C-B2595FD061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E5018E-1724-4DCE-AED1-2DB4C446A8E2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EC96DF-97CB-45A8-953B-467B593651C8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Always reconstruct the exposure history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8A38B7A-3AB8-45D3-BE8A-6272428273A7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81A1ED-BFE9-4377-8187-9A2C70C62DC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02F1A2-9FF6-409E-BE77-BB3460F3131E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14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ED4271-8475-4FE7-AB01-CBF251A0E84C}"/>
              </a:ext>
            </a:extLst>
          </p:cNvPr>
          <p:cNvSpPr>
            <a:spLocks noGrp="1"/>
          </p:cNvSpPr>
          <p:nvPr/>
        </p:nvSpPr>
        <p:spPr>
          <a:xfrm>
            <a:off x="647700" y="1428750"/>
            <a:ext cx="2857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D4C95-BCA6-4AD0-9D38-558703069AFC}"/>
              </a:ext>
            </a:extLst>
          </p:cNvPr>
          <p:cNvSpPr>
            <a:spLocks noGrp="1"/>
          </p:cNvSpPr>
          <p:nvPr/>
        </p:nvSpPr>
        <p:spPr>
          <a:xfrm>
            <a:off x="742950" y="1524000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GROUP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359ADEF-1AFB-47A5-8A11-1FD5FE4D741C}"/>
              </a:ext>
            </a:extLst>
          </p:cNvPr>
          <p:cNvSpPr>
            <a:spLocks noGrp="1"/>
          </p:cNvSpPr>
          <p:nvPr/>
        </p:nvSpPr>
        <p:spPr>
          <a:xfrm>
            <a:off x="3505200" y="1428750"/>
            <a:ext cx="8572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4F95E0-1AE0-4F78-9D6F-3AA74AC81BF8}"/>
              </a:ext>
            </a:extLst>
          </p:cNvPr>
          <p:cNvSpPr>
            <a:spLocks noGrp="1"/>
          </p:cNvSpPr>
          <p:nvPr/>
        </p:nvSpPr>
        <p:spPr>
          <a:xfrm>
            <a:off x="3600450" y="1524000"/>
            <a:ext cx="838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EXAMPLES FROM THE SOURCE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51B505-4C14-4992-B7F3-73646699391F}"/>
              </a:ext>
            </a:extLst>
          </p:cNvPr>
          <p:cNvSpPr>
            <a:spLocks noGrp="1"/>
          </p:cNvSpPr>
          <p:nvPr/>
        </p:nvSpPr>
        <p:spPr>
          <a:xfrm>
            <a:off x="647700" y="1847850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A6BA49-3D53-45F6-8451-F7ADE158DAB4}"/>
              </a:ext>
            </a:extLst>
          </p:cNvPr>
          <p:cNvSpPr>
            <a:spLocks noGrp="1"/>
          </p:cNvSpPr>
          <p:nvPr/>
        </p:nvSpPr>
        <p:spPr>
          <a:xfrm>
            <a:off x="742950" y="19240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Analgesic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681D688-C5F0-4B4B-91D6-323F18F2F96F}"/>
              </a:ext>
            </a:extLst>
          </p:cNvPr>
          <p:cNvSpPr>
            <a:spLocks noGrp="1"/>
          </p:cNvSpPr>
          <p:nvPr/>
        </p:nvSpPr>
        <p:spPr>
          <a:xfrm>
            <a:off x="3505200" y="1847850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2F018A-7750-4154-97D1-BD1595E29617}"/>
              </a:ext>
            </a:extLst>
          </p:cNvPr>
          <p:cNvSpPr>
            <a:spLocks noGrp="1"/>
          </p:cNvSpPr>
          <p:nvPr/>
        </p:nvSpPr>
        <p:spPr>
          <a:xfrm>
            <a:off x="3600450" y="1924050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Acetaminophen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4B8D15-4A7F-48D1-814E-04780484C886}"/>
              </a:ext>
            </a:extLst>
          </p:cNvPr>
          <p:cNvSpPr>
            <a:spLocks noGrp="1"/>
          </p:cNvSpPr>
          <p:nvPr/>
        </p:nvSpPr>
        <p:spPr>
          <a:xfrm>
            <a:off x="647700" y="2628900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12831D-4D89-4116-9A7A-41CA9BD03943}"/>
              </a:ext>
            </a:extLst>
          </p:cNvPr>
          <p:cNvSpPr>
            <a:spLocks noGrp="1"/>
          </p:cNvSpPr>
          <p:nvPr/>
        </p:nvSpPr>
        <p:spPr>
          <a:xfrm>
            <a:off x="742950" y="270510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Antibiotics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DE714DB-7314-4692-A8B9-3388786B485F}"/>
              </a:ext>
            </a:extLst>
          </p:cNvPr>
          <p:cNvSpPr>
            <a:spLocks noGrp="1"/>
          </p:cNvSpPr>
          <p:nvPr/>
        </p:nvSpPr>
        <p:spPr>
          <a:xfrm>
            <a:off x="3505200" y="2628900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7CAF9BB-9A1B-4B39-B81B-E0AAD6E275FB}"/>
              </a:ext>
            </a:extLst>
          </p:cNvPr>
          <p:cNvSpPr>
            <a:spLocks noGrp="1"/>
          </p:cNvSpPr>
          <p:nvPr/>
        </p:nvSpPr>
        <p:spPr>
          <a:xfrm>
            <a:off x="3600450" y="2705100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Amoxicillin-clavulanate, ciprofloxacin, nitrofurantoin, minocycline, dapsone, doxycycline, trimethoprim-sulfamethoxazole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69486E1-2A76-4486-A65C-B0AD63E07913}"/>
              </a:ext>
            </a:extLst>
          </p:cNvPr>
          <p:cNvSpPr>
            <a:spLocks noGrp="1"/>
          </p:cNvSpPr>
          <p:nvPr/>
        </p:nvSpPr>
        <p:spPr>
          <a:xfrm>
            <a:off x="647700" y="3409950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DA146A-14C1-4297-94BF-73A35825DAA1}"/>
              </a:ext>
            </a:extLst>
          </p:cNvPr>
          <p:cNvSpPr>
            <a:spLocks noGrp="1"/>
          </p:cNvSpPr>
          <p:nvPr/>
        </p:nvSpPr>
        <p:spPr>
          <a:xfrm>
            <a:off x="742950" y="34861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Antiepileptics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DC38B431-4F27-42C8-93E8-4BA53FCE993C}"/>
              </a:ext>
            </a:extLst>
          </p:cNvPr>
          <p:cNvSpPr>
            <a:spLocks noGrp="1"/>
          </p:cNvSpPr>
          <p:nvPr/>
        </p:nvSpPr>
        <p:spPr>
          <a:xfrm>
            <a:off x="3505200" y="3409950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6E229C-21EA-4135-A258-DBB639E543CD}"/>
              </a:ext>
            </a:extLst>
          </p:cNvPr>
          <p:cNvSpPr>
            <a:spLocks noGrp="1"/>
          </p:cNvSpPr>
          <p:nvPr/>
        </p:nvSpPr>
        <p:spPr>
          <a:xfrm>
            <a:off x="3600450" y="3486150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Valproate, phenytoin, carbamazepine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009522-718F-40CB-9297-F0CD1423BF00}"/>
              </a:ext>
            </a:extLst>
          </p:cNvPr>
          <p:cNvSpPr>
            <a:spLocks noGrp="1"/>
          </p:cNvSpPr>
          <p:nvPr/>
        </p:nvSpPr>
        <p:spPr>
          <a:xfrm>
            <a:off x="647700" y="4191000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960EBB6-D7E5-4584-BD8D-87385E176B81}"/>
              </a:ext>
            </a:extLst>
          </p:cNvPr>
          <p:cNvSpPr>
            <a:spLocks noGrp="1"/>
          </p:cNvSpPr>
          <p:nvPr/>
        </p:nvSpPr>
        <p:spPr>
          <a:xfrm>
            <a:off x="742950" y="426720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Other prescribed drugs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7A92C5B-E114-4009-84E0-9102E5922E43}"/>
              </a:ext>
            </a:extLst>
          </p:cNvPr>
          <p:cNvSpPr>
            <a:spLocks noGrp="1"/>
          </p:cNvSpPr>
          <p:nvPr/>
        </p:nvSpPr>
        <p:spPr>
          <a:xfrm>
            <a:off x="3505200" y="4191000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F3178E-DF86-4BBE-B7C4-6F62FDA15895}"/>
              </a:ext>
            </a:extLst>
          </p:cNvPr>
          <p:cNvSpPr>
            <a:spLocks noGrp="1"/>
          </p:cNvSpPr>
          <p:nvPr/>
        </p:nvSpPr>
        <p:spPr>
          <a:xfrm>
            <a:off x="3600450" y="4267200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Isoniazid, rifampin, pyrazinamide, methyldopa, hydralazine, labetalol, halothane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6913CAC7-D3AE-4E27-8C65-48C7844947F7}"/>
              </a:ext>
            </a:extLst>
          </p:cNvPr>
          <p:cNvSpPr>
            <a:spLocks noGrp="1"/>
          </p:cNvSpPr>
          <p:nvPr/>
        </p:nvSpPr>
        <p:spPr>
          <a:xfrm>
            <a:off x="647700" y="4972050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F4030E-E944-45BB-B3FC-00EA2873F7B0}"/>
              </a:ext>
            </a:extLst>
          </p:cNvPr>
          <p:cNvSpPr>
            <a:spLocks noGrp="1"/>
          </p:cNvSpPr>
          <p:nvPr/>
        </p:nvSpPr>
        <p:spPr>
          <a:xfrm>
            <a:off x="742950" y="5048250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NSAIDs / supplements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23725A4-B27F-4206-893C-B74B2BCD4CD6}"/>
              </a:ext>
            </a:extLst>
          </p:cNvPr>
          <p:cNvSpPr>
            <a:spLocks noGrp="1"/>
          </p:cNvSpPr>
          <p:nvPr/>
        </p:nvSpPr>
        <p:spPr>
          <a:xfrm>
            <a:off x="3505200" y="4972050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002716-0B34-43C1-8E5D-C316BE524145}"/>
              </a:ext>
            </a:extLst>
          </p:cNvPr>
          <p:cNvSpPr>
            <a:spLocks noGrp="1"/>
          </p:cNvSpPr>
          <p:nvPr/>
        </p:nvSpPr>
        <p:spPr>
          <a:xfrm>
            <a:off x="3600450" y="5048250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Diclofenac, ibuprofen, indomethacin, naproxen; herbs and weight-loss supplements</a:t>
            </a:r>
          </a:p>
        </p:txBody>
      </p:sp>
    </p:spTree>
    <p:extLst>
      <p:ext uri="{BB962C8B-B14F-4D97-AF65-F5344CB8AC3E}">
        <p14:creationId xmlns:p14="http://schemas.microsoft.com/office/powerpoint/2010/main" val="3645204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5F353B97-117E-4506-B894-20DE21FD12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45720"/>
          </a:xfrm>
          <a:prstGeom prst="rect">
            <a:avLst/>
          </a:prstGeom>
          <a:solidFill>
            <a:srgbClr val="219C8C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A89E6C3B-8FA2-4A3A-B99F-07D3BFC6AAEA}"/>
              </a:ext>
            </a:extLst>
          </p:cNvPr>
          <p:cNvSpPr>
            <a:spLocks noGrp="1"/>
          </p:cNvSpPr>
          <p:nvPr/>
        </p:nvSpPr>
        <p:spPr>
          <a:xfrm>
            <a:off x="762000" y="259080"/>
            <a:ext cx="3657600" cy="2133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050" b="1">
                <a:solidFill>
                  <a:srgbClr val="176A86"/>
                </a:solidFill>
              </a:defRPr>
            </a:pPr>
            <a:r>
              <a:rPr sz="840" b="1">
                <a:solidFill>
                  <a:srgbClr val="176A86"/>
                </a:solidFill>
              </a:rPr>
              <a:t>PEDIATRIC ACUTE LIVER FAILURE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AFF97996-53CB-4F2C-B6C1-FDD064A70E45}"/>
              </a:ext>
            </a:extLst>
          </p:cNvPr>
          <p:cNvSpPr>
            <a:spLocks noGrp="1"/>
          </p:cNvSpPr>
          <p:nvPr/>
        </p:nvSpPr>
        <p:spPr>
          <a:xfrm>
            <a:off x="762000" y="624840"/>
            <a:ext cx="10668000" cy="4419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2700" b="1">
                <a:solidFill>
                  <a:srgbClr val="153B56"/>
                </a:solidFill>
              </a:defRPr>
            </a:pPr>
            <a:r>
              <a:rPr sz="2160" b="1">
                <a:solidFill>
                  <a:srgbClr val="153B56"/>
                </a:solidFill>
              </a:rPr>
              <a:t>Clinical manifestations: recognize deterioration early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BFFC45-F8E0-4BDC-8FCD-FEC770A00D0F}"/>
              </a:ext>
            </a:extLst>
          </p:cNvPr>
          <p:cNvSpPr>
            <a:spLocks noGrp="1"/>
          </p:cNvSpPr>
          <p:nvPr/>
        </p:nvSpPr>
        <p:spPr>
          <a:xfrm>
            <a:off x="685800" y="1280160"/>
            <a:ext cx="10820400" cy="1524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5" name="presentation-heading">
            <a:extLst>
              <a:ext uri="{FF2B5EF4-FFF2-40B4-BE49-F238E27FC236}">
                <a16:creationId xmlns:a16="http://schemas.microsoft.com/office/drawing/2014/main" id="{29A5BAB3-F1BC-4407-A7CB-1B857EBB9520}"/>
              </a:ext>
            </a:extLst>
          </p:cNvPr>
          <p:cNvSpPr>
            <a:spLocks noGrp="1"/>
          </p:cNvSpPr>
          <p:nvPr/>
        </p:nvSpPr>
        <p:spPr>
          <a:xfrm>
            <a:off x="838200" y="1638300"/>
            <a:ext cx="2286000" cy="243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350" b="1">
                <a:solidFill>
                  <a:srgbClr val="E47D22"/>
                </a:solidFill>
              </a:defRPr>
            </a:pPr>
            <a:r>
              <a:rPr sz="1080" b="1">
                <a:solidFill>
                  <a:srgbClr val="E47D22"/>
                </a:solidFill>
              </a:rPr>
              <a:t>PRESENTATION</a:t>
            </a:r>
          </a:p>
        </p:txBody>
      </p:sp>
      <p:sp>
        <p:nvSpPr>
          <p:cNvPr id="6" name="presentation-copy">
            <a:extLst>
              <a:ext uri="{FF2B5EF4-FFF2-40B4-BE49-F238E27FC236}">
                <a16:creationId xmlns:a16="http://schemas.microsoft.com/office/drawing/2014/main" id="{BFDDFFEE-0290-453B-B32D-6ACB18C813C0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3352800" cy="10820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725" b="1">
                <a:solidFill>
                  <a:srgbClr val="1E3546"/>
                </a:solidFill>
              </a:defRPr>
            </a:pPr>
            <a:r>
              <a:rPr sz="1380" b="1">
                <a:solidFill>
                  <a:srgbClr val="1E3546"/>
                </a:solidFill>
              </a:rPr>
              <a:t>May be the first sign of liver disease</a:t>
            </a:r>
          </a:p>
          <a:p>
            <a:pPr algn="l">
              <a:defRPr sz="1725" b="1">
                <a:solidFill>
                  <a:srgbClr val="1E3546"/>
                </a:solidFill>
              </a:defRPr>
            </a:pPr>
            <a:r>
              <a:rPr sz="1380" b="1">
                <a:solidFill>
                  <a:srgbClr val="1E3546"/>
                </a:solidFill>
              </a:rPr>
              <a:t>or complicate known disease:</a:t>
            </a:r>
          </a:p>
          <a:p>
            <a:pPr algn="l">
              <a:defRPr sz="1725" b="1">
                <a:solidFill>
                  <a:srgbClr val="1E3546"/>
                </a:solidFill>
              </a:defRPr>
            </a:pPr>
            <a:r>
              <a:rPr sz="1380" b="1">
                <a:solidFill>
                  <a:srgbClr val="1E3546"/>
                </a:solidFill>
              </a:rPr>
              <a:t>ACUTE-ON-CHRONIC LIVER FAILURE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214AF7-235C-411E-97B7-D197D37022BF}"/>
              </a:ext>
            </a:extLst>
          </p:cNvPr>
          <p:cNvSpPr>
            <a:spLocks noGrp="1"/>
          </p:cNvSpPr>
          <p:nvPr/>
        </p:nvSpPr>
        <p:spPr>
          <a:xfrm>
            <a:off x="4572000" y="1600200"/>
            <a:ext cx="15240" cy="179070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8" name="common-heading">
            <a:extLst>
              <a:ext uri="{FF2B5EF4-FFF2-40B4-BE49-F238E27FC236}">
                <a16:creationId xmlns:a16="http://schemas.microsoft.com/office/drawing/2014/main" id="{9D3F3F62-4DB9-4509-8C8B-FCEBB45C1FDC}"/>
              </a:ext>
            </a:extLst>
          </p:cNvPr>
          <p:cNvSpPr>
            <a:spLocks noGrp="1"/>
          </p:cNvSpPr>
          <p:nvPr/>
        </p:nvSpPr>
        <p:spPr>
          <a:xfrm>
            <a:off x="4953000" y="1638300"/>
            <a:ext cx="2590800" cy="243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350" b="1">
                <a:solidFill>
                  <a:srgbClr val="176A86"/>
                </a:solidFill>
              </a:defRPr>
            </a:pPr>
            <a:r>
              <a:rPr sz="1080" b="1">
                <a:solidFill>
                  <a:srgbClr val="176A86"/>
                </a:solidFill>
              </a:rPr>
              <a:t>COMMON FINDINGS</a:t>
            </a:r>
          </a:p>
        </p:txBody>
      </p:sp>
      <p:sp>
        <p:nvSpPr>
          <p:cNvPr id="9" name="common-copy">
            <a:extLst>
              <a:ext uri="{FF2B5EF4-FFF2-40B4-BE49-F238E27FC236}">
                <a16:creationId xmlns:a16="http://schemas.microsoft.com/office/drawing/2014/main" id="{5D35E2B0-D385-40CC-886F-C1DF93ED61C2}"/>
              </a:ext>
            </a:extLst>
          </p:cNvPr>
          <p:cNvSpPr>
            <a:spLocks noGrp="1"/>
          </p:cNvSpPr>
          <p:nvPr/>
        </p:nvSpPr>
        <p:spPr>
          <a:xfrm>
            <a:off x="4953000" y="1996440"/>
            <a:ext cx="3695700" cy="1447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• Progressive jaundice</a:t>
            </a:r>
          </a:p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• Fetor hepaticus</a:t>
            </a:r>
          </a:p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• Fever, anorexia, vomiting</a:t>
            </a:r>
          </a:p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• Abdominal pain</a:t>
            </a:r>
          </a:p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• Hemorrhagic diathesis ± ascites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2C4AB3-50BD-49BB-BA8D-71E66D07EDE5}"/>
              </a:ext>
            </a:extLst>
          </p:cNvPr>
          <p:cNvSpPr>
            <a:spLocks noGrp="1"/>
          </p:cNvSpPr>
          <p:nvPr/>
        </p:nvSpPr>
        <p:spPr>
          <a:xfrm>
            <a:off x="8915400" y="1600200"/>
            <a:ext cx="15240" cy="179070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11" name="system-heading">
            <a:extLst>
              <a:ext uri="{FF2B5EF4-FFF2-40B4-BE49-F238E27FC236}">
                <a16:creationId xmlns:a16="http://schemas.microsoft.com/office/drawing/2014/main" id="{28624DDC-1AEC-4C86-83AB-A7AA2A1563D7}"/>
              </a:ext>
            </a:extLst>
          </p:cNvPr>
          <p:cNvSpPr>
            <a:spLocks noGrp="1"/>
          </p:cNvSpPr>
          <p:nvPr/>
        </p:nvSpPr>
        <p:spPr>
          <a:xfrm>
            <a:off x="9296400" y="1638300"/>
            <a:ext cx="2362200" cy="243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350" b="1">
                <a:solidFill>
                  <a:srgbClr val="176A86"/>
                </a:solidFill>
              </a:defRPr>
            </a:pPr>
            <a:r>
              <a:rPr sz="1080" b="1">
                <a:solidFill>
                  <a:srgbClr val="176A86"/>
                </a:solidFill>
              </a:rPr>
              <a:t>MULTISYSTEM DISEASE</a:t>
            </a:r>
          </a:p>
        </p:txBody>
      </p:sp>
      <p:sp>
        <p:nvSpPr>
          <p:cNvPr id="12" name="system-copy">
            <a:extLst>
              <a:ext uri="{FF2B5EF4-FFF2-40B4-BE49-F238E27FC236}">
                <a16:creationId xmlns:a16="http://schemas.microsoft.com/office/drawing/2014/main" id="{0DF48F2B-3FD8-4223-8DC7-E8DB98BC5DA9}"/>
              </a:ext>
            </a:extLst>
          </p:cNvPr>
          <p:cNvSpPr>
            <a:spLocks noGrp="1"/>
          </p:cNvSpPr>
          <p:nvPr/>
        </p:nvSpPr>
        <p:spPr>
          <a:xfrm>
            <a:off x="9296400" y="2057400"/>
            <a:ext cx="2286000" cy="1066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Respiratory rate may increase early.</a:t>
            </a:r>
          </a:p>
          <a:p>
            <a:pPr algn="l">
              <a:defRPr sz="1650" b="0">
                <a:solidFill>
                  <a:srgbClr val="263946"/>
                </a:solidFill>
              </a:defRPr>
            </a:pPr>
            <a:r>
              <a:rPr sz="1320">
                <a:solidFill>
                  <a:srgbClr val="263946"/>
                </a:solidFill>
              </a:rPr>
              <a:t>Respiratory failure may occur in stage IV coma.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951244C-033A-4A6F-B17E-E1597AB7B249}"/>
              </a:ext>
            </a:extLst>
          </p:cNvPr>
          <p:cNvSpPr>
            <a:spLocks noGrp="1"/>
          </p:cNvSpPr>
          <p:nvPr/>
        </p:nvSpPr>
        <p:spPr>
          <a:xfrm>
            <a:off x="762000" y="3733800"/>
            <a:ext cx="10668000" cy="853440"/>
          </a:xfrm>
          <a:prstGeom prst="roundRect">
            <a:avLst>
              <a:gd name="adj" fmla="val 10714"/>
            </a:avLst>
          </a:prstGeom>
          <a:solidFill>
            <a:srgbClr val="FCE8DA"/>
          </a:solidFill>
          <a:ln w="19050">
            <a:solidFill>
              <a:srgbClr val="EF8A2C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4" name="red-flag">
            <a:extLst>
              <a:ext uri="{FF2B5EF4-FFF2-40B4-BE49-F238E27FC236}">
                <a16:creationId xmlns:a16="http://schemas.microsoft.com/office/drawing/2014/main" id="{71C3AED9-08C2-4525-9967-E10CF9F64FB6}"/>
              </a:ext>
            </a:extLst>
          </p:cNvPr>
          <p:cNvSpPr>
            <a:spLocks noGrp="1"/>
          </p:cNvSpPr>
          <p:nvPr/>
        </p:nvSpPr>
        <p:spPr>
          <a:xfrm>
            <a:off x="1066800" y="3962400"/>
            <a:ext cx="1600200" cy="2133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275" b="1">
                <a:solidFill>
                  <a:srgbClr val="D86612"/>
                </a:solidFill>
              </a:defRPr>
            </a:pPr>
            <a:r>
              <a:rPr sz="1020" b="1">
                <a:solidFill>
                  <a:srgbClr val="D86612"/>
                </a:solidFill>
              </a:rPr>
              <a:t>OMINOUS SIGN</a:t>
            </a:r>
          </a:p>
        </p:txBody>
      </p:sp>
      <p:sp>
        <p:nvSpPr>
          <p:cNvPr id="15" name="red-flag-copy">
            <a:extLst>
              <a:ext uri="{FF2B5EF4-FFF2-40B4-BE49-F238E27FC236}">
                <a16:creationId xmlns:a16="http://schemas.microsoft.com/office/drawing/2014/main" id="{51F807A1-210D-4FF1-A2D7-04D62B1FB08B}"/>
              </a:ext>
            </a:extLst>
          </p:cNvPr>
          <p:cNvSpPr>
            <a:spLocks noGrp="1"/>
          </p:cNvSpPr>
          <p:nvPr/>
        </p:nvSpPr>
        <p:spPr>
          <a:xfrm>
            <a:off x="2819400" y="3886200"/>
            <a:ext cx="8229600" cy="3962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2250" b="1">
                <a:solidFill>
                  <a:srgbClr val="9C3D12"/>
                </a:solidFill>
              </a:defRPr>
            </a:pPr>
            <a:r>
              <a:rPr b="1">
                <a:solidFill>
                  <a:srgbClr val="9C3D12"/>
                </a:solidFill>
              </a:rPr>
              <a:t>Rapid decrease in liver size without clinical improvement</a:t>
            </a:r>
          </a:p>
        </p:txBody>
      </p:sp>
      <p:sp>
        <p:nvSpPr>
          <p:cNvPr id="16" name="enceph-heading">
            <a:extLst>
              <a:ext uri="{FF2B5EF4-FFF2-40B4-BE49-F238E27FC236}">
                <a16:creationId xmlns:a16="http://schemas.microsoft.com/office/drawing/2014/main" id="{00DF1B9D-028D-4D93-AFB5-3AA0AF4FF6A1}"/>
              </a:ext>
            </a:extLst>
          </p:cNvPr>
          <p:cNvSpPr>
            <a:spLocks noGrp="1"/>
          </p:cNvSpPr>
          <p:nvPr/>
        </p:nvSpPr>
        <p:spPr>
          <a:xfrm>
            <a:off x="838200" y="4922520"/>
            <a:ext cx="4572000" cy="2590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00" b="1">
                <a:solidFill>
                  <a:srgbClr val="176A86"/>
                </a:solidFill>
              </a:defRPr>
            </a:pPr>
            <a:r>
              <a:rPr sz="1200" b="1">
                <a:solidFill>
                  <a:srgbClr val="176A86"/>
                </a:solidFill>
              </a:rPr>
              <a:t>HEPATIC ENCEPHALOPATHY — WATCH CLOSELY</a:t>
            </a:r>
          </a:p>
        </p:txBody>
      </p:sp>
      <p:sp>
        <p:nvSpPr>
          <p:cNvPr id="17" name="infants">
            <a:extLst>
              <a:ext uri="{FF2B5EF4-FFF2-40B4-BE49-F238E27FC236}">
                <a16:creationId xmlns:a16="http://schemas.microsoft.com/office/drawing/2014/main" id="{383CC53B-5E11-4C90-A8A8-427D2EACAD38}"/>
              </a:ext>
            </a:extLst>
          </p:cNvPr>
          <p:cNvSpPr>
            <a:spLocks noGrp="1"/>
          </p:cNvSpPr>
          <p:nvPr/>
        </p:nvSpPr>
        <p:spPr>
          <a:xfrm>
            <a:off x="838200" y="5349240"/>
            <a:ext cx="1143000" cy="2133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275" b="1">
                <a:solidFill>
                  <a:srgbClr val="E47D22"/>
                </a:solidFill>
              </a:defRPr>
            </a:pPr>
            <a:r>
              <a:rPr sz="1020" b="1">
                <a:solidFill>
                  <a:srgbClr val="E47D22"/>
                </a:solidFill>
              </a:rPr>
              <a:t>INFANTS</a:t>
            </a:r>
          </a:p>
        </p:txBody>
      </p:sp>
      <p:sp>
        <p:nvSpPr>
          <p:cNvPr id="18" name="infants-copy">
            <a:extLst>
              <a:ext uri="{FF2B5EF4-FFF2-40B4-BE49-F238E27FC236}">
                <a16:creationId xmlns:a16="http://schemas.microsoft.com/office/drawing/2014/main" id="{B4FAE56E-430E-4971-A534-063AA8DA6017}"/>
              </a:ext>
            </a:extLst>
          </p:cNvPr>
          <p:cNvSpPr>
            <a:spLocks noGrp="1"/>
          </p:cNvSpPr>
          <p:nvPr/>
        </p:nvSpPr>
        <p:spPr>
          <a:xfrm>
            <a:off x="838200" y="5638800"/>
            <a:ext cx="3962400" cy="4724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75" b="1">
                <a:solidFill>
                  <a:srgbClr val="263946"/>
                </a:solidFill>
              </a:defRPr>
            </a:pPr>
            <a:r>
              <a:rPr sz="1260" b="1">
                <a:solidFill>
                  <a:srgbClr val="263946"/>
                </a:solidFill>
              </a:rPr>
              <a:t>Irritability • Poor feeding • Sleep-rhythm change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BF5A82-799E-4297-AE48-9A35C7DC3C99}"/>
              </a:ext>
            </a:extLst>
          </p:cNvPr>
          <p:cNvSpPr>
            <a:spLocks noGrp="1"/>
          </p:cNvSpPr>
          <p:nvPr/>
        </p:nvSpPr>
        <p:spPr>
          <a:xfrm>
            <a:off x="5067300" y="5295900"/>
            <a:ext cx="15240" cy="83820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20" name="older">
            <a:extLst>
              <a:ext uri="{FF2B5EF4-FFF2-40B4-BE49-F238E27FC236}">
                <a16:creationId xmlns:a16="http://schemas.microsoft.com/office/drawing/2014/main" id="{5594E36A-E3AC-4A33-BF45-1E68461F02E1}"/>
              </a:ext>
            </a:extLst>
          </p:cNvPr>
          <p:cNvSpPr>
            <a:spLocks noGrp="1"/>
          </p:cNvSpPr>
          <p:nvPr/>
        </p:nvSpPr>
        <p:spPr>
          <a:xfrm>
            <a:off x="5448300" y="5349240"/>
            <a:ext cx="1676400" cy="2133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275" b="1">
                <a:solidFill>
                  <a:srgbClr val="E47D22"/>
                </a:solidFill>
              </a:defRPr>
            </a:pPr>
            <a:r>
              <a:rPr sz="1020" b="1">
                <a:solidFill>
                  <a:srgbClr val="E47D22"/>
                </a:solidFill>
              </a:rPr>
              <a:t>OLDER CHILDREN</a:t>
            </a:r>
          </a:p>
        </p:txBody>
      </p:sp>
      <p:sp>
        <p:nvSpPr>
          <p:cNvPr id="21" name="older-copy">
            <a:extLst>
              <a:ext uri="{FF2B5EF4-FFF2-40B4-BE49-F238E27FC236}">
                <a16:creationId xmlns:a16="http://schemas.microsoft.com/office/drawing/2014/main" id="{965DC930-F153-403F-8EFC-811E9C0C3DF6}"/>
              </a:ext>
            </a:extLst>
          </p:cNvPr>
          <p:cNvSpPr>
            <a:spLocks noGrp="1"/>
          </p:cNvSpPr>
          <p:nvPr/>
        </p:nvSpPr>
        <p:spPr>
          <a:xfrm>
            <a:off x="5448300" y="5638800"/>
            <a:ext cx="4953000" cy="4724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75" b="1">
                <a:solidFill>
                  <a:srgbClr val="263946"/>
                </a:solidFill>
              </a:defRPr>
            </a:pPr>
            <a:r>
              <a:rPr sz="1260" b="1">
                <a:solidFill>
                  <a:srgbClr val="263946"/>
                </a:solidFill>
              </a:rPr>
              <a:t>Asterixis • Somnolence • Confusion • Combativeness</a:t>
            </a:r>
          </a:p>
        </p:txBody>
      </p:sp>
      <p:sp>
        <p:nvSpPr>
          <p:cNvPr id="22" name="progress">
            <a:extLst>
              <a:ext uri="{FF2B5EF4-FFF2-40B4-BE49-F238E27FC236}">
                <a16:creationId xmlns:a16="http://schemas.microsoft.com/office/drawing/2014/main" id="{604D56F0-5C60-4B5C-8733-1A237AADE641}"/>
              </a:ext>
            </a:extLst>
          </p:cNvPr>
          <p:cNvSpPr>
            <a:spLocks noGrp="1"/>
          </p:cNvSpPr>
          <p:nvPr/>
        </p:nvSpPr>
        <p:spPr>
          <a:xfrm>
            <a:off x="838200" y="6172200"/>
            <a:ext cx="9601200" cy="243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75" b="1">
                <a:solidFill>
                  <a:srgbClr val="9C3D12"/>
                </a:solidFill>
              </a:defRPr>
            </a:pPr>
            <a:r>
              <a:rPr sz="1260" b="1">
                <a:solidFill>
                  <a:srgbClr val="9C3D12"/>
                </a:solidFill>
              </a:rPr>
              <a:t>Rapid progression → painful-stimulus response only → deep coma</a:t>
            </a:r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4BC1D6E1-B75F-4B85-89D0-EE73F52C8765}"/>
              </a:ext>
            </a:extLst>
          </p:cNvPr>
          <p:cNvSpPr>
            <a:spLocks noGrp="1"/>
          </p:cNvSpPr>
          <p:nvPr/>
        </p:nvSpPr>
        <p:spPr>
          <a:xfrm>
            <a:off x="762000" y="6583680"/>
            <a:ext cx="2819400" cy="152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DR. MANAR SHAWABKEH</a:t>
            </a:r>
          </a:p>
        </p:txBody>
      </p:sp>
      <p:sp>
        <p:nvSpPr>
          <p:cNvPr id="24" name="number">
            <a:extLst>
              <a:ext uri="{FF2B5EF4-FFF2-40B4-BE49-F238E27FC236}">
                <a16:creationId xmlns:a16="http://schemas.microsoft.com/office/drawing/2014/main" id="{0AA52B8D-CBFF-4B1B-8929-C0CB4FA4407C}"/>
              </a:ext>
            </a:extLst>
          </p:cNvPr>
          <p:cNvSpPr>
            <a:spLocks noGrp="1"/>
          </p:cNvSpPr>
          <p:nvPr/>
        </p:nvSpPr>
        <p:spPr>
          <a:xfrm>
            <a:off x="11125200" y="6583680"/>
            <a:ext cx="304800" cy="152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20602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89765FF5-325F-4E91-942C-1138845A35E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BCE4D3-C68B-4948-8007-9740030BD937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AFD946-3B07-4643-B820-BE4D31D7EF4E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Positive autoimmune markers support—but do not prove—AIH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063AF2-22E4-474D-A7E2-381B57552DE2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D4FB39-289B-40F5-9966-5EFAB7403965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F7948B-F738-4C87-B7DC-CE87FB4BC4D3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746430-8356-4138-89F6-DBF73E85C111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Evidence that supports AIH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1826A2-AE63-4C0A-9BD5-B3F72A69635B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Interpret carefully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56179ED-3F2D-40EC-8C80-BB90970058B9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4AFD6E-A8CC-44DE-80D9-D447F42DB7ED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BCDF7-AB1D-4ED5-8B87-4F297BDDDED1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Marked autoimmune markers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E0368-18B9-4D80-83A5-215600A07B18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0BC167-4D11-481D-932B-A3891BD4643D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Elevated total protein or IgG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7054C42-E1CE-4A56-A47B-1D1B5996CCB8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97BAEF-B5BD-4F42-9A76-B2664744D23D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Compatible histology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93C19E-7E80-4AE4-849C-D8FF736AA449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7161A1-AB49-4556-84CD-5CBC2A6B311F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Apparent corticosteroid response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69A5AD7-3A63-466C-B344-366C82D82FA8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CB7A52-DD56-4396-8B86-9910D5B60265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Markers may occur in Wilson or DILI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DFC18B-BFFC-467A-AA05-F73A44B4D43C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2E9BF70-2B1A-4594-8AC6-0EBB8382DCBB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Mild isolated ANA is common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D72C2C-BAE7-4197-8F4E-7E2663FE53C8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F12CE01-8388-49F6-B377-72021F88A78C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IgG may be normal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A67821-DE09-4BA3-93F2-2593637F8F00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FBC570E-F3A6-4440-8629-E6EA39DF77E8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Simplified AIH score may lack sensitivity in PALF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91D71FC-66A1-49F3-8426-EA466E1D8B31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0E006503-1C6E-4E0B-90ED-71874E038D3D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02BCEE3-AC11-4CB7-9AB7-0FC5FF9BF56C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SCREEN ALL AGES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C64146D-26EE-48A6-86E6-95462A029ECE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Outside the neonatal period, consider AIH early because it is potentially treatable.</a:t>
            </a:r>
          </a:p>
        </p:txBody>
      </p:sp>
    </p:spTree>
    <p:extLst>
      <p:ext uri="{BB962C8B-B14F-4D97-AF65-F5344CB8AC3E}">
        <p14:creationId xmlns:p14="http://schemas.microsoft.com/office/powerpoint/2010/main" val="875089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4EDEFD6E-E18E-4028-B7A3-E6D76BD866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577261-EB83-4DD1-A298-F38D1E84D707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799DC6-214B-42FE-9B6D-B63B99D7C045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Two age-linked immune diagnoses must not be missed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881314-E040-4ABA-A60A-369CA8A1DC32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93E0CC-26E4-4368-A507-11297A9979B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5B371C-77B7-4A2F-8EB7-5CF70C41AD1F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16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6C0C4B-A7B6-4210-AE7C-D8B1C7111E05}"/>
              </a:ext>
            </a:extLst>
          </p:cNvPr>
          <p:cNvSpPr>
            <a:spLocks noGrp="1"/>
          </p:cNvSpPr>
          <p:nvPr/>
        </p:nvSpPr>
        <p:spPr>
          <a:xfrm>
            <a:off x="552450" y="1571625"/>
            <a:ext cx="1714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57933F-160B-4CA1-B707-1285FBDC4AF0}"/>
              </a:ext>
            </a:extLst>
          </p:cNvPr>
          <p:cNvSpPr>
            <a:spLocks noGrp="1"/>
          </p:cNvSpPr>
          <p:nvPr/>
        </p:nvSpPr>
        <p:spPr>
          <a:xfrm>
            <a:off x="647700" y="1666875"/>
            <a:ext cx="152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DIAGNOSIS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C01E762-BE4B-4248-9FE2-C4AC3D44FF70}"/>
              </a:ext>
            </a:extLst>
          </p:cNvPr>
          <p:cNvSpPr>
            <a:spLocks noGrp="1"/>
          </p:cNvSpPr>
          <p:nvPr/>
        </p:nvSpPr>
        <p:spPr>
          <a:xfrm>
            <a:off x="2266950" y="1571625"/>
            <a:ext cx="2857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58325C-1DF4-4C68-AA83-CE45274D2833}"/>
              </a:ext>
            </a:extLst>
          </p:cNvPr>
          <p:cNvSpPr>
            <a:spLocks noGrp="1"/>
          </p:cNvSpPr>
          <p:nvPr/>
        </p:nvSpPr>
        <p:spPr>
          <a:xfrm>
            <a:off x="2362200" y="166687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WHEN TO THINK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88310B8-FE5C-4A6F-80A4-05A08DE97FC3}"/>
              </a:ext>
            </a:extLst>
          </p:cNvPr>
          <p:cNvSpPr>
            <a:spLocks noGrp="1"/>
          </p:cNvSpPr>
          <p:nvPr/>
        </p:nvSpPr>
        <p:spPr>
          <a:xfrm>
            <a:off x="5124450" y="1571625"/>
            <a:ext cx="6667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1D81A9-9E8D-4ECF-A0EC-86C0604288CB}"/>
              </a:ext>
            </a:extLst>
          </p:cNvPr>
          <p:cNvSpPr>
            <a:spLocks noGrp="1"/>
          </p:cNvSpPr>
          <p:nvPr/>
        </p:nvSpPr>
        <p:spPr>
          <a:xfrm>
            <a:off x="5219700" y="1666875"/>
            <a:ext cx="647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DISCRIMINATING CLUES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840BDCE-8143-4A2A-9B8F-5F6AF6DAD83F}"/>
              </a:ext>
            </a:extLst>
          </p:cNvPr>
          <p:cNvSpPr>
            <a:spLocks noGrp="1"/>
          </p:cNvSpPr>
          <p:nvPr/>
        </p:nvSpPr>
        <p:spPr>
          <a:xfrm>
            <a:off x="552450" y="1990725"/>
            <a:ext cx="1714500" cy="1428750"/>
          </a:xfrm>
          <a:prstGeom prst="roundRect">
            <a:avLst>
              <a:gd name="adj" fmla="val 533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792408-9256-4C8D-9EEA-911D9DF29D66}"/>
              </a:ext>
            </a:extLst>
          </p:cNvPr>
          <p:cNvSpPr>
            <a:spLocks noGrp="1"/>
          </p:cNvSpPr>
          <p:nvPr/>
        </p:nvSpPr>
        <p:spPr>
          <a:xfrm>
            <a:off x="647700" y="2066925"/>
            <a:ext cx="1524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4212B"/>
                </a:solidFill>
              </a:defRPr>
            </a:pPr>
            <a:r>
              <a:rPr sz="1275" b="1">
                <a:solidFill>
                  <a:srgbClr val="14212B"/>
                </a:solidFill>
              </a:rPr>
              <a:t>HLH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BB63DAC-14F6-47D1-9D94-664B2EE0923F}"/>
              </a:ext>
            </a:extLst>
          </p:cNvPr>
          <p:cNvSpPr>
            <a:spLocks noGrp="1"/>
          </p:cNvSpPr>
          <p:nvPr/>
        </p:nvSpPr>
        <p:spPr>
          <a:xfrm>
            <a:off x="2266950" y="1990725"/>
            <a:ext cx="2857500" cy="1428750"/>
          </a:xfrm>
          <a:prstGeom prst="roundRect">
            <a:avLst>
              <a:gd name="adj" fmla="val 533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7AB261-CB4E-4B46-807A-94ADC161A61E}"/>
              </a:ext>
            </a:extLst>
          </p:cNvPr>
          <p:cNvSpPr>
            <a:spLocks noGrp="1"/>
          </p:cNvSpPr>
          <p:nvPr/>
        </p:nvSpPr>
        <p:spPr>
          <a:xfrm>
            <a:off x="2362200" y="2066925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Especially infants / &lt;5 years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FBFA621-F858-419B-94E7-4555BB5BF561}"/>
              </a:ext>
            </a:extLst>
          </p:cNvPr>
          <p:cNvSpPr>
            <a:spLocks noGrp="1"/>
          </p:cNvSpPr>
          <p:nvPr/>
        </p:nvSpPr>
        <p:spPr>
          <a:xfrm>
            <a:off x="5124450" y="1990725"/>
            <a:ext cx="6667500" cy="1428750"/>
          </a:xfrm>
          <a:prstGeom prst="roundRect">
            <a:avLst>
              <a:gd name="adj" fmla="val 533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83FA13-4356-4059-8C77-134681B3CC16}"/>
              </a:ext>
            </a:extLst>
          </p:cNvPr>
          <p:cNvSpPr>
            <a:spLocks noGrp="1"/>
          </p:cNvSpPr>
          <p:nvPr/>
        </p:nvSpPr>
        <p:spPr>
          <a:xfrm>
            <a:off x="5219700" y="2066925"/>
            <a:ext cx="647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Fever, hepatosplenomegaly, ≥2 cytopenias, triglycerides ↑, ferritin often &gt;5000, fibrinogen ↓, sCD25 ↑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0F43CA3-5EEB-4990-A0B8-D4E743D2ED94}"/>
              </a:ext>
            </a:extLst>
          </p:cNvPr>
          <p:cNvSpPr>
            <a:spLocks noGrp="1"/>
          </p:cNvSpPr>
          <p:nvPr/>
        </p:nvSpPr>
        <p:spPr>
          <a:xfrm>
            <a:off x="552450" y="3419475"/>
            <a:ext cx="17145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250F1A-29AB-4E92-AF21-5D7E1920D91D}"/>
              </a:ext>
            </a:extLst>
          </p:cNvPr>
          <p:cNvSpPr>
            <a:spLocks noGrp="1"/>
          </p:cNvSpPr>
          <p:nvPr/>
        </p:nvSpPr>
        <p:spPr>
          <a:xfrm>
            <a:off x="647700" y="3495675"/>
            <a:ext cx="1524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1">
                <a:solidFill>
                  <a:srgbClr val="14212B"/>
                </a:solidFill>
              </a:defRPr>
            </a:pPr>
            <a:r>
              <a:rPr sz="1275" b="1">
                <a:solidFill>
                  <a:srgbClr val="14212B"/>
                </a:solidFill>
              </a:rPr>
              <a:t>GALD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F0F5198-A78E-4F6C-983E-120197A28DB7}"/>
              </a:ext>
            </a:extLst>
          </p:cNvPr>
          <p:cNvSpPr>
            <a:spLocks noGrp="1"/>
          </p:cNvSpPr>
          <p:nvPr/>
        </p:nvSpPr>
        <p:spPr>
          <a:xfrm>
            <a:off x="2266950" y="3419475"/>
            <a:ext cx="28575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3460E7-91F0-4A58-84C3-02AC6A059E87}"/>
              </a:ext>
            </a:extLst>
          </p:cNvPr>
          <p:cNvSpPr>
            <a:spLocks noGrp="1"/>
          </p:cNvSpPr>
          <p:nvPr/>
        </p:nvSpPr>
        <p:spPr>
          <a:xfrm>
            <a:off x="2362200" y="3495675"/>
            <a:ext cx="266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Newborn; first days of life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16D3954-68AF-4A11-BC8D-AA1B0DF0C649}"/>
              </a:ext>
            </a:extLst>
          </p:cNvPr>
          <p:cNvSpPr>
            <a:spLocks noGrp="1"/>
          </p:cNvSpPr>
          <p:nvPr/>
        </p:nvSpPr>
        <p:spPr>
          <a:xfrm>
            <a:off x="5124450" y="3419475"/>
            <a:ext cx="66675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923ACF6-7BDF-4355-A556-2102F91A9318}"/>
              </a:ext>
            </a:extLst>
          </p:cNvPr>
          <p:cNvSpPr>
            <a:spLocks noGrp="1"/>
          </p:cNvSpPr>
          <p:nvPr/>
        </p:nvSpPr>
        <p:spPr>
          <a:xfrm>
            <a:off x="5219700" y="3495675"/>
            <a:ext cx="6477000" cy="1314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75" b="0">
                <a:solidFill>
                  <a:srgbClr val="14212B"/>
                </a:solidFill>
              </a:defRPr>
            </a:pPr>
            <a:r>
              <a:rPr sz="1275" b="0">
                <a:solidFill>
                  <a:srgbClr val="14212B"/>
                </a:solidFill>
              </a:rPr>
              <a:t>Refractory hypoglycemia, severe coagulopathy, hypoalbuminemia, ascites, ferritin &gt;1000; AST/ALT normal or near-normal; extrahepatic iron</a:t>
            </a:r>
          </a:p>
        </p:txBody>
      </p:sp>
    </p:spTree>
    <p:extLst>
      <p:ext uri="{BB962C8B-B14F-4D97-AF65-F5344CB8AC3E}">
        <p14:creationId xmlns:p14="http://schemas.microsoft.com/office/powerpoint/2010/main" val="2126289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5AF70FB2-BA31-455B-A010-82D60C0796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5E941DB-B87F-430E-B8B2-70762F6A189C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54BCAF-C5A6-4E3C-BA10-673B5259FF27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Order tests in parallel: severity + cause + transplant readiness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25B2FB-2682-4D89-8074-D91EDE5ADD07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72EF6E-E021-4A38-9CFE-35FE1CA7F757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961AB0-B7F5-4216-A958-4B77DEC4218E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17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8673FE-0B8A-421D-B1C8-D97DC28F2241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Minimum liver-specific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4996F6-8D96-4EC4-8316-93B6B63D6214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Minimum general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67E9FA1-8655-4D81-983E-F6BC3A2C02D8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BA8C13-FE50-43C1-8CA3-65EF3DEB31B4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BEB470-41D8-4DAC-97D2-FBACD5C16914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AST, ALT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80A3BF-1663-4BA6-9697-6B1D1EC65A7B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D56638-B121-40A9-BBA8-24CF86C0B15F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Total + conjugated bilirubin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AD7D28-D959-4242-80B1-ED1197DDE08A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943FB0-B185-4BC1-8A8F-219635DD5A59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Alkaline phosphatase, albumin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1163EF-5190-499D-BD3C-E1BBBF58DA30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2B0E71-4E50-4B5F-A09A-970F773C5A8F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PT/INR, PTT, ammonia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625BDAA-5396-4242-87F2-0D9BC2D0CACC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06D2B8-D404-4618-826F-A2400EA7387C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CBC with differential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26D34E-5BB3-4D73-9DA5-4A0EE9185245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989BBA-D000-4D07-8E1A-556561E03DDB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Electrolytes and glucose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5883AD-9171-47C5-9C9A-F00C89E1F15E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18DB50-587B-44D3-83E8-A8B7B7B6D827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BUN and creatinine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FA2C702-D048-403B-BD4D-A4E2C9DAD48E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848C4A-772B-435A-AD53-7CC39EE2AA7F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Amylase and lipase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9E97A8D-6BC0-445B-BE5A-9521D03350B6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99253A3-9319-47E2-9D17-EE0A27412A86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49FC2F-47F1-4999-B273-BE8573263671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PRACTICAL POINT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58AA93C-7D15-4DF4-B39F-23650B5BFFC9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Blood volume is limited in young children—prioritize tests that change immediate treatment.</a:t>
            </a:r>
          </a:p>
        </p:txBody>
      </p:sp>
    </p:spTree>
    <p:extLst>
      <p:ext uri="{BB962C8B-B14F-4D97-AF65-F5344CB8AC3E}">
        <p14:creationId xmlns:p14="http://schemas.microsoft.com/office/powerpoint/2010/main" val="1381026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298B20-4D4C-94C1-CCF3-283B4E4C1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935" y="413036"/>
            <a:ext cx="4124491" cy="57742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D0A8F8-E41E-F35B-A45E-5F54D63C5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859" y="413036"/>
            <a:ext cx="4401947" cy="563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7480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15C201B-0232-4135-9F8C-5CAA5B2186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064683-1F2E-442F-9D59-6D0C77D7EA93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94F314-6F99-44DD-8CC4-7549891B5C9B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Targeted tests should follow age and phenotype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10B0F9E-8FFB-4802-8CA1-7DDB396C030D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92B9B7-6FB6-49EA-B56B-CB6C54C5172C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71AE33-92AD-4CA3-A406-4FBD67C38D36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18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7774735-BA95-4C2F-8177-9F7540E674AE}"/>
              </a:ext>
            </a:extLst>
          </p:cNvPr>
          <p:cNvSpPr>
            <a:spLocks noGrp="1"/>
          </p:cNvSpPr>
          <p:nvPr/>
        </p:nvSpPr>
        <p:spPr>
          <a:xfrm>
            <a:off x="552450" y="1381125"/>
            <a:ext cx="2857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43D89C-C9BA-42DD-9F31-FE6DF90C8D23}"/>
              </a:ext>
            </a:extLst>
          </p:cNvPr>
          <p:cNvSpPr>
            <a:spLocks noGrp="1"/>
          </p:cNvSpPr>
          <p:nvPr/>
        </p:nvSpPr>
        <p:spPr>
          <a:xfrm>
            <a:off x="647700" y="1476375"/>
            <a:ext cx="2667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SUSPECTED CAUSE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B17F33E-F6A4-445F-A392-53224F646CA8}"/>
              </a:ext>
            </a:extLst>
          </p:cNvPr>
          <p:cNvSpPr>
            <a:spLocks noGrp="1"/>
          </p:cNvSpPr>
          <p:nvPr/>
        </p:nvSpPr>
        <p:spPr>
          <a:xfrm>
            <a:off x="3409950" y="1381125"/>
            <a:ext cx="8572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752057-BE1D-4344-9415-266805DD1113}"/>
              </a:ext>
            </a:extLst>
          </p:cNvPr>
          <p:cNvSpPr>
            <a:spLocks noGrp="1"/>
          </p:cNvSpPr>
          <p:nvPr/>
        </p:nvSpPr>
        <p:spPr>
          <a:xfrm>
            <a:off x="3505200" y="1476375"/>
            <a:ext cx="838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TARGETED TESTS / CLUES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17FF609-83CF-446F-A079-763FF3D705D0}"/>
              </a:ext>
            </a:extLst>
          </p:cNvPr>
          <p:cNvSpPr>
            <a:spLocks noGrp="1"/>
          </p:cNvSpPr>
          <p:nvPr/>
        </p:nvSpPr>
        <p:spPr>
          <a:xfrm>
            <a:off x="552450" y="180022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B2339C-463D-4F14-B7A3-6062F2D98EB2}"/>
              </a:ext>
            </a:extLst>
          </p:cNvPr>
          <p:cNvSpPr>
            <a:spLocks noGrp="1"/>
          </p:cNvSpPr>
          <p:nvPr/>
        </p:nvSpPr>
        <p:spPr>
          <a:xfrm>
            <a:off x="647700" y="187642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Acetaminophen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EB26E9A-0242-4F35-8FDA-7CAC46E4A364}"/>
              </a:ext>
            </a:extLst>
          </p:cNvPr>
          <p:cNvSpPr>
            <a:spLocks noGrp="1"/>
          </p:cNvSpPr>
          <p:nvPr/>
        </p:nvSpPr>
        <p:spPr>
          <a:xfrm>
            <a:off x="3409950" y="180022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04170DB-7EBE-4F32-BE1C-6BB86D7DED22}"/>
              </a:ext>
            </a:extLst>
          </p:cNvPr>
          <p:cNvSpPr>
            <a:spLocks noGrp="1"/>
          </p:cNvSpPr>
          <p:nvPr/>
        </p:nvSpPr>
        <p:spPr>
          <a:xfrm>
            <a:off x="3505200" y="187642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Serum level—especially unexplained adolescent ALF or possible ingestion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5C667CA-3AEF-4693-8387-9778D966AD69}"/>
              </a:ext>
            </a:extLst>
          </p:cNvPr>
          <p:cNvSpPr>
            <a:spLocks noGrp="1"/>
          </p:cNvSpPr>
          <p:nvPr/>
        </p:nvSpPr>
        <p:spPr>
          <a:xfrm>
            <a:off x="552450" y="258127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E04872-E9E9-4BBC-AA29-7FD531ADC366}"/>
              </a:ext>
            </a:extLst>
          </p:cNvPr>
          <p:cNvSpPr>
            <a:spLocks noGrp="1"/>
          </p:cNvSpPr>
          <p:nvPr/>
        </p:nvSpPr>
        <p:spPr>
          <a:xfrm>
            <a:off x="647700" y="265747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HSV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D814BC4-DAE7-4A67-AA8E-A912B4DF1275}"/>
              </a:ext>
            </a:extLst>
          </p:cNvPr>
          <p:cNvSpPr>
            <a:spLocks noGrp="1"/>
          </p:cNvSpPr>
          <p:nvPr/>
        </p:nvSpPr>
        <p:spPr>
          <a:xfrm>
            <a:off x="3409950" y="258127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EB40F5-A693-4EA0-AE37-96A43FBD44CB}"/>
              </a:ext>
            </a:extLst>
          </p:cNvPr>
          <p:cNvSpPr>
            <a:spLocks noGrp="1"/>
          </p:cNvSpPr>
          <p:nvPr/>
        </p:nvSpPr>
        <p:spPr>
          <a:xfrm>
            <a:off x="3505200" y="265747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Blood PCR in all young infants and high-risk patients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7195A87-84A1-44FA-BABD-E7550EF9D90A}"/>
              </a:ext>
            </a:extLst>
          </p:cNvPr>
          <p:cNvSpPr>
            <a:spLocks noGrp="1"/>
          </p:cNvSpPr>
          <p:nvPr/>
        </p:nvSpPr>
        <p:spPr>
          <a:xfrm>
            <a:off x="552450" y="336232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A4000A3-E834-4E19-B4DB-A7C6B9C0226A}"/>
              </a:ext>
            </a:extLst>
          </p:cNvPr>
          <p:cNvSpPr>
            <a:spLocks noGrp="1"/>
          </p:cNvSpPr>
          <p:nvPr/>
        </p:nvSpPr>
        <p:spPr>
          <a:xfrm>
            <a:off x="647700" y="343852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HLH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1B09324-FE4F-4DDA-A03E-ED0127046549}"/>
              </a:ext>
            </a:extLst>
          </p:cNvPr>
          <p:cNvSpPr>
            <a:spLocks noGrp="1"/>
          </p:cNvSpPr>
          <p:nvPr/>
        </p:nvSpPr>
        <p:spPr>
          <a:xfrm>
            <a:off x="3409950" y="336232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443B9E-0D24-41D5-A71E-0602DF12EAFC}"/>
              </a:ext>
            </a:extLst>
          </p:cNvPr>
          <p:cNvSpPr>
            <a:spLocks noGrp="1"/>
          </p:cNvSpPr>
          <p:nvPr/>
        </p:nvSpPr>
        <p:spPr>
          <a:xfrm>
            <a:off x="3505200" y="343852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Ferritin, triglycerides, fibrinogen, soluble IL-2 receptor alpha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6CEA559-4CEF-4CB6-A7D9-A18E01452BF2}"/>
              </a:ext>
            </a:extLst>
          </p:cNvPr>
          <p:cNvSpPr>
            <a:spLocks noGrp="1"/>
          </p:cNvSpPr>
          <p:nvPr/>
        </p:nvSpPr>
        <p:spPr>
          <a:xfrm>
            <a:off x="552450" y="414337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F93DDB2-F888-4B50-8C6D-B7A46F0362E7}"/>
              </a:ext>
            </a:extLst>
          </p:cNvPr>
          <p:cNvSpPr>
            <a:spLocks noGrp="1"/>
          </p:cNvSpPr>
          <p:nvPr/>
        </p:nvSpPr>
        <p:spPr>
          <a:xfrm>
            <a:off x="647700" y="421957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AIH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B4EFB2D-80DF-4D4A-8FE9-E167FE23C299}"/>
              </a:ext>
            </a:extLst>
          </p:cNvPr>
          <p:cNvSpPr>
            <a:spLocks noGrp="1"/>
          </p:cNvSpPr>
          <p:nvPr/>
        </p:nvSpPr>
        <p:spPr>
          <a:xfrm>
            <a:off x="3409950" y="414337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F0AB1C-F8B7-4439-8228-CC34659390F5}"/>
              </a:ext>
            </a:extLst>
          </p:cNvPr>
          <p:cNvSpPr>
            <a:spLocks noGrp="1"/>
          </p:cNvSpPr>
          <p:nvPr/>
        </p:nvSpPr>
        <p:spPr>
          <a:xfrm>
            <a:off x="3505200" y="421957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ANA, anti-smooth muscle, liver-kidney microsomal antibody, total IgG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DB809C7-B93C-48EA-B6B3-C9ABDA3B5ABB}"/>
              </a:ext>
            </a:extLst>
          </p:cNvPr>
          <p:cNvSpPr>
            <a:spLocks noGrp="1"/>
          </p:cNvSpPr>
          <p:nvPr/>
        </p:nvSpPr>
        <p:spPr>
          <a:xfrm>
            <a:off x="552450" y="492442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2434407-8477-4775-9739-DD4346F2025E}"/>
              </a:ext>
            </a:extLst>
          </p:cNvPr>
          <p:cNvSpPr>
            <a:spLocks noGrp="1"/>
          </p:cNvSpPr>
          <p:nvPr/>
        </p:nvSpPr>
        <p:spPr>
          <a:xfrm>
            <a:off x="647700" y="500062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Wilson (&gt;5 years)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11150351-FD10-4E7D-9975-68F6062E06E8}"/>
              </a:ext>
            </a:extLst>
          </p:cNvPr>
          <p:cNvSpPr>
            <a:spLocks noGrp="1"/>
          </p:cNvSpPr>
          <p:nvPr/>
        </p:nvSpPr>
        <p:spPr>
          <a:xfrm>
            <a:off x="3409950" y="492442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9747151-DFD2-4356-BEC1-B34D2CF3F56F}"/>
              </a:ext>
            </a:extLst>
          </p:cNvPr>
          <p:cNvSpPr>
            <a:spLocks noGrp="1"/>
          </p:cNvSpPr>
          <p:nvPr/>
        </p:nvSpPr>
        <p:spPr>
          <a:xfrm>
            <a:off x="3505200" y="500062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Ceruloplasmin; mixed/unconjugated bilirubin, low ALP, DAT-negative hemolysis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D9CFBD7-5452-438B-9C00-6FDBE85E1AA6}"/>
              </a:ext>
            </a:extLst>
          </p:cNvPr>
          <p:cNvSpPr>
            <a:spLocks noGrp="1"/>
          </p:cNvSpPr>
          <p:nvPr/>
        </p:nvSpPr>
        <p:spPr>
          <a:xfrm>
            <a:off x="552450" y="5705475"/>
            <a:ext cx="2857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A467BA-0513-4203-9A8F-7807EE0F71C0}"/>
              </a:ext>
            </a:extLst>
          </p:cNvPr>
          <p:cNvSpPr>
            <a:spLocks noGrp="1"/>
          </p:cNvSpPr>
          <p:nvPr/>
        </p:nvSpPr>
        <p:spPr>
          <a:xfrm>
            <a:off x="647700" y="578167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Metabolic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EA6EC03-B900-456D-8F09-332FFAF1C2ED}"/>
              </a:ext>
            </a:extLst>
          </p:cNvPr>
          <p:cNvSpPr>
            <a:spLocks noGrp="1"/>
          </p:cNvSpPr>
          <p:nvPr/>
        </p:nvSpPr>
        <p:spPr>
          <a:xfrm>
            <a:off x="3409950" y="5705475"/>
            <a:ext cx="8572500" cy="78105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250F1D8-C27D-45AD-9218-7DB77FCCDABC}"/>
              </a:ext>
            </a:extLst>
          </p:cNvPr>
          <p:cNvSpPr>
            <a:spLocks noGrp="1"/>
          </p:cNvSpPr>
          <p:nvPr/>
        </p:nvSpPr>
        <p:spPr>
          <a:xfrm>
            <a:off x="3505200" y="5781675"/>
            <a:ext cx="8382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Glucose, lactate, pyruvate, ammonia, CK; amino acids and acylcarnitine in young children</a:t>
            </a:r>
          </a:p>
        </p:txBody>
      </p:sp>
    </p:spTree>
    <p:extLst>
      <p:ext uri="{BB962C8B-B14F-4D97-AF65-F5344CB8AC3E}">
        <p14:creationId xmlns:p14="http://schemas.microsoft.com/office/powerpoint/2010/main" val="678500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BB548F0-A0C2-4E3B-86C4-83BA8DE8BF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5BC59F7-A2B7-42F5-9344-794B71A50875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0C18A0-E61E-49E8-AFCB-11C91420BA13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Liver biopsy is selective—not routine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1EBD156-0547-4919-A1FA-D8DB33F9DF60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84D3A0-7626-4614-BF79-4A0D983E8794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CC3F45-8559-4FD9-A38A-8D55593D7912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19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57516A-EDB0-473C-8B8B-34E0EF2A9417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Why not routine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2852DE-0BB5-4C69-A0CB-D0BACC7575FB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When it may help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6BEB381-5118-4ED9-AED9-145D9A246A01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615CC9-541E-4AC3-9DA0-7E01D1778340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B52756-F070-4DE7-AB3C-B8523F068CB7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Percutaneous bleeding risk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609975-22F5-4AB7-8CFE-9219E041A264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48BE163-7A2A-4EAB-B0A6-D8BFAF0EFAC3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Often diffuse hepatocellular necrosis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6EB34FF-A65E-459A-A3A1-4C2646360AF4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9A9455-B819-4DE1-9C3E-3E385574831A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Histology may have limited treatment value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A47D76-C7D8-4549-94FC-015B2E715985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E3FF4A-3AFF-4827-8CA0-768741E1327F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Possible Wilson with inconclusive criteria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81CE9B-B972-4027-A87F-DD7DFA532A3F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78A6A89-B501-4132-9715-3CE97E68C65F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Indeterminate or autoimmune-marker positive PALF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A2C1AD-8E80-4E9C-B4C6-8F7C044569A3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1D6B83-1FA7-404E-8AB6-1D03E17FA9FA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When immunosuppression is being considered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40FD7C4-EAA9-4D09-9A59-B417096FD3F6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83E85DB-102B-42F5-AD3C-22E771943AFB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95CD7D-2DBB-46CF-A2EE-207A04E42E0B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SAFER APPROACH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E3DB7C-D452-497E-9F31-96C98CE869F9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When biopsy is required, a transvenous / transjugular approach reduces hemorrhage risk.</a:t>
            </a:r>
          </a:p>
        </p:txBody>
      </p:sp>
    </p:spTree>
    <p:extLst>
      <p:ext uri="{BB962C8B-B14F-4D97-AF65-F5344CB8AC3E}">
        <p14:creationId xmlns:p14="http://schemas.microsoft.com/office/powerpoint/2010/main" val="14177173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5CF21B-6565-4E24-8CEB-DDA0DAE8C61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3347252-6F19-4BDC-87D0-20C9DD4A3CA7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998721-131C-4307-9551-552A7F21309A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Management starts on multiple parallel paths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4A82996-4061-4597-9761-831A28873356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5BF747-43FF-4AAC-BD8C-AB4ECBD751B9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26149E-4038-457D-93D6-25AED04D71EA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FC8F2-721C-4957-98AD-E21A33AA9581}"/>
              </a:ext>
            </a:extLst>
          </p:cNvPr>
          <p:cNvSpPr>
            <a:spLocks noGrp="1"/>
          </p:cNvSpPr>
          <p:nvPr/>
        </p:nvSpPr>
        <p:spPr>
          <a:xfrm>
            <a:off x="952500" y="15240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DF45C3-A856-44CC-AE92-7FEF4E15E47D}"/>
              </a:ext>
            </a:extLst>
          </p:cNvPr>
          <p:cNvSpPr>
            <a:spLocks noGrp="1"/>
          </p:cNvSpPr>
          <p:nvPr/>
        </p:nvSpPr>
        <p:spPr>
          <a:xfrm>
            <a:off x="1276350" y="152400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Evaluate the cause—guided by age; prioritize treatable diagnoses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3046B6-5370-4CE3-ADE3-1A27FED85E9E}"/>
              </a:ext>
            </a:extLst>
          </p:cNvPr>
          <p:cNvSpPr>
            <a:spLocks noGrp="1"/>
          </p:cNvSpPr>
          <p:nvPr/>
        </p:nvSpPr>
        <p:spPr>
          <a:xfrm>
            <a:off x="952500" y="2314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B763FD-8D47-4A75-AE7E-A7F5ED134C8B}"/>
              </a:ext>
            </a:extLst>
          </p:cNvPr>
          <p:cNvSpPr>
            <a:spLocks noGrp="1"/>
          </p:cNvSpPr>
          <p:nvPr/>
        </p:nvSpPr>
        <p:spPr>
          <a:xfrm>
            <a:off x="1276350" y="2314575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Monitor every organ system and detect trajectory changes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EE6CBE-94F1-4E03-B587-B2FBC4232074}"/>
              </a:ext>
            </a:extLst>
          </p:cNvPr>
          <p:cNvSpPr>
            <a:spLocks noGrp="1"/>
          </p:cNvSpPr>
          <p:nvPr/>
        </p:nvSpPr>
        <p:spPr>
          <a:xfrm>
            <a:off x="952500" y="310515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B8BCC7-73F9-4B16-B675-9972E0709377}"/>
              </a:ext>
            </a:extLst>
          </p:cNvPr>
          <p:cNvSpPr>
            <a:spLocks noGrp="1"/>
          </p:cNvSpPr>
          <p:nvPr/>
        </p:nvSpPr>
        <p:spPr>
          <a:xfrm>
            <a:off x="1276350" y="310515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Identify and treat complications promptly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A447AE-642D-4AF9-8151-0688C8E055D5}"/>
              </a:ext>
            </a:extLst>
          </p:cNvPr>
          <p:cNvSpPr>
            <a:spLocks noGrp="1"/>
          </p:cNvSpPr>
          <p:nvPr/>
        </p:nvSpPr>
        <p:spPr>
          <a:xfrm>
            <a:off x="952500" y="38957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6B0E45-B1EC-48BE-8AD2-C36219FDA3C0}"/>
              </a:ext>
            </a:extLst>
          </p:cNvPr>
          <p:cNvSpPr>
            <a:spLocks noGrp="1"/>
          </p:cNvSpPr>
          <p:nvPr/>
        </p:nvSpPr>
        <p:spPr>
          <a:xfrm>
            <a:off x="1276350" y="3895725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Provide medical support to maximize native-liver survival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1BA10-37F1-4BF2-AEF7-D37C8FACD326}"/>
              </a:ext>
            </a:extLst>
          </p:cNvPr>
          <p:cNvSpPr>
            <a:spLocks noGrp="1"/>
          </p:cNvSpPr>
          <p:nvPr/>
        </p:nvSpPr>
        <p:spPr>
          <a:xfrm>
            <a:off x="952500" y="46863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3DE1DD-E63C-4B62-998F-8FC75B4C308F}"/>
              </a:ext>
            </a:extLst>
          </p:cNvPr>
          <p:cNvSpPr>
            <a:spLocks noGrp="1"/>
          </p:cNvSpPr>
          <p:nvPr/>
        </p:nvSpPr>
        <p:spPr>
          <a:xfrm>
            <a:off x="1276350" y="468630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Engage pediatric ICU, hepatology and transplant specialists early</a:t>
            </a:r>
          </a:p>
        </p:txBody>
      </p:sp>
    </p:spTree>
    <p:extLst>
      <p:ext uri="{BB962C8B-B14F-4D97-AF65-F5344CB8AC3E}">
        <p14:creationId xmlns:p14="http://schemas.microsoft.com/office/powerpoint/2010/main" val="269496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793553A-E934-4CF2-8E64-C971F28194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2A06F4-9FD5-44E6-A621-0061B517417E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8F0622-E3D4-4ACD-9E32-E1C48BE0E1F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Once PALF is recognized, outpatient management is over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7E4B8D9-9015-47E4-AC40-26E8E85B5F2F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426A44-0435-4922-AD1D-06C799D8318A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F1B05A-DDF8-4BF6-9B1C-47990FB623B6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DB3EE1-CD65-4157-A0D0-A261544B9898}"/>
              </a:ext>
            </a:extLst>
          </p:cNvPr>
          <p:cNvSpPr>
            <a:spLocks noGrp="1"/>
          </p:cNvSpPr>
          <p:nvPr/>
        </p:nvSpPr>
        <p:spPr>
          <a:xfrm>
            <a:off x="781050" y="1571625"/>
            <a:ext cx="10572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524A7FE-12BE-4B56-AA01-8C75D6B0A009}"/>
              </a:ext>
            </a:extLst>
          </p:cNvPr>
          <p:cNvSpPr>
            <a:spLocks noGrp="1"/>
          </p:cNvSpPr>
          <p:nvPr/>
        </p:nvSpPr>
        <p:spPr>
          <a:xfrm>
            <a:off x="781050" y="1571625"/>
            <a:ext cx="95250" cy="952500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EEE085-296B-4CD8-B1B0-9345705426E8}"/>
              </a:ext>
            </a:extLst>
          </p:cNvPr>
          <p:cNvSpPr>
            <a:spLocks noGrp="1"/>
          </p:cNvSpPr>
          <p:nvPr/>
        </p:nvSpPr>
        <p:spPr>
          <a:xfrm>
            <a:off x="1047750" y="174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1. TRANSFER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40961B-B50F-465D-8309-23D897AB7CB2}"/>
              </a:ext>
            </a:extLst>
          </p:cNvPr>
          <p:cNvSpPr>
            <a:spLocks noGrp="1"/>
          </p:cNvSpPr>
          <p:nvPr/>
        </p:nvSpPr>
        <p:spPr>
          <a:xfrm>
            <a:off x="1047750" y="2066925"/>
            <a:ext cx="1009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Arrange immediate emergency transfer and consultation with a pediatric liver-transplant center.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5B22F92-C312-483D-9D90-FD140C0DDD44}"/>
              </a:ext>
            </a:extLst>
          </p:cNvPr>
          <p:cNvSpPr>
            <a:spLocks noGrp="1"/>
          </p:cNvSpPr>
          <p:nvPr/>
        </p:nvSpPr>
        <p:spPr>
          <a:xfrm>
            <a:off x="781050" y="2809875"/>
            <a:ext cx="10572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B5DAA49-72A4-4F17-92FD-6E41FD21A78C}"/>
              </a:ext>
            </a:extLst>
          </p:cNvPr>
          <p:cNvSpPr>
            <a:spLocks noGrp="1"/>
          </p:cNvSpPr>
          <p:nvPr/>
        </p:nvSpPr>
        <p:spPr>
          <a:xfrm>
            <a:off x="781050" y="2809875"/>
            <a:ext cx="95250" cy="95250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C8FD09-6870-464A-882C-D24BFD1F5ACA}"/>
              </a:ext>
            </a:extLst>
          </p:cNvPr>
          <p:cNvSpPr>
            <a:spLocks noGrp="1"/>
          </p:cNvSpPr>
          <p:nvPr/>
        </p:nvSpPr>
        <p:spPr>
          <a:xfrm>
            <a:off x="1047750" y="298132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2. MONITOR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6A3B3E-92D5-4C93-85C3-9E32E5D8BDEB}"/>
              </a:ext>
            </a:extLst>
          </p:cNvPr>
          <p:cNvSpPr>
            <a:spLocks noGrp="1"/>
          </p:cNvSpPr>
          <p:nvPr/>
        </p:nvSpPr>
        <p:spPr>
          <a:xfrm>
            <a:off x="1047750" y="3305175"/>
            <a:ext cx="1009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Most children require initial PICU monitoring with frequent clinical and neurologic assessment.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384DDC4-F27A-40A2-8A67-5205FB882F27}"/>
              </a:ext>
            </a:extLst>
          </p:cNvPr>
          <p:cNvSpPr>
            <a:spLocks noGrp="1"/>
          </p:cNvSpPr>
          <p:nvPr/>
        </p:nvSpPr>
        <p:spPr>
          <a:xfrm>
            <a:off x="781050" y="4048125"/>
            <a:ext cx="10572750" cy="952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731083A-C4A9-4373-99D9-F59E43EA6563}"/>
              </a:ext>
            </a:extLst>
          </p:cNvPr>
          <p:cNvSpPr>
            <a:spLocks noGrp="1"/>
          </p:cNvSpPr>
          <p:nvPr/>
        </p:nvSpPr>
        <p:spPr>
          <a:xfrm>
            <a:off x="781050" y="4048125"/>
            <a:ext cx="95250" cy="9525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76C7BC-BE55-4AD7-923D-0DB0CF039A73}"/>
              </a:ext>
            </a:extLst>
          </p:cNvPr>
          <p:cNvSpPr>
            <a:spLocks noGrp="1"/>
          </p:cNvSpPr>
          <p:nvPr/>
        </p:nvSpPr>
        <p:spPr>
          <a:xfrm>
            <a:off x="1047750" y="42195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3. TREND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35DC69-7CBA-4A59-867D-B84938CC02EC}"/>
              </a:ext>
            </a:extLst>
          </p:cNvPr>
          <p:cNvSpPr>
            <a:spLocks noGrp="1"/>
          </p:cNvSpPr>
          <p:nvPr/>
        </p:nvSpPr>
        <p:spPr>
          <a:xfrm>
            <a:off x="1047750" y="4543425"/>
            <a:ext cx="10096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Track mental status, respiratory effort, heart rate, blood pressure, infection signals and strict input/output.</a:t>
            </a:r>
          </a:p>
        </p:txBody>
      </p:sp>
    </p:spTree>
    <p:extLst>
      <p:ext uri="{BB962C8B-B14F-4D97-AF65-F5344CB8AC3E}">
        <p14:creationId xmlns:p14="http://schemas.microsoft.com/office/powerpoint/2010/main" val="1749998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6EF7E84-E111-473C-B818-2C262CBD7F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CA228-AFA7-431D-AEBF-54ED115750AA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F2A7B-5A96-469E-91FE-8A5BC73A5C8D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Specific therapy depends on the cause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9F5B0C-B638-4144-AC40-C97AD9DF06B4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6F3C80-455B-434F-BDD9-5BD3C90BB403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077289-DE4F-4B2F-A6D3-57A592708901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22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F187EC-6290-44B1-8F97-6FEA123F97A4}"/>
              </a:ext>
            </a:extLst>
          </p:cNvPr>
          <p:cNvSpPr>
            <a:spLocks noGrp="1"/>
          </p:cNvSpPr>
          <p:nvPr/>
        </p:nvSpPr>
        <p:spPr>
          <a:xfrm>
            <a:off x="552450" y="1352550"/>
            <a:ext cx="3048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0897F5-623A-40F3-AB32-CD44DE0B3C49}"/>
              </a:ext>
            </a:extLst>
          </p:cNvPr>
          <p:cNvSpPr>
            <a:spLocks noGrp="1"/>
          </p:cNvSpPr>
          <p:nvPr/>
        </p:nvSpPr>
        <p:spPr>
          <a:xfrm>
            <a:off x="647700" y="144780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CAUSE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A4C7FEF-777B-4B15-B62A-0F2274F21706}"/>
              </a:ext>
            </a:extLst>
          </p:cNvPr>
          <p:cNvSpPr>
            <a:spLocks noGrp="1"/>
          </p:cNvSpPr>
          <p:nvPr/>
        </p:nvSpPr>
        <p:spPr>
          <a:xfrm>
            <a:off x="3600450" y="1352550"/>
            <a:ext cx="8382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7A62B8-0A5C-41C3-A352-66DA5736ED37}"/>
              </a:ext>
            </a:extLst>
          </p:cNvPr>
          <p:cNvSpPr>
            <a:spLocks noGrp="1"/>
          </p:cNvSpPr>
          <p:nvPr/>
        </p:nvSpPr>
        <p:spPr>
          <a:xfrm>
            <a:off x="3695700" y="1447800"/>
            <a:ext cx="819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DISEASE-DIRECTED APPROACH IN SOURCE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E8037DE-33F7-402B-8550-041B319FD210}"/>
              </a:ext>
            </a:extLst>
          </p:cNvPr>
          <p:cNvSpPr>
            <a:spLocks noGrp="1"/>
          </p:cNvSpPr>
          <p:nvPr/>
        </p:nvSpPr>
        <p:spPr>
          <a:xfrm>
            <a:off x="552450" y="177165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78A6D8-6A7F-4D94-91AC-2442CC514B0C}"/>
              </a:ext>
            </a:extLst>
          </p:cNvPr>
          <p:cNvSpPr>
            <a:spLocks noGrp="1"/>
          </p:cNvSpPr>
          <p:nvPr/>
        </p:nvSpPr>
        <p:spPr>
          <a:xfrm>
            <a:off x="647700" y="184785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Acetaminophen toxicity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CDB9F7C-8412-4F6E-98CA-189C16F38F94}"/>
              </a:ext>
            </a:extLst>
          </p:cNvPr>
          <p:cNvSpPr>
            <a:spLocks noGrp="1"/>
          </p:cNvSpPr>
          <p:nvPr/>
        </p:nvSpPr>
        <p:spPr>
          <a:xfrm>
            <a:off x="3600450" y="177165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3EAC144-C307-412B-A825-9177BC230FC5}"/>
              </a:ext>
            </a:extLst>
          </p:cNvPr>
          <p:cNvSpPr>
            <a:spLocks noGrp="1"/>
          </p:cNvSpPr>
          <p:nvPr/>
        </p:nvSpPr>
        <p:spPr>
          <a:xfrm>
            <a:off x="3695700" y="184785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N-acetylcysteine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230ACBC-4CD2-43FD-A6B1-56F6C90F9C9E}"/>
              </a:ext>
            </a:extLst>
          </p:cNvPr>
          <p:cNvSpPr>
            <a:spLocks noGrp="1"/>
          </p:cNvSpPr>
          <p:nvPr/>
        </p:nvSpPr>
        <p:spPr>
          <a:xfrm>
            <a:off x="552450" y="236220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CEECD3-8093-456C-88FA-3CAA2A138C36}"/>
              </a:ext>
            </a:extLst>
          </p:cNvPr>
          <p:cNvSpPr>
            <a:spLocks noGrp="1"/>
          </p:cNvSpPr>
          <p:nvPr/>
        </p:nvSpPr>
        <p:spPr>
          <a:xfrm>
            <a:off x="647700" y="243840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HSV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40954AD-3A44-4DC8-873A-50049E3383D1}"/>
              </a:ext>
            </a:extLst>
          </p:cNvPr>
          <p:cNvSpPr>
            <a:spLocks noGrp="1"/>
          </p:cNvSpPr>
          <p:nvPr/>
        </p:nvSpPr>
        <p:spPr>
          <a:xfrm>
            <a:off x="3600450" y="236220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D585776-3AFF-4DAD-9AD9-EC7818BC4C16}"/>
              </a:ext>
            </a:extLst>
          </p:cNvPr>
          <p:cNvSpPr>
            <a:spLocks noGrp="1"/>
          </p:cNvSpPr>
          <p:nvPr/>
        </p:nvSpPr>
        <p:spPr>
          <a:xfrm>
            <a:off x="3695700" y="243840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Acyclovir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7694130-F31A-483A-80C9-98785DB229FF}"/>
              </a:ext>
            </a:extLst>
          </p:cNvPr>
          <p:cNvSpPr>
            <a:spLocks noGrp="1"/>
          </p:cNvSpPr>
          <p:nvPr/>
        </p:nvSpPr>
        <p:spPr>
          <a:xfrm>
            <a:off x="552450" y="295275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A0E6231-6D3F-49CB-A077-05C250207589}"/>
              </a:ext>
            </a:extLst>
          </p:cNvPr>
          <p:cNvSpPr>
            <a:spLocks noGrp="1"/>
          </p:cNvSpPr>
          <p:nvPr/>
        </p:nvSpPr>
        <p:spPr>
          <a:xfrm>
            <a:off x="647700" y="302895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Autoimmune hepatitis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B87B937-72BF-4C13-8D92-92DCDB8F09CC}"/>
              </a:ext>
            </a:extLst>
          </p:cNvPr>
          <p:cNvSpPr>
            <a:spLocks noGrp="1"/>
          </p:cNvSpPr>
          <p:nvPr/>
        </p:nvSpPr>
        <p:spPr>
          <a:xfrm>
            <a:off x="3600450" y="295275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2E6BAAE-D95B-435C-8812-ACD649A1B8C4}"/>
              </a:ext>
            </a:extLst>
          </p:cNvPr>
          <p:cNvSpPr>
            <a:spLocks noGrp="1"/>
          </p:cNvSpPr>
          <p:nvPr/>
        </p:nvSpPr>
        <p:spPr>
          <a:xfrm>
            <a:off x="3695700" y="302895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Corticosteroids; decision requires clinical judgment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DB0E2A4-4655-476E-8CB2-BA4250E6D5E2}"/>
              </a:ext>
            </a:extLst>
          </p:cNvPr>
          <p:cNvSpPr>
            <a:spLocks noGrp="1"/>
          </p:cNvSpPr>
          <p:nvPr/>
        </p:nvSpPr>
        <p:spPr>
          <a:xfrm>
            <a:off x="552450" y="354330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FACD7AB-3B4B-4543-832E-E66314E33D8C}"/>
              </a:ext>
            </a:extLst>
          </p:cNvPr>
          <p:cNvSpPr>
            <a:spLocks noGrp="1"/>
          </p:cNvSpPr>
          <p:nvPr/>
        </p:nvSpPr>
        <p:spPr>
          <a:xfrm>
            <a:off x="647700" y="361950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Wilson disease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658D1A5-32B9-4D3D-9A8A-2C58BE0B37C9}"/>
              </a:ext>
            </a:extLst>
          </p:cNvPr>
          <p:cNvSpPr>
            <a:spLocks noGrp="1"/>
          </p:cNvSpPr>
          <p:nvPr/>
        </p:nvSpPr>
        <p:spPr>
          <a:xfrm>
            <a:off x="3600450" y="354330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491B0E5-D0DE-4FA1-BF03-99A38B850E04}"/>
              </a:ext>
            </a:extLst>
          </p:cNvPr>
          <p:cNvSpPr>
            <a:spLocks noGrp="1"/>
          </p:cNvSpPr>
          <p:nvPr/>
        </p:nvSpPr>
        <p:spPr>
          <a:xfrm>
            <a:off x="3695700" y="361950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Copper-directed therapy; plasma exchange may temporize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4A2C742-AD7C-44C6-9615-4BAFD202E416}"/>
              </a:ext>
            </a:extLst>
          </p:cNvPr>
          <p:cNvSpPr>
            <a:spLocks noGrp="1"/>
          </p:cNvSpPr>
          <p:nvPr/>
        </p:nvSpPr>
        <p:spPr>
          <a:xfrm>
            <a:off x="552450" y="413385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7249BDF-2897-4D65-843F-E4A7AE204622}"/>
              </a:ext>
            </a:extLst>
          </p:cNvPr>
          <p:cNvSpPr>
            <a:spLocks noGrp="1"/>
          </p:cNvSpPr>
          <p:nvPr/>
        </p:nvSpPr>
        <p:spPr>
          <a:xfrm>
            <a:off x="647700" y="421005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Galactosemia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B612B12-9680-40A7-BF06-72D53B2F11A5}"/>
              </a:ext>
            </a:extLst>
          </p:cNvPr>
          <p:cNvSpPr>
            <a:spLocks noGrp="1"/>
          </p:cNvSpPr>
          <p:nvPr/>
        </p:nvSpPr>
        <p:spPr>
          <a:xfrm>
            <a:off x="3600450" y="413385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DA5720A-C4A8-4627-94D7-7701A7C9FCF8}"/>
              </a:ext>
            </a:extLst>
          </p:cNvPr>
          <p:cNvSpPr>
            <a:spLocks noGrp="1"/>
          </p:cNvSpPr>
          <p:nvPr/>
        </p:nvSpPr>
        <p:spPr>
          <a:xfrm>
            <a:off x="3695700" y="421005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Lactose-free diet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E103D971-2746-4314-87FF-C8700969466C}"/>
              </a:ext>
            </a:extLst>
          </p:cNvPr>
          <p:cNvSpPr>
            <a:spLocks noGrp="1"/>
          </p:cNvSpPr>
          <p:nvPr/>
        </p:nvSpPr>
        <p:spPr>
          <a:xfrm>
            <a:off x="552450" y="472440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7DEC22A-E993-4BB1-8DFF-3E361D158340}"/>
              </a:ext>
            </a:extLst>
          </p:cNvPr>
          <p:cNvSpPr>
            <a:spLocks noGrp="1"/>
          </p:cNvSpPr>
          <p:nvPr/>
        </p:nvSpPr>
        <p:spPr>
          <a:xfrm>
            <a:off x="647700" y="480060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Hereditary fructose intolerance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DE541CB-A004-4408-8556-5F8F03CE7325}"/>
              </a:ext>
            </a:extLst>
          </p:cNvPr>
          <p:cNvSpPr>
            <a:spLocks noGrp="1"/>
          </p:cNvSpPr>
          <p:nvPr/>
        </p:nvSpPr>
        <p:spPr>
          <a:xfrm>
            <a:off x="3600450" y="472440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BCEB0E-3073-4F5C-B288-B909341BC9A1}"/>
              </a:ext>
            </a:extLst>
          </p:cNvPr>
          <p:cNvSpPr>
            <a:spLocks noGrp="1"/>
          </p:cNvSpPr>
          <p:nvPr/>
        </p:nvSpPr>
        <p:spPr>
          <a:xfrm>
            <a:off x="3695700" y="480060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Fructose-, sucrose- and sorbitol-free diet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2DB5F24-59CC-4A9C-86BA-841232C26E5A}"/>
              </a:ext>
            </a:extLst>
          </p:cNvPr>
          <p:cNvSpPr>
            <a:spLocks noGrp="1"/>
          </p:cNvSpPr>
          <p:nvPr/>
        </p:nvSpPr>
        <p:spPr>
          <a:xfrm>
            <a:off x="552450" y="531495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24419B6-B27D-4325-B419-02C80620B65B}"/>
              </a:ext>
            </a:extLst>
          </p:cNvPr>
          <p:cNvSpPr>
            <a:spLocks noGrp="1"/>
          </p:cNvSpPr>
          <p:nvPr/>
        </p:nvSpPr>
        <p:spPr>
          <a:xfrm>
            <a:off x="647700" y="539115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Tyrosinemia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A3E5788-D53C-413F-BD61-5B5278EAF165}"/>
              </a:ext>
            </a:extLst>
          </p:cNvPr>
          <p:cNvSpPr>
            <a:spLocks noGrp="1"/>
          </p:cNvSpPr>
          <p:nvPr/>
        </p:nvSpPr>
        <p:spPr>
          <a:xfrm>
            <a:off x="3600450" y="531495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1D00A6C-9CB6-4CDF-9DB3-1335362072D1}"/>
              </a:ext>
            </a:extLst>
          </p:cNvPr>
          <p:cNvSpPr>
            <a:spLocks noGrp="1"/>
          </p:cNvSpPr>
          <p:nvPr/>
        </p:nvSpPr>
        <p:spPr>
          <a:xfrm>
            <a:off x="3695700" y="539115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Nitisinone + tyrosine/phenylalanine restriction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6544601-BC57-41FE-A54A-6634FF78BE40}"/>
              </a:ext>
            </a:extLst>
          </p:cNvPr>
          <p:cNvSpPr>
            <a:spLocks noGrp="1"/>
          </p:cNvSpPr>
          <p:nvPr/>
        </p:nvSpPr>
        <p:spPr>
          <a:xfrm>
            <a:off x="552450" y="5905500"/>
            <a:ext cx="3048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3E4A8CB-F3EC-489D-B63B-EF1E64611182}"/>
              </a:ext>
            </a:extLst>
          </p:cNvPr>
          <p:cNvSpPr>
            <a:spLocks noGrp="1"/>
          </p:cNvSpPr>
          <p:nvPr/>
        </p:nvSpPr>
        <p:spPr>
          <a:xfrm>
            <a:off x="647700" y="5981700"/>
            <a:ext cx="2857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Urea-cycle defects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DA620A29-C118-4EAB-86E4-A1B1EC5116C8}"/>
              </a:ext>
            </a:extLst>
          </p:cNvPr>
          <p:cNvSpPr>
            <a:spLocks noGrp="1"/>
          </p:cNvSpPr>
          <p:nvPr/>
        </p:nvSpPr>
        <p:spPr>
          <a:xfrm>
            <a:off x="3600450" y="5905500"/>
            <a:ext cx="8382000" cy="59055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A678FB9-35F5-4EFB-A8A3-F5991BB4BA72}"/>
              </a:ext>
            </a:extLst>
          </p:cNvPr>
          <p:cNvSpPr>
            <a:spLocks noGrp="1"/>
          </p:cNvSpPr>
          <p:nvPr/>
        </p:nvSpPr>
        <p:spPr>
          <a:xfrm>
            <a:off x="3695700" y="5981700"/>
            <a:ext cx="8191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Protein restriction, ammonia scavengers ± renal replacement</a:t>
            </a:r>
          </a:p>
        </p:txBody>
      </p:sp>
    </p:spTree>
    <p:extLst>
      <p:ext uri="{BB962C8B-B14F-4D97-AF65-F5344CB8AC3E}">
        <p14:creationId xmlns:p14="http://schemas.microsoft.com/office/powerpoint/2010/main" val="2475051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B5ABD3-30F5-44BC-9363-2DCDD68C38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D209141-B5BA-4DCE-9080-F3A3A42B0F2D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317D88-7A03-4CCA-8FEE-E107FAED9364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Trend dynamic change—not isolated values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299277-B154-4C3B-8B4B-E79921E5EEAE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1C16DA-B078-4DF3-9A87-84D43444B122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FB7CC1-0213-44E9-BB9D-C18A891D6C46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23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F24836-D120-45C7-AC9A-C03148F74CFF}"/>
              </a:ext>
            </a:extLst>
          </p:cNvPr>
          <p:cNvSpPr>
            <a:spLocks noGrp="1"/>
          </p:cNvSpPr>
          <p:nvPr/>
        </p:nvSpPr>
        <p:spPr>
          <a:xfrm>
            <a:off x="781050" y="1476375"/>
            <a:ext cx="40005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D9CB99-D5AF-4BD5-861D-60505B86575C}"/>
              </a:ext>
            </a:extLst>
          </p:cNvPr>
          <p:cNvSpPr>
            <a:spLocks noGrp="1"/>
          </p:cNvSpPr>
          <p:nvPr/>
        </p:nvSpPr>
        <p:spPr>
          <a:xfrm>
            <a:off x="876300" y="1571625"/>
            <a:ext cx="3810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ROUTINE MONITORING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73C5F0F-5D91-4392-A49E-6BD9AF974F24}"/>
              </a:ext>
            </a:extLst>
          </p:cNvPr>
          <p:cNvSpPr>
            <a:spLocks noGrp="1"/>
          </p:cNvSpPr>
          <p:nvPr/>
        </p:nvSpPr>
        <p:spPr>
          <a:xfrm>
            <a:off x="4781550" y="1476375"/>
            <a:ext cx="69532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822384-A3EC-4364-9930-9751A2EC5797}"/>
              </a:ext>
            </a:extLst>
          </p:cNvPr>
          <p:cNvSpPr>
            <a:spLocks noGrp="1"/>
          </p:cNvSpPr>
          <p:nvPr/>
        </p:nvSpPr>
        <p:spPr>
          <a:xfrm>
            <a:off x="4876800" y="1571625"/>
            <a:ext cx="6762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IMPORTANT DETAIL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2C64251-3F47-4914-B240-474B645C4DBF}"/>
              </a:ext>
            </a:extLst>
          </p:cNvPr>
          <p:cNvSpPr>
            <a:spLocks noGrp="1"/>
          </p:cNvSpPr>
          <p:nvPr/>
        </p:nvSpPr>
        <p:spPr>
          <a:xfrm>
            <a:off x="781050" y="1895475"/>
            <a:ext cx="400050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FB71F0-1576-412E-A9A6-7F74AB616E2D}"/>
              </a:ext>
            </a:extLst>
          </p:cNvPr>
          <p:cNvSpPr>
            <a:spLocks noGrp="1"/>
          </p:cNvSpPr>
          <p:nvPr/>
        </p:nvSpPr>
        <p:spPr>
          <a:xfrm>
            <a:off x="876300" y="1971675"/>
            <a:ext cx="381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CBC, electrolytes, renal function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A82674B-0071-4845-9586-8168A102C720}"/>
              </a:ext>
            </a:extLst>
          </p:cNvPr>
          <p:cNvSpPr>
            <a:spLocks noGrp="1"/>
          </p:cNvSpPr>
          <p:nvPr/>
        </p:nvSpPr>
        <p:spPr>
          <a:xfrm>
            <a:off x="4781550" y="1895475"/>
            <a:ext cx="695325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D7E607-6123-4430-A5E8-52D40DEFEC13}"/>
              </a:ext>
            </a:extLst>
          </p:cNvPr>
          <p:cNvSpPr>
            <a:spLocks noGrp="1"/>
          </p:cNvSpPr>
          <p:nvPr/>
        </p:nvSpPr>
        <p:spPr>
          <a:xfrm>
            <a:off x="4876800" y="1971675"/>
            <a:ext cx="676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At least daily; often more frequently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A18EB1-E2EA-453B-B9C6-11387459ADED}"/>
              </a:ext>
            </a:extLst>
          </p:cNvPr>
          <p:cNvSpPr>
            <a:spLocks noGrp="1"/>
          </p:cNvSpPr>
          <p:nvPr/>
        </p:nvSpPr>
        <p:spPr>
          <a:xfrm>
            <a:off x="781050" y="2695575"/>
            <a:ext cx="400050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FFE525-C8AB-4960-91B5-8745D9C1336E}"/>
              </a:ext>
            </a:extLst>
          </p:cNvPr>
          <p:cNvSpPr>
            <a:spLocks noGrp="1"/>
          </p:cNvSpPr>
          <p:nvPr/>
        </p:nvSpPr>
        <p:spPr>
          <a:xfrm>
            <a:off x="876300" y="2771775"/>
            <a:ext cx="381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Glucose, calcium, phosphorus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F511CC7-48B0-41AC-A1AC-61FE09F87342}"/>
              </a:ext>
            </a:extLst>
          </p:cNvPr>
          <p:cNvSpPr>
            <a:spLocks noGrp="1"/>
          </p:cNvSpPr>
          <p:nvPr/>
        </p:nvSpPr>
        <p:spPr>
          <a:xfrm>
            <a:off x="4781550" y="2695575"/>
            <a:ext cx="695325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A6516F-80ED-44AE-82CC-C1A42B3B0336}"/>
              </a:ext>
            </a:extLst>
          </p:cNvPr>
          <p:cNvSpPr>
            <a:spLocks noGrp="1"/>
          </p:cNvSpPr>
          <p:nvPr/>
        </p:nvSpPr>
        <p:spPr>
          <a:xfrm>
            <a:off x="4876800" y="2771775"/>
            <a:ext cx="676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Correct promptly; glucose target 90–120 mg/dL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20CD2C8-125D-4D2F-90AB-5315410A0D77}"/>
              </a:ext>
            </a:extLst>
          </p:cNvPr>
          <p:cNvSpPr>
            <a:spLocks noGrp="1"/>
          </p:cNvSpPr>
          <p:nvPr/>
        </p:nvSpPr>
        <p:spPr>
          <a:xfrm>
            <a:off x="781050" y="3495675"/>
            <a:ext cx="400050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6F816AB-36B4-46E2-A70A-9B9581DAAF75}"/>
              </a:ext>
            </a:extLst>
          </p:cNvPr>
          <p:cNvSpPr>
            <a:spLocks noGrp="1"/>
          </p:cNvSpPr>
          <p:nvPr/>
        </p:nvSpPr>
        <p:spPr>
          <a:xfrm>
            <a:off x="876300" y="3571875"/>
            <a:ext cx="381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Ammonia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1029391-8B7F-42DA-BC3B-805B3C01C4BF}"/>
              </a:ext>
            </a:extLst>
          </p:cNvPr>
          <p:cNvSpPr>
            <a:spLocks noGrp="1"/>
          </p:cNvSpPr>
          <p:nvPr/>
        </p:nvSpPr>
        <p:spPr>
          <a:xfrm>
            <a:off x="4781550" y="3495675"/>
            <a:ext cx="695325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BBE1BBF-9E1C-4BCC-9BF3-B36886016258}"/>
              </a:ext>
            </a:extLst>
          </p:cNvPr>
          <p:cNvSpPr>
            <a:spLocks noGrp="1"/>
          </p:cNvSpPr>
          <p:nvPr/>
        </p:nvSpPr>
        <p:spPr>
          <a:xfrm>
            <a:off x="4876800" y="3571875"/>
            <a:ext cx="676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Arterial ideal; venous free-flowing sample promptly iced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86D7130-FC22-44B6-9EC7-A6AE6A170449}"/>
              </a:ext>
            </a:extLst>
          </p:cNvPr>
          <p:cNvSpPr>
            <a:spLocks noGrp="1"/>
          </p:cNvSpPr>
          <p:nvPr/>
        </p:nvSpPr>
        <p:spPr>
          <a:xfrm>
            <a:off x="781050" y="4295775"/>
            <a:ext cx="400050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FBC33C3-0EFE-420C-9B53-8848BE01B506}"/>
              </a:ext>
            </a:extLst>
          </p:cNvPr>
          <p:cNvSpPr>
            <a:spLocks noGrp="1"/>
          </p:cNvSpPr>
          <p:nvPr/>
        </p:nvSpPr>
        <p:spPr>
          <a:xfrm>
            <a:off x="876300" y="4371975"/>
            <a:ext cx="381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PT/INR; total/direct bilirubin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73D4446-5329-4B65-8486-C7E4AA9377C1}"/>
              </a:ext>
            </a:extLst>
          </p:cNvPr>
          <p:cNvSpPr>
            <a:spLocks noGrp="1"/>
          </p:cNvSpPr>
          <p:nvPr/>
        </p:nvSpPr>
        <p:spPr>
          <a:xfrm>
            <a:off x="4781550" y="4295775"/>
            <a:ext cx="6953250" cy="800100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DE70658-D654-4B15-BDA8-A048085F5189}"/>
              </a:ext>
            </a:extLst>
          </p:cNvPr>
          <p:cNvSpPr>
            <a:spLocks noGrp="1"/>
          </p:cNvSpPr>
          <p:nvPr/>
        </p:nvSpPr>
        <p:spPr>
          <a:xfrm>
            <a:off x="4876800" y="4371975"/>
            <a:ext cx="676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Follow synthetic dysfunction and trajectory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8E823D6-D065-4037-8F92-C4C4EC9EF3EA}"/>
              </a:ext>
            </a:extLst>
          </p:cNvPr>
          <p:cNvSpPr>
            <a:spLocks noGrp="1"/>
          </p:cNvSpPr>
          <p:nvPr/>
        </p:nvSpPr>
        <p:spPr>
          <a:xfrm>
            <a:off x="781050" y="5095875"/>
            <a:ext cx="400050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2B5D86E-0086-4310-825C-8866E095CB82}"/>
              </a:ext>
            </a:extLst>
          </p:cNvPr>
          <p:cNvSpPr>
            <a:spLocks noGrp="1"/>
          </p:cNvSpPr>
          <p:nvPr/>
        </p:nvSpPr>
        <p:spPr>
          <a:xfrm>
            <a:off x="876300" y="5172075"/>
            <a:ext cx="3810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Blood cultures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14165D5-3554-4C3B-803E-DA92BFD892B1}"/>
              </a:ext>
            </a:extLst>
          </p:cNvPr>
          <p:cNvSpPr>
            <a:spLocks noGrp="1"/>
          </p:cNvSpPr>
          <p:nvPr/>
        </p:nvSpPr>
        <p:spPr>
          <a:xfrm>
            <a:off x="4781550" y="5095875"/>
            <a:ext cx="6953250" cy="800100"/>
          </a:xfrm>
          <a:prstGeom prst="roundRect">
            <a:avLst>
              <a:gd name="adj" fmla="val 9524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E9BD16-43E9-4B86-B460-96DAF7531A90}"/>
              </a:ext>
            </a:extLst>
          </p:cNvPr>
          <p:cNvSpPr>
            <a:spLocks noGrp="1"/>
          </p:cNvSpPr>
          <p:nvPr/>
        </p:nvSpPr>
        <p:spPr>
          <a:xfrm>
            <a:off x="4876800" y="5172075"/>
            <a:ext cx="6762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If infection suspected or any clinical deterioration</a:t>
            </a:r>
          </a:p>
        </p:txBody>
      </p:sp>
    </p:spTree>
    <p:extLst>
      <p:ext uri="{BB962C8B-B14F-4D97-AF65-F5344CB8AC3E}">
        <p14:creationId xmlns:p14="http://schemas.microsoft.com/office/powerpoint/2010/main" val="19875574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77FBCB7-6A13-4A17-ABA8-906E8134DD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657340-978C-46E6-9A75-6FCB15032BF0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1168C0-B8D8-46BE-89E3-AF83846CE360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Fluid and glucose management require a narrow balance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CF6262E-5BC1-47B5-9333-296ACC315AB5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37F65E-A907-41D9-A600-2684E14ACC55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20F1ED-13E0-48A6-B062-A1C610E5226D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3A0811D-82DC-44D1-9077-40829A49C56B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Avoid both extremes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98950B-BD3B-4767-A84C-72836BC4A454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Initial strategy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5B4257-065F-4254-A0D4-AA6D19C28273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374AB7-EFA9-4BD0-8670-EF5825F545C2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67858-6B1E-4C7C-A3CE-DCB1C616B160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Overhydration → pulmonary/peripheral edema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7CC37A-3526-412C-8734-C01933880A43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33F541A-049D-4C80-8AE1-497BE6C79734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Underhydration → kidney dysfunction, hypotension, encephalopathy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8A654E-FD83-4DA9-94E9-D82F6D0E8B37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8E0229-02FC-4293-9E63-5DF001BA6EFD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Aim total daily fluids at 90–95% maintenance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9469C4-18B4-4FDF-B0C4-15A39F05A62C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2659D9-9D2D-4E66-9096-1B774469298D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D10 half-normal saline or similar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6617EF-3FFD-4AFB-9D98-6D19F9166829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F48B59-A639-43E8-8E81-FC64C49E09F7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15 mEq potassium/L if renal function permits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234B0C2-B751-4A8F-AE80-18BB65D72140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BC30B0-1EE7-4C60-95A0-BB9E9B4F9A84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Adjust glucose/electrolytes to monitoring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DF4B2D-C680-4C6C-B18D-F316DA9EBEF8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671E673-267B-4A36-B998-14950AD97C91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Avoid fixed-electrolyte maintenance fluids such as LR</a:t>
            </a:r>
          </a:p>
        </p:txBody>
      </p:sp>
    </p:spTree>
    <p:extLst>
      <p:ext uri="{BB962C8B-B14F-4D97-AF65-F5344CB8AC3E}">
        <p14:creationId xmlns:p14="http://schemas.microsoft.com/office/powerpoint/2010/main" val="590514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4D0BCFB-5E44-44E4-84F4-A4ED0663CAD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CBCB248-6781-4B37-BE90-B828E604FDBF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F73276-A2D4-4771-864B-52085664F5FA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Nutrition should prevent catabolism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A5C6D7E-C170-49DE-92FD-0657D12EB6D1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B05CAF-174B-4B4A-8B14-602ADB87681B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DEE52F-3439-4FFA-986C-AA19CA6591E0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FDCCBD-8439-4AAD-9ACF-B70CAC41206B}"/>
              </a:ext>
            </a:extLst>
          </p:cNvPr>
          <p:cNvSpPr>
            <a:spLocks noGrp="1"/>
          </p:cNvSpPr>
          <p:nvPr/>
        </p:nvSpPr>
        <p:spPr>
          <a:xfrm>
            <a:off x="952500" y="161925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6491D4-887E-4821-9949-4BF000C964BC}"/>
              </a:ext>
            </a:extLst>
          </p:cNvPr>
          <p:cNvSpPr>
            <a:spLocks noGrp="1"/>
          </p:cNvSpPr>
          <p:nvPr/>
        </p:nvSpPr>
        <p:spPr>
          <a:xfrm>
            <a:off x="1276350" y="161925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Maintain nutrition support; avoid prolonged fasting and catabolic stress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60A43F-8F4C-4E57-B09D-1B84A58718AC}"/>
              </a:ext>
            </a:extLst>
          </p:cNvPr>
          <p:cNvSpPr>
            <a:spLocks noGrp="1"/>
          </p:cNvSpPr>
          <p:nvPr/>
        </p:nvSpPr>
        <p:spPr>
          <a:xfrm>
            <a:off x="952500" y="24098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BAF978-AD9D-439B-AA50-BA5E865972E8}"/>
              </a:ext>
            </a:extLst>
          </p:cNvPr>
          <p:cNvSpPr>
            <a:spLocks noGrp="1"/>
          </p:cNvSpPr>
          <p:nvPr/>
        </p:nvSpPr>
        <p:spPr>
          <a:xfrm>
            <a:off x="1276350" y="2409825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Special “hepatic” formulas have little supporting pediatric evidence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E025AA-15C5-4B2E-AEC0-68AACF467C54}"/>
              </a:ext>
            </a:extLst>
          </p:cNvPr>
          <p:cNvSpPr>
            <a:spLocks noGrp="1"/>
          </p:cNvSpPr>
          <p:nvPr/>
        </p:nvSpPr>
        <p:spPr>
          <a:xfrm>
            <a:off x="952500" y="320040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3AA3FA-B871-4074-A991-8D99115FE49D}"/>
              </a:ext>
            </a:extLst>
          </p:cNvPr>
          <p:cNvSpPr>
            <a:spLocks noGrp="1"/>
          </p:cNvSpPr>
          <p:nvPr/>
        </p:nvSpPr>
        <p:spPr>
          <a:xfrm>
            <a:off x="1276350" y="320040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Use enteral feeding when safe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77EF1E-2317-4634-820C-9456EC1E5DDB}"/>
              </a:ext>
            </a:extLst>
          </p:cNvPr>
          <p:cNvSpPr>
            <a:spLocks noGrp="1"/>
          </p:cNvSpPr>
          <p:nvPr/>
        </p:nvSpPr>
        <p:spPr>
          <a:xfrm>
            <a:off x="952500" y="39909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53AF3C-E229-4A4C-944D-3821CD3A3263}"/>
              </a:ext>
            </a:extLst>
          </p:cNvPr>
          <p:cNvSpPr>
            <a:spLocks noGrp="1"/>
          </p:cNvSpPr>
          <p:nvPr/>
        </p:nvSpPr>
        <p:spPr>
          <a:xfrm>
            <a:off x="1276350" y="3990975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If oral/enteral feeding is unsafe, initiate parenteral nutrition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A79DA-21C9-489F-BB78-AC6F26B037FB}"/>
              </a:ext>
            </a:extLst>
          </p:cNvPr>
          <p:cNvSpPr>
            <a:spLocks noGrp="1"/>
          </p:cNvSpPr>
          <p:nvPr/>
        </p:nvSpPr>
        <p:spPr>
          <a:xfrm>
            <a:off x="952500" y="4781550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2A9D8F"/>
                </a:solidFill>
              </a:defRPr>
            </a:pPr>
            <a:r>
              <a:rPr sz="165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E32C1E-AA50-4883-B7AE-9691BA0A08A2}"/>
              </a:ext>
            </a:extLst>
          </p:cNvPr>
          <p:cNvSpPr>
            <a:spLocks noGrp="1"/>
          </p:cNvSpPr>
          <p:nvPr/>
        </p:nvSpPr>
        <p:spPr>
          <a:xfrm>
            <a:off x="1276350" y="4781550"/>
            <a:ext cx="9772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0">
                <a:solidFill>
                  <a:srgbClr val="14212B"/>
                </a:solidFill>
              </a:defRPr>
            </a:pPr>
            <a:r>
              <a:rPr sz="1650" b="0">
                <a:solidFill>
                  <a:srgbClr val="14212B"/>
                </a:solidFill>
              </a:rPr>
              <a:t>Some children require higher dextrose concentrations through central access</a:t>
            </a:r>
          </a:p>
        </p:txBody>
      </p:sp>
    </p:spTree>
    <p:extLst>
      <p:ext uri="{BB962C8B-B14F-4D97-AF65-F5344CB8AC3E}">
        <p14:creationId xmlns:p14="http://schemas.microsoft.com/office/powerpoint/2010/main" val="559921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91B9EB46-56E1-441B-9B14-F01FCC2C63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F0CDE6-01D4-43F0-AD05-7E99B09D1F19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834F3A-7761-4E56-AB84-C45719B13C76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Extracorporeal support is a bridge—not definitive therapy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E7913E1-2CA4-4014-875D-00E7D4A6F3AD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048091-687E-4BA8-A74E-768217D84081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AB7FAB-71FC-49F6-9657-CEFE1FE1168B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EE13A-3922-4DC6-9913-F8C4AF31D671}"/>
              </a:ext>
            </a:extLst>
          </p:cNvPr>
          <p:cNvSpPr>
            <a:spLocks noGrp="1"/>
          </p:cNvSpPr>
          <p:nvPr/>
        </p:nvSpPr>
        <p:spPr>
          <a:xfrm>
            <a:off x="7429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Potential roles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9B24E2-F6CC-4EFC-B10B-44128766577B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4857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800" b="1">
                <a:solidFill>
                  <a:srgbClr val="176B87"/>
                </a:solidFill>
              </a:defRPr>
            </a:pPr>
            <a:r>
              <a:rPr sz="1800" b="1">
                <a:solidFill>
                  <a:srgbClr val="176B87"/>
                </a:solidFill>
              </a:rPr>
              <a:t>Limits / avoid routine use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667C30C-20DB-4834-A64B-92BADE0B8312}"/>
              </a:ext>
            </a:extLst>
          </p:cNvPr>
          <p:cNvSpPr>
            <a:spLocks noGrp="1"/>
          </p:cNvSpPr>
          <p:nvPr/>
        </p:nvSpPr>
        <p:spPr>
          <a:xfrm>
            <a:off x="5962650" y="1428750"/>
            <a:ext cx="19050" cy="44767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625C73-C982-42D9-B69C-F22C695EA7B7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B39924-9026-4CBE-9980-499EE3040409}"/>
              </a:ext>
            </a:extLst>
          </p:cNvPr>
          <p:cNvSpPr>
            <a:spLocks noGrp="1"/>
          </p:cNvSpPr>
          <p:nvPr/>
        </p:nvSpPr>
        <p:spPr>
          <a:xfrm>
            <a:off x="11049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Artificial liver support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E1CFE4-8430-4670-A6BA-0222BF24D0EA}"/>
              </a:ext>
            </a:extLst>
          </p:cNvPr>
          <p:cNvSpPr>
            <a:spLocks noGrp="1"/>
          </p:cNvSpPr>
          <p:nvPr/>
        </p:nvSpPr>
        <p:spPr>
          <a:xfrm>
            <a:off x="7810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6779E0-7ABF-4596-B590-6D87DD9F1923}"/>
              </a:ext>
            </a:extLst>
          </p:cNvPr>
          <p:cNvSpPr>
            <a:spLocks noGrp="1"/>
          </p:cNvSpPr>
          <p:nvPr/>
        </p:nvSpPr>
        <p:spPr>
          <a:xfrm>
            <a:off x="11049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Plasma exchange ± hemodialysis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1668D0-B3EE-40C4-B443-8EF0D35D7F01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36E273D-ECB7-4A16-8EEF-E4B8BE354BEF}"/>
              </a:ext>
            </a:extLst>
          </p:cNvPr>
          <p:cNvSpPr>
            <a:spLocks noGrp="1"/>
          </p:cNvSpPr>
          <p:nvPr/>
        </p:nvSpPr>
        <p:spPr>
          <a:xfrm>
            <a:off x="11049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Bioartificial systems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EB5412-CC27-4580-9CCE-E9E09832EC7F}"/>
              </a:ext>
            </a:extLst>
          </p:cNvPr>
          <p:cNvSpPr>
            <a:spLocks noGrp="1"/>
          </p:cNvSpPr>
          <p:nvPr/>
        </p:nvSpPr>
        <p:spPr>
          <a:xfrm>
            <a:off x="7810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C5E88E-A96C-4146-9DC7-C4806C750F4F}"/>
              </a:ext>
            </a:extLst>
          </p:cNvPr>
          <p:cNvSpPr>
            <a:spLocks noGrp="1"/>
          </p:cNvSpPr>
          <p:nvPr/>
        </p:nvSpPr>
        <p:spPr>
          <a:xfrm>
            <a:off x="11049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Temporizing measure in Wilson disease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E7439B7-6E53-4E5E-A5BE-E5906EA9FDB2}"/>
              </a:ext>
            </a:extLst>
          </p:cNvPr>
          <p:cNvSpPr>
            <a:spLocks noGrp="1"/>
          </p:cNvSpPr>
          <p:nvPr/>
        </p:nvSpPr>
        <p:spPr>
          <a:xfrm>
            <a:off x="6610350" y="19526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178910F-A92D-4763-B8D4-9B33EDFDAE40}"/>
              </a:ext>
            </a:extLst>
          </p:cNvPr>
          <p:cNvSpPr>
            <a:spLocks noGrp="1"/>
          </p:cNvSpPr>
          <p:nvPr/>
        </p:nvSpPr>
        <p:spPr>
          <a:xfrm>
            <a:off x="6934200" y="19526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No modality established as definitive treatment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9A43FA6-5D6E-4732-9B6D-87A26DCC1404}"/>
              </a:ext>
            </a:extLst>
          </p:cNvPr>
          <p:cNvSpPr>
            <a:spLocks noGrp="1"/>
          </p:cNvSpPr>
          <p:nvPr/>
        </p:nvSpPr>
        <p:spPr>
          <a:xfrm>
            <a:off x="6610350" y="25812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69F57B-0D11-4812-8A76-8D8931F7CF56}"/>
              </a:ext>
            </a:extLst>
          </p:cNvPr>
          <p:cNvSpPr>
            <a:spLocks noGrp="1"/>
          </p:cNvSpPr>
          <p:nvPr/>
        </p:nvSpPr>
        <p:spPr>
          <a:xfrm>
            <a:off x="6934200" y="25812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Plasma exchange outcome evidence in children is limited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07FE4E-41B2-45E8-A2A8-4231663AB83F}"/>
              </a:ext>
            </a:extLst>
          </p:cNvPr>
          <p:cNvSpPr>
            <a:spLocks noGrp="1"/>
          </p:cNvSpPr>
          <p:nvPr/>
        </p:nvSpPr>
        <p:spPr>
          <a:xfrm>
            <a:off x="6610350" y="32099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3C6A70D-62D7-403A-AA8C-E304C4C42CFB}"/>
              </a:ext>
            </a:extLst>
          </p:cNvPr>
          <p:cNvSpPr>
            <a:spLocks noGrp="1"/>
          </p:cNvSpPr>
          <p:nvPr/>
        </p:nvSpPr>
        <p:spPr>
          <a:xfrm>
            <a:off x="6934200" y="320992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Glucocorticoids only for suspected AIH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94B93FA-603D-492A-9D11-3CACED552167}"/>
              </a:ext>
            </a:extLst>
          </p:cNvPr>
          <p:cNvSpPr>
            <a:spLocks noGrp="1"/>
          </p:cNvSpPr>
          <p:nvPr/>
        </p:nvSpPr>
        <p:spPr>
          <a:xfrm>
            <a:off x="6610350" y="3838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1">
                <a:solidFill>
                  <a:srgbClr val="2A9D8F"/>
                </a:solidFill>
              </a:defRPr>
            </a:pPr>
            <a:r>
              <a:rPr sz="1500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0457938-EDB5-45E3-A95A-B45116E9465F}"/>
              </a:ext>
            </a:extLst>
          </p:cNvPr>
          <p:cNvSpPr>
            <a:spLocks noGrp="1"/>
          </p:cNvSpPr>
          <p:nvPr/>
        </p:nvSpPr>
        <p:spPr>
          <a:xfrm>
            <a:off x="6934200" y="3838575"/>
            <a:ext cx="44386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14212B"/>
                </a:solidFill>
              </a:defRPr>
            </a:pPr>
            <a:r>
              <a:rPr sz="1500" b="0">
                <a:solidFill>
                  <a:srgbClr val="14212B"/>
                </a:solidFill>
              </a:rPr>
              <a:t>IV NAC not beneficial in non-acetaminophen PALF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DC3D0F2-62A7-4739-9340-5274BF0F407D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572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E0420FF8-A9AC-491D-BAF5-99E5002AB946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C94C4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BC6579-3DDB-4D37-A590-248BE437DE31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09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C94C4C"/>
                </a:solidFill>
              </a:defRPr>
            </a:pPr>
            <a:r>
              <a:rPr sz="1200" b="1">
                <a:solidFill>
                  <a:srgbClr val="C94C4C"/>
                </a:solidFill>
              </a:rPr>
              <a:t>EXAM TRAP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263EC95-8E7C-4706-9B8C-05FE7DECB9FF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096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Do not generalize adult non-acetaminophen NAC practice to children.</a:t>
            </a:r>
          </a:p>
        </p:txBody>
      </p:sp>
    </p:spTree>
    <p:extLst>
      <p:ext uri="{BB962C8B-B14F-4D97-AF65-F5344CB8AC3E}">
        <p14:creationId xmlns:p14="http://schemas.microsoft.com/office/powerpoint/2010/main" val="1990029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C187E6F-7B77-4CE3-96A0-31D1ED22102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66BDDE-B418-46DF-8821-BA94313FB8BE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E4FCE-6598-4A89-BF8B-7A14DE4EC63D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No score can safely decide transplantation alone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5834D9C-254C-4D76-8711-5BD10C00D7C5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1EE8CF-E169-4BFB-A719-D38978FB968F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EF86A6-6E3F-4C2E-88F3-2FAAA43526D8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FDA27A-4D1E-4F7E-BAA3-E77D7BB32360}"/>
              </a:ext>
            </a:extLst>
          </p:cNvPr>
          <p:cNvSpPr>
            <a:spLocks noGrp="1"/>
          </p:cNvSpPr>
          <p:nvPr/>
        </p:nvSpPr>
        <p:spPr>
          <a:xfrm>
            <a:off x="781050" y="1571625"/>
            <a:ext cx="37147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959E8A-B4D6-4545-9670-FE24CA1ECBC4}"/>
              </a:ext>
            </a:extLst>
          </p:cNvPr>
          <p:cNvSpPr>
            <a:spLocks noGrp="1"/>
          </p:cNvSpPr>
          <p:nvPr/>
        </p:nvSpPr>
        <p:spPr>
          <a:xfrm>
            <a:off x="876300" y="1666875"/>
            <a:ext cx="3524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TOOL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53EF84-CAC9-4714-9D21-5275417F241F}"/>
              </a:ext>
            </a:extLst>
          </p:cNvPr>
          <p:cNvSpPr>
            <a:spLocks noGrp="1"/>
          </p:cNvSpPr>
          <p:nvPr/>
        </p:nvSpPr>
        <p:spPr>
          <a:xfrm>
            <a:off x="4495800" y="1571625"/>
            <a:ext cx="7239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012D43C-67F1-4FC3-A7B3-1DEA52206CF8}"/>
              </a:ext>
            </a:extLst>
          </p:cNvPr>
          <p:cNvSpPr>
            <a:spLocks noGrp="1"/>
          </p:cNvSpPr>
          <p:nvPr/>
        </p:nvSpPr>
        <p:spPr>
          <a:xfrm>
            <a:off x="4591050" y="1666875"/>
            <a:ext cx="7048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LIMITATION / ROLE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033520F-0878-46F7-974E-D78E179B1A33}"/>
              </a:ext>
            </a:extLst>
          </p:cNvPr>
          <p:cNvSpPr>
            <a:spLocks noGrp="1"/>
          </p:cNvSpPr>
          <p:nvPr/>
        </p:nvSpPr>
        <p:spPr>
          <a:xfrm>
            <a:off x="781050" y="1990725"/>
            <a:ext cx="371475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53ED98D-343B-4243-8BF6-4806EAA0B984}"/>
              </a:ext>
            </a:extLst>
          </p:cNvPr>
          <p:cNvSpPr>
            <a:spLocks noGrp="1"/>
          </p:cNvSpPr>
          <p:nvPr/>
        </p:nvSpPr>
        <p:spPr>
          <a:xfrm>
            <a:off x="876300" y="2066925"/>
            <a:ext cx="3524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Clichy, MELD, PELD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C70D31A-696B-4645-B1AB-452CEF811546}"/>
              </a:ext>
            </a:extLst>
          </p:cNvPr>
          <p:cNvSpPr>
            <a:spLocks noGrp="1"/>
          </p:cNvSpPr>
          <p:nvPr/>
        </p:nvSpPr>
        <p:spPr>
          <a:xfrm>
            <a:off x="4495800" y="1990725"/>
            <a:ext cx="723900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D1A9BA-7657-446B-80A3-590979ADB051}"/>
              </a:ext>
            </a:extLst>
          </p:cNvPr>
          <p:cNvSpPr>
            <a:spLocks noGrp="1"/>
          </p:cNvSpPr>
          <p:nvPr/>
        </p:nvSpPr>
        <p:spPr>
          <a:xfrm>
            <a:off x="4591050" y="2066925"/>
            <a:ext cx="7048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Weak association with pediatric outcome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751A072-757E-49E2-85FF-D364FA422819}"/>
              </a:ext>
            </a:extLst>
          </p:cNvPr>
          <p:cNvSpPr>
            <a:spLocks noGrp="1"/>
          </p:cNvSpPr>
          <p:nvPr/>
        </p:nvSpPr>
        <p:spPr>
          <a:xfrm>
            <a:off x="781050" y="2828925"/>
            <a:ext cx="371475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65A935-D047-4A95-AED5-55406497D5BB}"/>
              </a:ext>
            </a:extLst>
          </p:cNvPr>
          <p:cNvSpPr>
            <a:spLocks noGrp="1"/>
          </p:cNvSpPr>
          <p:nvPr/>
        </p:nvSpPr>
        <p:spPr>
          <a:xfrm>
            <a:off x="876300" y="2905125"/>
            <a:ext cx="3524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King’s College criteria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077CF1D-6EBB-4E2E-883D-C067FB5E33B8}"/>
              </a:ext>
            </a:extLst>
          </p:cNvPr>
          <p:cNvSpPr>
            <a:spLocks noGrp="1"/>
          </p:cNvSpPr>
          <p:nvPr/>
        </p:nvSpPr>
        <p:spPr>
          <a:xfrm>
            <a:off x="4495800" y="2828925"/>
            <a:ext cx="723900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CC15A43-3A0E-4F13-B824-FA3552341BDE}"/>
              </a:ext>
            </a:extLst>
          </p:cNvPr>
          <p:cNvSpPr>
            <a:spLocks noGrp="1"/>
          </p:cNvSpPr>
          <p:nvPr/>
        </p:nvSpPr>
        <p:spPr>
          <a:xfrm>
            <a:off x="4591050" y="2905125"/>
            <a:ext cx="7048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Useful in adults; not useful in PALF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EF9D908-AB3C-403D-B2A1-A66B57D6B9FC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371475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BE8DCE1-BC06-46ED-AC34-F5A832F1111C}"/>
              </a:ext>
            </a:extLst>
          </p:cNvPr>
          <p:cNvSpPr>
            <a:spLocks noGrp="1"/>
          </p:cNvSpPr>
          <p:nvPr/>
        </p:nvSpPr>
        <p:spPr>
          <a:xfrm>
            <a:off x="876300" y="3743325"/>
            <a:ext cx="3524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Liver Injury Unit (LIU)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4BD1C09-7A5D-4156-B2D0-B769B8B22BF6}"/>
              </a:ext>
            </a:extLst>
          </p:cNvPr>
          <p:cNvSpPr>
            <a:spLocks noGrp="1"/>
          </p:cNvSpPr>
          <p:nvPr/>
        </p:nvSpPr>
        <p:spPr>
          <a:xfrm>
            <a:off x="4495800" y="3667125"/>
            <a:ext cx="7239000" cy="838200"/>
          </a:xfrm>
          <a:prstGeom prst="roundRect">
            <a:avLst>
              <a:gd name="adj" fmla="val 9091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8A05F8-47FE-4390-80AB-662DC9CF3B5E}"/>
              </a:ext>
            </a:extLst>
          </p:cNvPr>
          <p:cNvSpPr>
            <a:spLocks noGrp="1"/>
          </p:cNvSpPr>
          <p:nvPr/>
        </p:nvSpPr>
        <p:spPr>
          <a:xfrm>
            <a:off x="4591050" y="3743325"/>
            <a:ext cx="7048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Uses peak bilirubin, PT/INR and ammonia; insufficient for critical LT decisions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06CB03C-01B0-4C1F-A216-C07124B8D40B}"/>
              </a:ext>
            </a:extLst>
          </p:cNvPr>
          <p:cNvSpPr>
            <a:spLocks noGrp="1"/>
          </p:cNvSpPr>
          <p:nvPr/>
        </p:nvSpPr>
        <p:spPr>
          <a:xfrm>
            <a:off x="781050" y="4505325"/>
            <a:ext cx="371475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F8C46B2-851A-4F33-8C09-8E90A63B05F6}"/>
              </a:ext>
            </a:extLst>
          </p:cNvPr>
          <p:cNvSpPr>
            <a:spLocks noGrp="1"/>
          </p:cNvSpPr>
          <p:nvPr/>
        </p:nvSpPr>
        <p:spPr>
          <a:xfrm>
            <a:off x="876300" y="4581525"/>
            <a:ext cx="35242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1">
                <a:solidFill>
                  <a:srgbClr val="14212B"/>
                </a:solidFill>
              </a:defRPr>
            </a:pPr>
            <a:r>
              <a:rPr sz="1350" b="1">
                <a:solidFill>
                  <a:srgbClr val="14212B"/>
                </a:solidFill>
              </a:rPr>
              <a:t>Children’s Hospital LA score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D3356E2-E8CB-4E6C-8D8B-AAC7AE059EB1}"/>
              </a:ext>
            </a:extLst>
          </p:cNvPr>
          <p:cNvSpPr>
            <a:spLocks noGrp="1"/>
          </p:cNvSpPr>
          <p:nvPr/>
        </p:nvSpPr>
        <p:spPr>
          <a:xfrm>
            <a:off x="4495800" y="4505325"/>
            <a:ext cx="7239000" cy="83820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F3C72E0-BE5B-4DF0-A5D5-205811A9F3A7}"/>
              </a:ext>
            </a:extLst>
          </p:cNvPr>
          <p:cNvSpPr>
            <a:spLocks noGrp="1"/>
          </p:cNvSpPr>
          <p:nvPr/>
        </p:nvSpPr>
        <p:spPr>
          <a:xfrm>
            <a:off x="4591050" y="4581525"/>
            <a:ext cx="7048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350" b="0">
                <a:solidFill>
                  <a:srgbClr val="14212B"/>
                </a:solidFill>
              </a:defRPr>
            </a:pPr>
            <a:r>
              <a:rPr sz="1350" b="0">
                <a:solidFill>
                  <a:srgbClr val="14212B"/>
                </a:solidFill>
              </a:rPr>
              <a:t>Admission albumin, ammonia and bilirubin; promising but limitations remain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92AF194-3431-4ECF-82F4-FA11139D4274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1095375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7464F71-B672-44BB-B07B-EE2586272DD9}"/>
              </a:ext>
            </a:extLst>
          </p:cNvPr>
          <p:cNvSpPr>
            <a:spLocks noGrp="1"/>
          </p:cNvSpPr>
          <p:nvPr/>
        </p:nvSpPr>
        <p:spPr>
          <a:xfrm>
            <a:off x="781050" y="538162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9F0954-8DA6-48FD-89DB-44CDE669F8AE}"/>
              </a:ext>
            </a:extLst>
          </p:cNvPr>
          <p:cNvSpPr>
            <a:spLocks noGrp="1"/>
          </p:cNvSpPr>
          <p:nvPr/>
        </p:nvSpPr>
        <p:spPr>
          <a:xfrm>
            <a:off x="1047750" y="5553075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E58B3A"/>
                </a:solidFill>
              </a:defRPr>
            </a:pPr>
            <a:r>
              <a:rPr sz="1200" b="1">
                <a:solidFill>
                  <a:srgbClr val="E58B3A"/>
                </a:solidFill>
              </a:rPr>
              <a:t>BEST PRACTICE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094EDA9-059D-4358-A916-DBE35F0BF2F3}"/>
              </a:ext>
            </a:extLst>
          </p:cNvPr>
          <p:cNvSpPr>
            <a:spLocks noGrp="1"/>
          </p:cNvSpPr>
          <p:nvPr/>
        </p:nvSpPr>
        <p:spPr>
          <a:xfrm>
            <a:off x="1047750" y="5876925"/>
            <a:ext cx="1047750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Use trajectory + multidisciplinary transplant assessment—not one number.</a:t>
            </a:r>
          </a:p>
        </p:txBody>
      </p:sp>
    </p:spTree>
    <p:extLst>
      <p:ext uri="{BB962C8B-B14F-4D97-AF65-F5344CB8AC3E}">
        <p14:creationId xmlns:p14="http://schemas.microsoft.com/office/powerpoint/2010/main" val="704582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C9F4DFE-FFC0-4258-B29C-39627FA798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4E33E4-A40E-44EC-B51C-BF7772510027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CASE RESOLUTION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1D5249-1E48-4AC2-8FE9-7606605507E0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Return to the child: act before the cause is known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A07C95-58A8-4934-9B0C-AB4C162DDE9A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87AA477-36BF-4EB6-BDF8-21E7E8A892DC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F6F636-4F05-4581-A8D8-6438E0991089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85F11E-4644-44C1-B8C9-56F9E2EE87A5}"/>
              </a:ext>
            </a:extLst>
          </p:cNvPr>
          <p:cNvSpPr>
            <a:spLocks noGrp="1"/>
          </p:cNvSpPr>
          <p:nvPr/>
        </p:nvSpPr>
        <p:spPr>
          <a:xfrm>
            <a:off x="895350" y="14763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A9D8F"/>
                </a:solidFill>
              </a:defRPr>
            </a:pPr>
            <a:r>
              <a:rPr sz="1575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618019-EC53-4883-A269-E49A4140EB1C}"/>
              </a:ext>
            </a:extLst>
          </p:cNvPr>
          <p:cNvSpPr>
            <a:spLocks noGrp="1"/>
          </p:cNvSpPr>
          <p:nvPr/>
        </p:nvSpPr>
        <p:spPr>
          <a:xfrm>
            <a:off x="1219200" y="1476375"/>
            <a:ext cx="9963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PALF confirmed: acute injury + INR 2.1 after vitamin 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D54778-2603-4647-A11A-D541492FA611}"/>
              </a:ext>
            </a:extLst>
          </p:cNvPr>
          <p:cNvSpPr>
            <a:spLocks noGrp="1"/>
          </p:cNvSpPr>
          <p:nvPr/>
        </p:nvSpPr>
        <p:spPr>
          <a:xfrm>
            <a:off x="895350" y="22574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A9D8F"/>
                </a:solidFill>
              </a:defRPr>
            </a:pPr>
            <a:r>
              <a:rPr sz="1575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945A2E-388B-41A1-9671-324E6AA7A283}"/>
              </a:ext>
            </a:extLst>
          </p:cNvPr>
          <p:cNvSpPr>
            <a:spLocks noGrp="1"/>
          </p:cNvSpPr>
          <p:nvPr/>
        </p:nvSpPr>
        <p:spPr>
          <a:xfrm>
            <a:off x="1219200" y="2257425"/>
            <a:ext cx="9963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Urgent PICU and pediatric transplant-center consultation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7A4DC0-B127-4BBE-978F-A88E0820A06D}"/>
              </a:ext>
            </a:extLst>
          </p:cNvPr>
          <p:cNvSpPr>
            <a:spLocks noGrp="1"/>
          </p:cNvSpPr>
          <p:nvPr/>
        </p:nvSpPr>
        <p:spPr>
          <a:xfrm>
            <a:off x="895350" y="30384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A9D8F"/>
                </a:solidFill>
              </a:defRPr>
            </a:pPr>
            <a:r>
              <a:rPr sz="1575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4BBB6D-C99B-400A-B0DE-07FD6E348B3E}"/>
              </a:ext>
            </a:extLst>
          </p:cNvPr>
          <p:cNvSpPr>
            <a:spLocks noGrp="1"/>
          </p:cNvSpPr>
          <p:nvPr/>
        </p:nvSpPr>
        <p:spPr>
          <a:xfrm>
            <a:off x="1219200" y="3038475"/>
            <a:ext cx="9963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Immediate parallel evaluation: severity labs, toxicology, infection, immune and age-based metabolic tests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CFC0A76-C959-4FF9-B179-899F7472A326}"/>
              </a:ext>
            </a:extLst>
          </p:cNvPr>
          <p:cNvSpPr>
            <a:spLocks noGrp="1"/>
          </p:cNvSpPr>
          <p:nvPr/>
        </p:nvSpPr>
        <p:spPr>
          <a:xfrm>
            <a:off x="895350" y="381952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A9D8F"/>
                </a:solidFill>
              </a:defRPr>
            </a:pPr>
            <a:r>
              <a:rPr sz="1575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1C79E47-4701-4B9E-AF99-1819F263E9DB}"/>
              </a:ext>
            </a:extLst>
          </p:cNvPr>
          <p:cNvSpPr>
            <a:spLocks noGrp="1"/>
          </p:cNvSpPr>
          <p:nvPr/>
        </p:nvSpPr>
        <p:spPr>
          <a:xfrm>
            <a:off x="1219200" y="3819525"/>
            <a:ext cx="9963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Correct hypoglycemia; modest fluid restriction; strict neurologic and cardiorespiratory monitoring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C45ACE-1143-4CC5-BAB7-5B0549C07183}"/>
              </a:ext>
            </a:extLst>
          </p:cNvPr>
          <p:cNvSpPr>
            <a:spLocks noGrp="1"/>
          </p:cNvSpPr>
          <p:nvPr/>
        </p:nvSpPr>
        <p:spPr>
          <a:xfrm>
            <a:off x="895350" y="4600575"/>
            <a:ext cx="2286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1">
                <a:solidFill>
                  <a:srgbClr val="2A9D8F"/>
                </a:solidFill>
              </a:defRPr>
            </a:pPr>
            <a:r>
              <a:rPr sz="1575" b="1">
                <a:solidFill>
                  <a:srgbClr val="2A9D8F"/>
                </a:solidFill>
              </a:rPr>
              <a:t>•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861D12-720D-4AF7-921C-E2CF13D9E938}"/>
              </a:ext>
            </a:extLst>
          </p:cNvPr>
          <p:cNvSpPr>
            <a:spLocks noGrp="1"/>
          </p:cNvSpPr>
          <p:nvPr/>
        </p:nvSpPr>
        <p:spPr>
          <a:xfrm>
            <a:off x="1219200" y="4600575"/>
            <a:ext cx="99631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75" b="0">
                <a:solidFill>
                  <a:srgbClr val="14212B"/>
                </a:solidFill>
              </a:defRPr>
            </a:pPr>
            <a:r>
              <a:rPr sz="1575" b="0">
                <a:solidFill>
                  <a:srgbClr val="14212B"/>
                </a:solidFill>
              </a:rPr>
              <a:t>Start disease-directed treatment promptly when a treatable cause is suspected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802B256-F432-4F72-A2D0-A244DC51BD96}"/>
              </a:ext>
            </a:extLst>
          </p:cNvPr>
          <p:cNvSpPr>
            <a:spLocks noGrp="1"/>
          </p:cNvSpPr>
          <p:nvPr/>
        </p:nvSpPr>
        <p:spPr>
          <a:xfrm>
            <a:off x="895350" y="5476875"/>
            <a:ext cx="10287000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FE15FB2-22E0-4BF9-8AC3-7B2E8EF75B2D}"/>
              </a:ext>
            </a:extLst>
          </p:cNvPr>
          <p:cNvSpPr>
            <a:spLocks noGrp="1"/>
          </p:cNvSpPr>
          <p:nvPr/>
        </p:nvSpPr>
        <p:spPr>
          <a:xfrm>
            <a:off x="895350" y="5476875"/>
            <a:ext cx="95250" cy="6858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D330CB0-852B-4250-BC0F-149D6A11AC18}"/>
              </a:ext>
            </a:extLst>
          </p:cNvPr>
          <p:cNvSpPr>
            <a:spLocks noGrp="1"/>
          </p:cNvSpPr>
          <p:nvPr/>
        </p:nvSpPr>
        <p:spPr>
          <a:xfrm>
            <a:off x="1162050" y="5648325"/>
            <a:ext cx="9810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2A9D8F"/>
                </a:solidFill>
              </a:defRPr>
            </a:pPr>
            <a:r>
              <a:rPr sz="1200" b="1">
                <a:solidFill>
                  <a:srgbClr val="2A9D8F"/>
                </a:solidFill>
              </a:rPr>
              <a:t>CORE MESSAGE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D51CB95-6226-4171-BB8B-1D8E5D13E3AB}"/>
              </a:ext>
            </a:extLst>
          </p:cNvPr>
          <p:cNvSpPr>
            <a:spLocks noGrp="1"/>
          </p:cNvSpPr>
          <p:nvPr/>
        </p:nvSpPr>
        <p:spPr>
          <a:xfrm>
            <a:off x="1162050" y="5972175"/>
            <a:ext cx="9810750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14212B"/>
                </a:solidFill>
              </a:defRPr>
            </a:pPr>
            <a:r>
              <a:rPr sz="1650" b="1">
                <a:solidFill>
                  <a:srgbClr val="14212B"/>
                </a:solidFill>
              </a:rPr>
              <a:t>Recognize early. Use age to prioritize causes. Treat while testing. Follow the trajectory.</a:t>
            </a:r>
          </a:p>
        </p:txBody>
      </p:sp>
    </p:spTree>
    <p:extLst>
      <p:ext uri="{BB962C8B-B14F-4D97-AF65-F5344CB8AC3E}">
        <p14:creationId xmlns:p14="http://schemas.microsoft.com/office/powerpoint/2010/main" val="185480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5324A"/>
          </a:solidFill>
          <a:ln w="12700">
            <a:solidFill>
              <a:srgbClr val="15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02920" y="91440"/>
            <a:ext cx="4937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8EAF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Acute Liver Failure in Children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393192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Metabolic &amp; Electrolyte Complications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9281160" y="292608"/>
            <a:ext cx="233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8EAF5"/>
                </a:solidFill>
              </a:rPr>
              <a:t>Dr. Manar Shawabkeh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640080" y="1207008"/>
            <a:ext cx="10881360" cy="0"/>
          </a:xfrm>
          <a:prstGeom prst="line">
            <a:avLst/>
          </a:prstGeom>
          <a:noFill/>
          <a:ln w="15240">
            <a:solidFill>
              <a:srgbClr val="C7D2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450592" y="1033272"/>
            <a:ext cx="726948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A"/>
                </a:solidFill>
              </a:rPr>
              <a:t>Monitor early — correct aggressively — avoid cerebral edema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77240" y="1554480"/>
            <a:ext cx="658368" cy="658368"/>
          </a:xfrm>
          <a:prstGeom prst="ellipse">
            <a:avLst/>
          </a:prstGeom>
          <a:solidFill>
            <a:srgbClr val="B54848"/>
          </a:solidFill>
          <a:ln w="12700">
            <a:solidFill>
              <a:srgbClr val="B5484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77240" y="1728216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↓Glu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627632" y="153619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324A"/>
                </a:solidFill>
              </a:rPr>
              <a:t>Hypoglycemia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27632" y="1883664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C5A66"/>
                </a:solidFill>
              </a:rPr>
              <a:t>Impaired gluconeogenesis + depleted glycogen stores. Treat with continuous IV glucose; target serum glucose 90–120 mg/dL.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720840" y="1536192"/>
            <a:ext cx="452628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4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931152" y="1627632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b="1" dirty="0">
                <a:solidFill>
                  <a:srgbClr val="B54848"/>
                </a:solidFill>
              </a:rPr>
              <a:t>Action point</a:t>
            </a:r>
            <a:endParaRPr lang="en-US" sz="920" dirty="0"/>
          </a:p>
        </p:txBody>
      </p:sp>
      <p:sp>
        <p:nvSpPr>
          <p:cNvPr id="14" name="Text 12"/>
          <p:cNvSpPr/>
          <p:nvPr/>
        </p:nvSpPr>
        <p:spPr>
          <a:xfrm>
            <a:off x="6931152" y="1828800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5324A"/>
                </a:solidFill>
              </a:rPr>
              <a:t>May need GIR 10–15 mg/kg/min. Use central line if glucose concentration &gt;12.5% is required with fluid restriction.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777240" y="2450592"/>
            <a:ext cx="10652760" cy="0"/>
          </a:xfrm>
          <a:prstGeom prst="line">
            <a:avLst/>
          </a:prstGeom>
          <a:noFill/>
          <a:ln w="10160">
            <a:solidFill>
              <a:srgbClr val="DE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77240" y="2697480"/>
            <a:ext cx="658368" cy="658368"/>
          </a:xfrm>
          <a:prstGeom prst="ellipse">
            <a:avLst/>
          </a:prstGeom>
          <a:solidFill>
            <a:srgbClr val="B2762D"/>
          </a:solidFill>
          <a:ln w="12700">
            <a:solidFill>
              <a:srgbClr val="B276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77240" y="2871216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↓K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627632" y="2679192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324A"/>
                </a:solidFill>
              </a:rPr>
              <a:t>Hypokalemia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627632" y="3026664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C5A66"/>
                </a:solidFill>
              </a:rPr>
              <a:t>May reflect dilution from volume overload, ascites, or renal wasting.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720840" y="2679192"/>
            <a:ext cx="452628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4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931152" y="2770632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b="1" dirty="0">
                <a:solidFill>
                  <a:srgbClr val="B2762D"/>
                </a:solidFill>
              </a:rPr>
              <a:t>Action point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6931152" y="2971800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5324A"/>
                </a:solidFill>
              </a:rPr>
              <a:t>Check serial potassium, renal function and urine output before K replacement.</a:t>
            </a:r>
            <a:endParaRPr lang="en-US" sz="1120" dirty="0"/>
          </a:p>
        </p:txBody>
      </p:sp>
      <p:sp>
        <p:nvSpPr>
          <p:cNvPr id="23" name="Shape 21"/>
          <p:cNvSpPr/>
          <p:nvPr/>
        </p:nvSpPr>
        <p:spPr>
          <a:xfrm>
            <a:off x="777240" y="3575304"/>
            <a:ext cx="10652760" cy="0"/>
          </a:xfrm>
          <a:prstGeom prst="line">
            <a:avLst/>
          </a:prstGeom>
          <a:noFill/>
          <a:ln w="10160">
            <a:solidFill>
              <a:srgbClr val="DE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777240" y="3822192"/>
            <a:ext cx="658368" cy="658368"/>
          </a:xfrm>
          <a:prstGeom prst="ellipse">
            <a:avLst/>
          </a:prstGeom>
          <a:solidFill>
            <a:srgbClr val="1A9AA2"/>
          </a:solidFill>
          <a:ln w="12700">
            <a:solidFill>
              <a:srgbClr val="1A9AA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77240" y="3995928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↓PO₄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627632" y="380390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324A"/>
                </a:solidFill>
              </a:rPr>
              <a:t>Hypophosphatemia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1627632" y="4151376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C5A66"/>
                </a:solidFill>
              </a:rPr>
              <a:t>Monitor frequently; phosphate may fall profoundly during active liver-cell regeneration.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720840" y="3803904"/>
            <a:ext cx="452628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4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931152" y="3895344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b="1" dirty="0">
                <a:solidFill>
                  <a:srgbClr val="1A9AA2"/>
                </a:solidFill>
              </a:rPr>
              <a:t>Action point</a:t>
            </a:r>
            <a:endParaRPr lang="en-US" sz="920" dirty="0"/>
          </a:p>
        </p:txBody>
      </p:sp>
      <p:sp>
        <p:nvSpPr>
          <p:cNvPr id="30" name="Text 28"/>
          <p:cNvSpPr/>
          <p:nvPr/>
        </p:nvSpPr>
        <p:spPr>
          <a:xfrm>
            <a:off x="6931152" y="4096512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5324A"/>
                </a:solidFill>
              </a:rPr>
              <a:t>Aim to maintain phosphate &gt;3 mg/dL when possible. Hyperphosphatemia with renal impairment is a poor sign.</a:t>
            </a:r>
            <a:endParaRPr lang="en-US" sz="1120" dirty="0"/>
          </a:p>
        </p:txBody>
      </p:sp>
      <p:sp>
        <p:nvSpPr>
          <p:cNvPr id="31" name="Shape 29"/>
          <p:cNvSpPr/>
          <p:nvPr/>
        </p:nvSpPr>
        <p:spPr>
          <a:xfrm>
            <a:off x="777240" y="4718304"/>
            <a:ext cx="10652760" cy="0"/>
          </a:xfrm>
          <a:prstGeom prst="line">
            <a:avLst/>
          </a:prstGeom>
          <a:noFill/>
          <a:ln w="10160">
            <a:solidFill>
              <a:srgbClr val="DEE6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777240" y="4965192"/>
            <a:ext cx="658368" cy="658368"/>
          </a:xfrm>
          <a:prstGeom prst="ellipse">
            <a:avLst/>
          </a:prstGeom>
          <a:solidFill>
            <a:srgbClr val="39715E"/>
          </a:solidFill>
          <a:ln w="12700">
            <a:solidFill>
              <a:srgbClr val="3971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77240" y="5138928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pH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1627632" y="4946904"/>
            <a:ext cx="2560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5324A"/>
                </a:solidFill>
              </a:rPr>
              <a:t>Acid–base disturbances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1627632" y="5294376"/>
            <a:ext cx="4800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4C5A66"/>
                </a:solidFill>
              </a:rPr>
              <a:t>Respiratory alkalosis from hyperventilation; respiratory acidosis from failure; metabolic acidosis from necrosis, shock or IEM.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6720840" y="4946904"/>
            <a:ext cx="4526280" cy="786384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8890">
            <a:solidFill>
              <a:srgbClr val="D4DE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931152" y="5038344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b="1" dirty="0">
                <a:solidFill>
                  <a:srgbClr val="39715E"/>
                </a:solidFill>
              </a:rPr>
              <a:t>Action point</a:t>
            </a:r>
            <a:endParaRPr lang="en-US" sz="920" dirty="0"/>
          </a:p>
        </p:txBody>
      </p:sp>
      <p:sp>
        <p:nvSpPr>
          <p:cNvPr id="38" name="Text 36"/>
          <p:cNvSpPr/>
          <p:nvPr/>
        </p:nvSpPr>
        <p:spPr>
          <a:xfrm>
            <a:off x="6931152" y="5239512"/>
            <a:ext cx="404164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15324A"/>
                </a:solidFill>
              </a:rPr>
              <a:t>Follow VBG/ABG, lactate and bicarbonate; persistent acidosis should trigger metabolic + perfusion reassessment.</a:t>
            </a:r>
            <a:endParaRPr lang="en-US" sz="1120" dirty="0"/>
          </a:p>
        </p:txBody>
      </p:sp>
      <p:sp>
        <p:nvSpPr>
          <p:cNvPr id="39" name="Shape 37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E7F0F6"/>
          </a:solidFill>
          <a:ln w="12700">
            <a:solidFill>
              <a:srgbClr val="E7F0F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94360" y="6556248"/>
            <a:ext cx="10927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5324A"/>
                </a:solidFill>
              </a:rPr>
              <a:t>Pearl: Severe or refractory hypoglycemia should raise concern for inherited metabolic disease as a trigger/cause of liver failure.</a:t>
            </a:r>
            <a:endParaRPr lang="en-US" sz="11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kicker">
            <a:extLst>
              <a:ext uri="{FF2B5EF4-FFF2-40B4-BE49-F238E27FC236}">
                <a16:creationId xmlns:a16="http://schemas.microsoft.com/office/drawing/2014/main" id="{1CB68CCA-8E52-4470-9530-4F1020E7793F}"/>
              </a:ext>
            </a:extLst>
          </p:cNvPr>
          <p:cNvSpPr>
            <a:spLocks noGrp="1"/>
          </p:cNvSpPr>
          <p:nvPr/>
        </p:nvSpPr>
        <p:spPr>
          <a:xfrm>
            <a:off x="552450" y="26670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168A86"/>
                </a:solidFill>
              </a:defRPr>
            </a:pPr>
            <a:r>
              <a:rPr sz="1050" b="1">
                <a:solidFill>
                  <a:srgbClr val="168A86"/>
                </a:solidFill>
              </a:rPr>
              <a:t>PEDIATRIC ACUTE LIVER FAILURE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D198062-8E0D-4CBA-8036-C2343D3B2551}"/>
              </a:ext>
            </a:extLst>
          </p:cNvPr>
          <p:cNvSpPr>
            <a:spLocks noGrp="1"/>
          </p:cNvSpPr>
          <p:nvPr/>
        </p:nvSpPr>
        <p:spPr>
          <a:xfrm>
            <a:off x="552450" y="504825"/>
            <a:ext cx="110871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550" b="1">
                <a:solidFill>
                  <a:srgbClr val="17324D"/>
                </a:solidFill>
              </a:defRPr>
            </a:pPr>
            <a:r>
              <a:rPr sz="2550" b="1">
                <a:solidFill>
                  <a:srgbClr val="17324D"/>
                </a:solidFill>
              </a:rPr>
              <a:t>Supportive Management: Stabilize, Protect, Bridge</a:t>
            </a:r>
          </a:p>
        </p:txBody>
      </p:sp>
      <p:sp>
        <p:nvSpPr>
          <p:cNvPr id="3" name="rule-58-112">
            <a:extLst>
              <a:ext uri="{FF2B5EF4-FFF2-40B4-BE49-F238E27FC236}">
                <a16:creationId xmlns:a16="http://schemas.microsoft.com/office/drawing/2014/main" id="{F937B883-11D2-492F-868A-A878785B29C6}"/>
              </a:ext>
            </a:extLst>
          </p:cNvPr>
          <p:cNvSpPr>
            <a:spLocks noGrp="1"/>
          </p:cNvSpPr>
          <p:nvPr/>
        </p:nvSpPr>
        <p:spPr>
          <a:xfrm>
            <a:off x="552450" y="1066800"/>
            <a:ext cx="11087100" cy="38100"/>
          </a:xfrm>
          <a:prstGeom prst="rect">
            <a:avLst/>
          </a:prstGeom>
          <a:solidFill>
            <a:srgbClr val="22A6A1"/>
          </a:solidFill>
          <a:ln w="0">
            <a:solidFill>
              <a:srgbClr val="22A6A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aim-band">
            <a:extLst>
              <a:ext uri="{FF2B5EF4-FFF2-40B4-BE49-F238E27FC236}">
                <a16:creationId xmlns:a16="http://schemas.microsoft.com/office/drawing/2014/main" id="{BACBED0B-DCDA-4E2A-9938-40B1CD11501A}"/>
              </a:ext>
            </a:extLst>
          </p:cNvPr>
          <p:cNvSpPr>
            <a:spLocks noGrp="1"/>
          </p:cNvSpPr>
          <p:nvPr/>
        </p:nvSpPr>
        <p:spPr>
          <a:xfrm>
            <a:off x="552450" y="1238250"/>
            <a:ext cx="11087100" cy="552450"/>
          </a:xfrm>
          <a:prstGeom prst="roundRect">
            <a:avLst>
              <a:gd name="adj" fmla="val 20690"/>
            </a:avLst>
          </a:prstGeom>
          <a:solidFill>
            <a:srgbClr val="E7F4F2"/>
          </a:solidFill>
          <a:ln w="9525">
            <a:solidFill>
              <a:srgbClr val="B9DE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aim-label">
            <a:extLst>
              <a:ext uri="{FF2B5EF4-FFF2-40B4-BE49-F238E27FC236}">
                <a16:creationId xmlns:a16="http://schemas.microsoft.com/office/drawing/2014/main" id="{9581DCF3-6262-4923-B60F-44727E4A6B41}"/>
              </a:ext>
            </a:extLst>
          </p:cNvPr>
          <p:cNvSpPr>
            <a:spLocks noGrp="1"/>
          </p:cNvSpPr>
          <p:nvPr/>
        </p:nvSpPr>
        <p:spPr>
          <a:xfrm>
            <a:off x="742950" y="1323975"/>
            <a:ext cx="1524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137C78"/>
                </a:solidFill>
              </a:defRPr>
            </a:pPr>
            <a:r>
              <a:rPr sz="1200" b="1">
                <a:solidFill>
                  <a:srgbClr val="137C78"/>
                </a:solidFill>
              </a:rPr>
              <a:t>OVERALL AIM</a:t>
            </a:r>
          </a:p>
        </p:txBody>
      </p:sp>
      <p:sp>
        <p:nvSpPr>
          <p:cNvPr id="6" name="aim-text">
            <a:extLst>
              <a:ext uri="{FF2B5EF4-FFF2-40B4-BE49-F238E27FC236}">
                <a16:creationId xmlns:a16="http://schemas.microsoft.com/office/drawing/2014/main" id="{12FC2608-B353-4184-870D-017250EEC730}"/>
              </a:ext>
            </a:extLst>
          </p:cNvPr>
          <p:cNvSpPr>
            <a:spLocks noGrp="1"/>
          </p:cNvSpPr>
          <p:nvPr/>
        </p:nvSpPr>
        <p:spPr>
          <a:xfrm>
            <a:off x="2228850" y="1304925"/>
            <a:ext cx="9163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17324D"/>
                </a:solidFill>
              </a:defRPr>
            </a:pPr>
            <a:r>
              <a:rPr sz="1650" b="1">
                <a:solidFill>
                  <a:srgbClr val="17324D"/>
                </a:solidFill>
              </a:rPr>
              <a:t>Promote spontaneous hepatic regeneration — or bridge safely to liver transplantation</a:t>
            </a:r>
          </a:p>
        </p:txBody>
      </p:sp>
      <p:sp>
        <p:nvSpPr>
          <p:cNvPr id="7" name="support-bg">
            <a:extLst>
              <a:ext uri="{FF2B5EF4-FFF2-40B4-BE49-F238E27FC236}">
                <a16:creationId xmlns:a16="http://schemas.microsoft.com/office/drawing/2014/main" id="{E8A5813F-F420-44F8-926B-EF674605AB6B}"/>
              </a:ext>
            </a:extLst>
          </p:cNvPr>
          <p:cNvSpPr>
            <a:spLocks noGrp="1"/>
          </p:cNvSpPr>
          <p:nvPr/>
        </p:nvSpPr>
        <p:spPr>
          <a:xfrm>
            <a:off x="552450" y="1971675"/>
            <a:ext cx="3448050" cy="3819525"/>
          </a:xfrm>
          <a:prstGeom prst="roundRect">
            <a:avLst>
              <a:gd name="adj" fmla="val 3315"/>
            </a:avLst>
          </a:prstGeom>
          <a:solidFill>
            <a:srgbClr val="FFFFFF"/>
          </a:solidFill>
          <a:ln w="9525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organs-bg">
            <a:extLst>
              <a:ext uri="{FF2B5EF4-FFF2-40B4-BE49-F238E27FC236}">
                <a16:creationId xmlns:a16="http://schemas.microsoft.com/office/drawing/2014/main" id="{76969822-EBAD-422A-8F47-E61E4CC8A4B3}"/>
              </a:ext>
            </a:extLst>
          </p:cNvPr>
          <p:cNvSpPr>
            <a:spLocks noGrp="1"/>
          </p:cNvSpPr>
          <p:nvPr/>
        </p:nvSpPr>
        <p:spPr>
          <a:xfrm>
            <a:off x="4191000" y="1971675"/>
            <a:ext cx="3448050" cy="3819525"/>
          </a:xfrm>
          <a:prstGeom prst="roundRect">
            <a:avLst>
              <a:gd name="adj" fmla="val 3315"/>
            </a:avLst>
          </a:prstGeom>
          <a:solidFill>
            <a:srgbClr val="FFFFFF"/>
          </a:solidFill>
          <a:ln w="9525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coag-bg">
            <a:extLst>
              <a:ext uri="{FF2B5EF4-FFF2-40B4-BE49-F238E27FC236}">
                <a16:creationId xmlns:a16="http://schemas.microsoft.com/office/drawing/2014/main" id="{EA6BC3A3-8167-4C0C-9C5D-5F2E0A81B2B0}"/>
              </a:ext>
            </a:extLst>
          </p:cNvPr>
          <p:cNvSpPr>
            <a:spLocks noGrp="1"/>
          </p:cNvSpPr>
          <p:nvPr/>
        </p:nvSpPr>
        <p:spPr>
          <a:xfrm>
            <a:off x="7829550" y="1971675"/>
            <a:ext cx="3810000" cy="381952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8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upport-header">
            <a:extLst>
              <a:ext uri="{FF2B5EF4-FFF2-40B4-BE49-F238E27FC236}">
                <a16:creationId xmlns:a16="http://schemas.microsoft.com/office/drawing/2014/main" id="{75B14005-890D-48A8-A007-69770380C02A}"/>
              </a:ext>
            </a:extLst>
          </p:cNvPr>
          <p:cNvSpPr>
            <a:spLocks noGrp="1"/>
          </p:cNvSpPr>
          <p:nvPr/>
        </p:nvSpPr>
        <p:spPr>
          <a:xfrm>
            <a:off x="552450" y="1971675"/>
            <a:ext cx="3448050" cy="485775"/>
          </a:xfrm>
          <a:prstGeom prst="roundRect">
            <a:avLst>
              <a:gd name="adj" fmla="val 23529"/>
            </a:avLst>
          </a:prstGeom>
          <a:solidFill>
            <a:srgbClr val="294E6B"/>
          </a:solidFill>
          <a:ln w="9525">
            <a:solidFill>
              <a:srgbClr val="294E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upport-title">
            <a:extLst>
              <a:ext uri="{FF2B5EF4-FFF2-40B4-BE49-F238E27FC236}">
                <a16:creationId xmlns:a16="http://schemas.microsoft.com/office/drawing/2014/main" id="{1F9C342B-69DA-44D7-801C-65D9F6527428}"/>
              </a:ext>
            </a:extLst>
          </p:cNvPr>
          <p:cNvSpPr>
            <a:spLocks noGrp="1"/>
          </p:cNvSpPr>
          <p:nvPr/>
        </p:nvSpPr>
        <p:spPr>
          <a:xfrm>
            <a:off x="742950" y="20383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1  Supportive care</a:t>
            </a:r>
          </a:p>
        </p:txBody>
      </p:sp>
      <p:sp>
        <p:nvSpPr>
          <p:cNvPr id="12" name="support-body">
            <a:extLst>
              <a:ext uri="{FF2B5EF4-FFF2-40B4-BE49-F238E27FC236}">
                <a16:creationId xmlns:a16="http://schemas.microsoft.com/office/drawing/2014/main" id="{BC66BC0A-0E3D-4B49-B59A-4602B793FD44}"/>
              </a:ext>
            </a:extLst>
          </p:cNvPr>
          <p:cNvSpPr>
            <a:spLocks noGrp="1"/>
          </p:cNvSpPr>
          <p:nvPr/>
        </p:nvSpPr>
        <p:spPr>
          <a:xfrm>
            <a:off x="742950" y="2571750"/>
            <a:ext cx="3048000" cy="3000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MONITOR CLOSELY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INR • renal function • blood gases • glucose</a:t>
            </a:r>
          </a:p>
          <a:p>
            <a:endParaRPr sz="1275" b="0">
              <a:solidFill>
                <a:srgbClr val="284253"/>
              </a:solidFill>
            </a:endParaRP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CORE MEASURES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• Maintain normothermia; treat fever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• Consider broad-spectrum antibiotics, antifungals, N-acetylcysteine and gastric protection</a:t>
            </a:r>
          </a:p>
          <a:p>
            <a:endParaRPr sz="1275" b="0">
              <a:solidFill>
                <a:srgbClr val="284253"/>
              </a:solidFill>
            </a:endParaRP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NUTRITION TARGETS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• Carbohydrate 6–13 g/kg/day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• Fat 1–4 g/kg/day</a:t>
            </a:r>
          </a:p>
          <a:p>
            <a:pPr algn="l">
              <a:defRPr sz="1275" b="0">
                <a:solidFill>
                  <a:srgbClr val="284253"/>
                </a:solidFill>
              </a:defRPr>
            </a:pPr>
            <a:r>
              <a:rPr sz="1275" b="0">
                <a:solidFill>
                  <a:srgbClr val="284253"/>
                </a:solidFill>
              </a:rPr>
              <a:t>• Protein ≈1 g/kg/day</a:t>
            </a:r>
          </a:p>
        </p:txBody>
      </p:sp>
      <p:sp>
        <p:nvSpPr>
          <p:cNvPr id="13" name="organs-header">
            <a:extLst>
              <a:ext uri="{FF2B5EF4-FFF2-40B4-BE49-F238E27FC236}">
                <a16:creationId xmlns:a16="http://schemas.microsoft.com/office/drawing/2014/main" id="{21B75815-A0E0-44D8-89AE-B735EB8DF1D5}"/>
              </a:ext>
            </a:extLst>
          </p:cNvPr>
          <p:cNvSpPr>
            <a:spLocks noGrp="1"/>
          </p:cNvSpPr>
          <p:nvPr/>
        </p:nvSpPr>
        <p:spPr>
          <a:xfrm>
            <a:off x="4191000" y="1971675"/>
            <a:ext cx="3448050" cy="485775"/>
          </a:xfrm>
          <a:prstGeom prst="roundRect">
            <a:avLst>
              <a:gd name="adj" fmla="val 23529"/>
            </a:avLst>
          </a:prstGeom>
          <a:solidFill>
            <a:srgbClr val="167F84"/>
          </a:solidFill>
          <a:ln w="9525">
            <a:solidFill>
              <a:srgbClr val="167F8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organs-title">
            <a:extLst>
              <a:ext uri="{FF2B5EF4-FFF2-40B4-BE49-F238E27FC236}">
                <a16:creationId xmlns:a16="http://schemas.microsoft.com/office/drawing/2014/main" id="{04FCA9D5-E3A3-4706-A739-77E928C0B8CB}"/>
              </a:ext>
            </a:extLst>
          </p:cNvPr>
          <p:cNvSpPr>
            <a:spLocks noGrp="1"/>
          </p:cNvSpPr>
          <p:nvPr/>
        </p:nvSpPr>
        <p:spPr>
          <a:xfrm>
            <a:off x="4381500" y="2038350"/>
            <a:ext cx="3048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2  Organ support</a:t>
            </a:r>
          </a:p>
        </p:txBody>
      </p:sp>
      <p:sp>
        <p:nvSpPr>
          <p:cNvPr id="15" name="organs-body">
            <a:extLst>
              <a:ext uri="{FF2B5EF4-FFF2-40B4-BE49-F238E27FC236}">
                <a16:creationId xmlns:a16="http://schemas.microsoft.com/office/drawing/2014/main" id="{E3576C2D-83C9-40CC-A9FA-BC7D33BC3580}"/>
              </a:ext>
            </a:extLst>
          </p:cNvPr>
          <p:cNvSpPr>
            <a:spLocks noGrp="1"/>
          </p:cNvSpPr>
          <p:nvPr/>
        </p:nvSpPr>
        <p:spPr>
          <a:xfrm>
            <a:off x="4381500" y="2571750"/>
            <a:ext cx="3048000" cy="3057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RESPIRATORY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Intubate for grade ≥3 encephalopathy or respiratory failure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Use appropriate sedation, analgesia ± neuromuscular blockade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Avoid hypoxemia and hypercarbia</a:t>
            </a:r>
          </a:p>
          <a:p>
            <a:endParaRPr sz="1200" b="0">
              <a:solidFill>
                <a:srgbClr val="284253"/>
              </a:solidFill>
            </a:endParaRP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CARDIOVASCULAR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⅔ maintenance: 0.9% saline + 10% dextrose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Targets: glucose 4–8 mmol/L; Na 140–150 mmol/L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MAP &gt;50th percentile; urine output &gt;1 mL/kg/h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Assess fluid responsiveness; consider early vasopressors</a:t>
            </a:r>
          </a:p>
        </p:txBody>
      </p:sp>
      <p:sp>
        <p:nvSpPr>
          <p:cNvPr id="16" name="coag-header">
            <a:extLst>
              <a:ext uri="{FF2B5EF4-FFF2-40B4-BE49-F238E27FC236}">
                <a16:creationId xmlns:a16="http://schemas.microsoft.com/office/drawing/2014/main" id="{96D8DA9B-1A26-48D9-BE10-EE270535A542}"/>
              </a:ext>
            </a:extLst>
          </p:cNvPr>
          <p:cNvSpPr>
            <a:spLocks noGrp="1"/>
          </p:cNvSpPr>
          <p:nvPr/>
        </p:nvSpPr>
        <p:spPr>
          <a:xfrm>
            <a:off x="7829550" y="1971675"/>
            <a:ext cx="3810000" cy="485775"/>
          </a:xfrm>
          <a:prstGeom prst="roundRect">
            <a:avLst>
              <a:gd name="adj" fmla="val 23529"/>
            </a:avLst>
          </a:prstGeom>
          <a:solidFill>
            <a:srgbClr val="B6664C"/>
          </a:solidFill>
          <a:ln w="9525">
            <a:solidFill>
              <a:srgbClr val="B666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coag-title">
            <a:extLst>
              <a:ext uri="{FF2B5EF4-FFF2-40B4-BE49-F238E27FC236}">
                <a16:creationId xmlns:a16="http://schemas.microsoft.com/office/drawing/2014/main" id="{6EA95607-FBA6-417A-A688-966C2B0FC66F}"/>
              </a:ext>
            </a:extLst>
          </p:cNvPr>
          <p:cNvSpPr>
            <a:spLocks noGrp="1"/>
          </p:cNvSpPr>
          <p:nvPr/>
        </p:nvSpPr>
        <p:spPr>
          <a:xfrm>
            <a:off x="8020050" y="2038350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  Hemostasis: avoid routine correction</a:t>
            </a:r>
          </a:p>
        </p:txBody>
      </p:sp>
      <p:sp>
        <p:nvSpPr>
          <p:cNvPr id="18" name="coag-body">
            <a:extLst>
              <a:ext uri="{FF2B5EF4-FFF2-40B4-BE49-F238E27FC236}">
                <a16:creationId xmlns:a16="http://schemas.microsoft.com/office/drawing/2014/main" id="{AE50F115-75D4-4F98-BF62-5702F80F6B38}"/>
              </a:ext>
            </a:extLst>
          </p:cNvPr>
          <p:cNvSpPr>
            <a:spLocks noGrp="1"/>
          </p:cNvSpPr>
          <p:nvPr/>
        </p:nvSpPr>
        <p:spPr>
          <a:xfrm>
            <a:off x="8020050" y="2571750"/>
            <a:ext cx="3429000" cy="3000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CORRECT ONLY IF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Active bleeding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Before an invasive procedure</a:t>
            </a:r>
          </a:p>
          <a:p>
            <a:endParaRPr sz="1200" b="0">
              <a:solidFill>
                <a:srgbClr val="284253"/>
              </a:solidFill>
            </a:endParaRP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IF BLEEDING / PROCEDURE PLANNED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Discuss FFP with transplant surgery/anesthesia if INR is markedly prolonged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Cryoprecipitate if fibrinogen &lt;1.0 g/L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Platelet threshold: ≤50,000/µL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Refractory bleeding: thromboelastography</a:t>
            </a:r>
          </a:p>
          <a:p>
            <a:pPr algn="l">
              <a:defRPr sz="1200" b="0">
                <a:solidFill>
                  <a:srgbClr val="284253"/>
                </a:solidFill>
              </a:defRPr>
            </a:pPr>
            <a:r>
              <a:rPr sz="1200" b="0">
                <a:solidFill>
                  <a:srgbClr val="284253"/>
                </a:solidFill>
              </a:rPr>
              <a:t>• Consider recombinant factor VIIa 40 µg/kg only if FFP, platelets and cryoprecipitate fail</a:t>
            </a:r>
          </a:p>
        </p:txBody>
      </p:sp>
      <p:sp>
        <p:nvSpPr>
          <p:cNvPr id="19" name="advanced-band">
            <a:extLst>
              <a:ext uri="{FF2B5EF4-FFF2-40B4-BE49-F238E27FC236}">
                <a16:creationId xmlns:a16="http://schemas.microsoft.com/office/drawing/2014/main" id="{BECA42B3-F970-4D1B-B56C-3D7BE3842147}"/>
              </a:ext>
            </a:extLst>
          </p:cNvPr>
          <p:cNvSpPr>
            <a:spLocks noGrp="1"/>
          </p:cNvSpPr>
          <p:nvPr/>
        </p:nvSpPr>
        <p:spPr>
          <a:xfrm>
            <a:off x="552450" y="5962650"/>
            <a:ext cx="11087100" cy="533400"/>
          </a:xfrm>
          <a:prstGeom prst="roundRect">
            <a:avLst>
              <a:gd name="adj" fmla="val 21429"/>
            </a:avLst>
          </a:prstGeom>
          <a:solidFill>
            <a:srgbClr val="17324D"/>
          </a:solidFill>
          <a:ln w="9525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advanced-title">
            <a:extLst>
              <a:ext uri="{FF2B5EF4-FFF2-40B4-BE49-F238E27FC236}">
                <a16:creationId xmlns:a16="http://schemas.microsoft.com/office/drawing/2014/main" id="{C8E0AB1D-83DC-454D-AB87-C838B026B4E9}"/>
              </a:ext>
            </a:extLst>
          </p:cNvPr>
          <p:cNvSpPr>
            <a:spLocks noGrp="1"/>
          </p:cNvSpPr>
          <p:nvPr/>
        </p:nvSpPr>
        <p:spPr>
          <a:xfrm>
            <a:off x="742950" y="6048375"/>
            <a:ext cx="1619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7ED8D2"/>
                </a:solidFill>
              </a:defRPr>
            </a:pPr>
            <a:r>
              <a:rPr sz="1200" b="1">
                <a:solidFill>
                  <a:srgbClr val="7ED8D2"/>
                </a:solidFill>
              </a:rPr>
              <a:t>ESCALATE EARLY</a:t>
            </a:r>
          </a:p>
        </p:txBody>
      </p:sp>
      <p:sp>
        <p:nvSpPr>
          <p:cNvPr id="21" name="advanced-text">
            <a:extLst>
              <a:ext uri="{FF2B5EF4-FFF2-40B4-BE49-F238E27FC236}">
                <a16:creationId xmlns:a16="http://schemas.microsoft.com/office/drawing/2014/main" id="{951503FF-4824-4704-A7BD-2506ACD68E85}"/>
              </a:ext>
            </a:extLst>
          </p:cNvPr>
          <p:cNvSpPr>
            <a:spLocks noGrp="1"/>
          </p:cNvSpPr>
          <p:nvPr/>
        </p:nvSpPr>
        <p:spPr>
          <a:xfrm>
            <a:off x="2324100" y="6029325"/>
            <a:ext cx="90678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Neuromonitoring &amp; neuroprotection   •   Kidney replacement therapy   •   Extracorporeal liver support   •   Early transplant-team involvement</a:t>
            </a:r>
          </a:p>
        </p:txBody>
      </p:sp>
      <p:sp>
        <p:nvSpPr>
          <p:cNvPr id="22" name="footer">
            <a:extLst>
              <a:ext uri="{FF2B5EF4-FFF2-40B4-BE49-F238E27FC236}">
                <a16:creationId xmlns:a16="http://schemas.microsoft.com/office/drawing/2014/main" id="{CB248DCE-1B54-4D19-BDA4-C29CC427DDB2}"/>
              </a:ext>
            </a:extLst>
          </p:cNvPr>
          <p:cNvSpPr>
            <a:spLocks noGrp="1"/>
          </p:cNvSpPr>
          <p:nvPr/>
        </p:nvSpPr>
        <p:spPr>
          <a:xfrm>
            <a:off x="9525000" y="6572250"/>
            <a:ext cx="21145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00" b="0">
                <a:solidFill>
                  <a:srgbClr val="6B7F8D"/>
                </a:solidFill>
              </a:defRPr>
            </a:pPr>
            <a:r>
              <a:rPr sz="900" b="0">
                <a:solidFill>
                  <a:srgbClr val="6B7F8D"/>
                </a:solidFill>
              </a:rPr>
              <a:t>Dr. Manar Shawabkeh</a:t>
            </a:r>
          </a:p>
        </p:txBody>
      </p:sp>
    </p:spTree>
    <p:extLst>
      <p:ext uri="{BB962C8B-B14F-4D97-AF65-F5344CB8AC3E}">
        <p14:creationId xmlns:p14="http://schemas.microsoft.com/office/powerpoint/2010/main" val="12941589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50C03D-D07E-7013-CB06-A9D0FE62D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50" y="375769"/>
            <a:ext cx="10579550" cy="590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774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446F0C10-A9CA-4938-A869-E4061791DE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oundRect">
            <a:avLst>
              <a:gd name="adj" fmla="val 50000"/>
            </a:avLst>
          </a:prstGeom>
          <a:solidFill>
            <a:srgbClr val="2A9D8F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74BC76-BD5C-4435-AF7D-A4201F6C2A8C}"/>
              </a:ext>
            </a:extLst>
          </p:cNvPr>
          <p:cNvSpPr>
            <a:spLocks noGrp="1"/>
          </p:cNvSpPr>
          <p:nvPr/>
        </p:nvSpPr>
        <p:spPr>
          <a:xfrm>
            <a:off x="609600" y="304800"/>
            <a:ext cx="5715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900" b="1">
                <a:solidFill>
                  <a:srgbClr val="176B87"/>
                </a:solidFill>
              </a:defRPr>
            </a:pPr>
            <a:r>
              <a:rPr sz="900" b="1">
                <a:solidFill>
                  <a:srgbClr val="176B87"/>
                </a:solidFill>
              </a:rPr>
              <a:t>PEDIATRIC ACUTE LIVER FAILURE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A7F38E-8322-4FE7-9D28-FD788B22A3CF}"/>
              </a:ext>
            </a:extLst>
          </p:cNvPr>
          <p:cNvSpPr>
            <a:spLocks noGrp="1"/>
          </p:cNvSpPr>
          <p:nvPr/>
        </p:nvSpPr>
        <p:spPr>
          <a:xfrm>
            <a:off x="609600" y="628650"/>
            <a:ext cx="109728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550" b="1">
                <a:solidFill>
                  <a:srgbClr val="12324A"/>
                </a:solidFill>
              </a:defRPr>
            </a:pPr>
            <a:r>
              <a:rPr sz="2550" b="1">
                <a:solidFill>
                  <a:srgbClr val="12324A"/>
                </a:solidFill>
              </a:rPr>
              <a:t>Ten points to remember for the exam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747B6E0-B594-4011-B28A-E5485F8A2843}"/>
              </a:ext>
            </a:extLst>
          </p:cNvPr>
          <p:cNvSpPr>
            <a:spLocks noGrp="1"/>
          </p:cNvSpPr>
          <p:nvPr/>
        </p:nvSpPr>
        <p:spPr>
          <a:xfrm>
            <a:off x="609600" y="1257300"/>
            <a:ext cx="10972800" cy="19050"/>
          </a:xfrm>
          <a:prstGeom prst="roundRect">
            <a:avLst>
              <a:gd name="adj" fmla="val 50000"/>
            </a:avLst>
          </a:prstGeom>
          <a:solidFill>
            <a:srgbClr val="C9D7DE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26E92A-0243-4A77-8EE0-515020A23B60}"/>
              </a:ext>
            </a:extLst>
          </p:cNvPr>
          <p:cNvSpPr>
            <a:spLocks noGrp="1"/>
          </p:cNvSpPr>
          <p:nvPr/>
        </p:nvSpPr>
        <p:spPr>
          <a:xfrm>
            <a:off x="609600" y="6477000"/>
            <a:ext cx="34290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DR. MANAR SHAWABKEH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F19895-40B7-4E63-A40B-5040E3DC965C}"/>
              </a:ext>
            </a:extLst>
          </p:cNvPr>
          <p:cNvSpPr>
            <a:spLocks noGrp="1"/>
          </p:cNvSpPr>
          <p:nvPr/>
        </p:nvSpPr>
        <p:spPr>
          <a:xfrm>
            <a:off x="10858500" y="6477000"/>
            <a:ext cx="7239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r">
              <a:defRPr sz="825" b="1">
                <a:solidFill>
                  <a:srgbClr val="5E6B75"/>
                </a:solidFill>
              </a:defRPr>
            </a:pPr>
            <a:r>
              <a:rPr sz="825" b="1">
                <a:solidFill>
                  <a:srgbClr val="5E6B75"/>
                </a:solidFill>
              </a:rPr>
              <a:t>29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C389CCF-F050-4E44-B962-9E3E281A304F}"/>
              </a:ext>
            </a:extLst>
          </p:cNvPr>
          <p:cNvSpPr>
            <a:spLocks noGrp="1"/>
          </p:cNvSpPr>
          <p:nvPr/>
        </p:nvSpPr>
        <p:spPr>
          <a:xfrm>
            <a:off x="666750" y="1352550"/>
            <a:ext cx="76200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638155-0E27-4938-96A1-8D78B903D7DE}"/>
              </a:ext>
            </a:extLst>
          </p:cNvPr>
          <p:cNvSpPr>
            <a:spLocks noGrp="1"/>
          </p:cNvSpPr>
          <p:nvPr/>
        </p:nvSpPr>
        <p:spPr>
          <a:xfrm>
            <a:off x="762000" y="1447800"/>
            <a:ext cx="571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#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7BC99F-9387-4A00-8C13-23EF686C4F2B}"/>
              </a:ext>
            </a:extLst>
          </p:cNvPr>
          <p:cNvSpPr>
            <a:spLocks noGrp="1"/>
          </p:cNvSpPr>
          <p:nvPr/>
        </p:nvSpPr>
        <p:spPr>
          <a:xfrm>
            <a:off x="1428750" y="1352550"/>
            <a:ext cx="10382250" cy="419100"/>
          </a:xfrm>
          <a:prstGeom prst="roundRect">
            <a:avLst>
              <a:gd name="adj" fmla="val 18182"/>
            </a:avLst>
          </a:prstGeom>
          <a:solidFill>
            <a:srgbClr val="12324A"/>
          </a:solidFill>
          <a:ln w="9525">
            <a:solidFill>
              <a:srgbClr val="123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AC55E0-8DCB-46F5-B7B5-20D3D265A05D}"/>
              </a:ext>
            </a:extLst>
          </p:cNvPr>
          <p:cNvSpPr>
            <a:spLocks noGrp="1"/>
          </p:cNvSpPr>
          <p:nvPr/>
        </p:nvSpPr>
        <p:spPr>
          <a:xfrm>
            <a:off x="1524000" y="1447800"/>
            <a:ext cx="10191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POINT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2238142-DA96-42D1-B975-67EBAA0E41AC}"/>
              </a:ext>
            </a:extLst>
          </p:cNvPr>
          <p:cNvSpPr>
            <a:spLocks noGrp="1"/>
          </p:cNvSpPr>
          <p:nvPr/>
        </p:nvSpPr>
        <p:spPr>
          <a:xfrm>
            <a:off x="666750" y="17716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CBA0E5-A94B-470C-BF12-03D8563AA7F8}"/>
              </a:ext>
            </a:extLst>
          </p:cNvPr>
          <p:cNvSpPr>
            <a:spLocks noGrp="1"/>
          </p:cNvSpPr>
          <p:nvPr/>
        </p:nvSpPr>
        <p:spPr>
          <a:xfrm>
            <a:off x="762000" y="1847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1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29CB786-59F3-49EA-9CA0-1C05B6C4A437}"/>
              </a:ext>
            </a:extLst>
          </p:cNvPr>
          <p:cNvSpPr>
            <a:spLocks noGrp="1"/>
          </p:cNvSpPr>
          <p:nvPr/>
        </p:nvSpPr>
        <p:spPr>
          <a:xfrm>
            <a:off x="1428750" y="17716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488DA4-E962-4100-A3C7-329269607437}"/>
              </a:ext>
            </a:extLst>
          </p:cNvPr>
          <p:cNvSpPr>
            <a:spLocks noGrp="1"/>
          </p:cNvSpPr>
          <p:nvPr/>
        </p:nvSpPr>
        <p:spPr>
          <a:xfrm>
            <a:off x="1524000" y="18478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INR ≥1.5 requires encephalopathy; INR ≥2.0 does not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56789E5-E37C-4431-A368-16CE6625BB78}"/>
              </a:ext>
            </a:extLst>
          </p:cNvPr>
          <p:cNvSpPr>
            <a:spLocks noGrp="1"/>
          </p:cNvSpPr>
          <p:nvPr/>
        </p:nvSpPr>
        <p:spPr>
          <a:xfrm>
            <a:off x="666750" y="22288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303B0C-D199-46C8-94F9-525626F70E00}"/>
              </a:ext>
            </a:extLst>
          </p:cNvPr>
          <p:cNvSpPr>
            <a:spLocks noGrp="1"/>
          </p:cNvSpPr>
          <p:nvPr/>
        </p:nvSpPr>
        <p:spPr>
          <a:xfrm>
            <a:off x="762000" y="23050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2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DD7319B-70C7-4D12-81FD-DC21546A18DD}"/>
              </a:ext>
            </a:extLst>
          </p:cNvPr>
          <p:cNvSpPr>
            <a:spLocks noGrp="1"/>
          </p:cNvSpPr>
          <p:nvPr/>
        </p:nvSpPr>
        <p:spPr>
          <a:xfrm>
            <a:off x="1428750" y="22288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042509-2436-41BE-87FA-701A11ABAD72}"/>
              </a:ext>
            </a:extLst>
          </p:cNvPr>
          <p:cNvSpPr>
            <a:spLocks noGrp="1"/>
          </p:cNvSpPr>
          <p:nvPr/>
        </p:nvSpPr>
        <p:spPr>
          <a:xfrm>
            <a:off x="1524000" y="23050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Coagulopathy must persist after vitamin K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BEA99FD-0D42-48C6-A615-F335DE8F4F88}"/>
              </a:ext>
            </a:extLst>
          </p:cNvPr>
          <p:cNvSpPr>
            <a:spLocks noGrp="1"/>
          </p:cNvSpPr>
          <p:nvPr/>
        </p:nvSpPr>
        <p:spPr>
          <a:xfrm>
            <a:off x="666750" y="26860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1A64801-03C0-4230-8CF7-B9892D00BE83}"/>
              </a:ext>
            </a:extLst>
          </p:cNvPr>
          <p:cNvSpPr>
            <a:spLocks noGrp="1"/>
          </p:cNvSpPr>
          <p:nvPr/>
        </p:nvSpPr>
        <p:spPr>
          <a:xfrm>
            <a:off x="762000" y="27622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3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7E8F1E-F8D6-4153-9F3F-3630D90488A9}"/>
              </a:ext>
            </a:extLst>
          </p:cNvPr>
          <p:cNvSpPr>
            <a:spLocks noGrp="1"/>
          </p:cNvSpPr>
          <p:nvPr/>
        </p:nvSpPr>
        <p:spPr>
          <a:xfrm>
            <a:off x="1428750" y="26860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F51AF6-DC04-48B6-ACE4-D8BE0EA8C05D}"/>
              </a:ext>
            </a:extLst>
          </p:cNvPr>
          <p:cNvSpPr>
            <a:spLocks noGrp="1"/>
          </p:cNvSpPr>
          <p:nvPr/>
        </p:nvSpPr>
        <p:spPr>
          <a:xfrm>
            <a:off x="1524000" y="27622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Encephalopathy is subtle and may appear late in young children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5ECEB1C-DDAB-4732-9216-CFE894ABBB09}"/>
              </a:ext>
            </a:extLst>
          </p:cNvPr>
          <p:cNvSpPr>
            <a:spLocks noGrp="1"/>
          </p:cNvSpPr>
          <p:nvPr/>
        </p:nvSpPr>
        <p:spPr>
          <a:xfrm>
            <a:off x="666750" y="31432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BC080A1-924F-45F2-A52F-674CF8ED1598}"/>
              </a:ext>
            </a:extLst>
          </p:cNvPr>
          <p:cNvSpPr>
            <a:spLocks noGrp="1"/>
          </p:cNvSpPr>
          <p:nvPr/>
        </p:nvSpPr>
        <p:spPr>
          <a:xfrm>
            <a:off x="762000" y="32194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4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88D1622-7DC3-4B03-AD63-B60BC5E112FA}"/>
              </a:ext>
            </a:extLst>
          </p:cNvPr>
          <p:cNvSpPr>
            <a:spLocks noGrp="1"/>
          </p:cNvSpPr>
          <p:nvPr/>
        </p:nvSpPr>
        <p:spPr>
          <a:xfrm>
            <a:off x="1428750" y="31432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4980234-0F7C-47C7-817D-2039742BE103}"/>
              </a:ext>
            </a:extLst>
          </p:cNvPr>
          <p:cNvSpPr>
            <a:spLocks noGrp="1"/>
          </p:cNvSpPr>
          <p:nvPr/>
        </p:nvSpPr>
        <p:spPr>
          <a:xfrm>
            <a:off x="1524000" y="32194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Age guides metabolic and genetic testing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EC7B10D-1BCB-45EC-81C2-CB54A6C3485B}"/>
              </a:ext>
            </a:extLst>
          </p:cNvPr>
          <p:cNvSpPr>
            <a:spLocks noGrp="1"/>
          </p:cNvSpPr>
          <p:nvPr/>
        </p:nvSpPr>
        <p:spPr>
          <a:xfrm>
            <a:off x="666750" y="36004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C36383-BFF4-4E24-BAF9-32DB66C3EB75}"/>
              </a:ext>
            </a:extLst>
          </p:cNvPr>
          <p:cNvSpPr>
            <a:spLocks noGrp="1"/>
          </p:cNvSpPr>
          <p:nvPr/>
        </p:nvSpPr>
        <p:spPr>
          <a:xfrm>
            <a:off x="762000" y="36766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4B8D859F-F887-40F5-A95C-7DC3E0A157BF}"/>
              </a:ext>
            </a:extLst>
          </p:cNvPr>
          <p:cNvSpPr>
            <a:spLocks noGrp="1"/>
          </p:cNvSpPr>
          <p:nvPr/>
        </p:nvSpPr>
        <p:spPr>
          <a:xfrm>
            <a:off x="1428750" y="36004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8D03E-C741-4E70-BB84-ECFF97178B27}"/>
              </a:ext>
            </a:extLst>
          </p:cNvPr>
          <p:cNvSpPr>
            <a:spLocks noGrp="1"/>
          </p:cNvSpPr>
          <p:nvPr/>
        </p:nvSpPr>
        <p:spPr>
          <a:xfrm>
            <a:off x="1524000" y="36766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HLH: fever + cytopenias + very high ferritin + low fibrinogen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4F93C0E-7171-4339-96D6-A267E226236B}"/>
              </a:ext>
            </a:extLst>
          </p:cNvPr>
          <p:cNvSpPr>
            <a:spLocks noGrp="1"/>
          </p:cNvSpPr>
          <p:nvPr/>
        </p:nvSpPr>
        <p:spPr>
          <a:xfrm>
            <a:off x="666750" y="40576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6ACA09-5ED8-4CBB-A2E3-FDF023FA834E}"/>
              </a:ext>
            </a:extLst>
          </p:cNvPr>
          <p:cNvSpPr>
            <a:spLocks noGrp="1"/>
          </p:cNvSpPr>
          <p:nvPr/>
        </p:nvSpPr>
        <p:spPr>
          <a:xfrm>
            <a:off x="762000" y="41338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6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47641817-F55F-45E7-9509-A16A144CA2E2}"/>
              </a:ext>
            </a:extLst>
          </p:cNvPr>
          <p:cNvSpPr>
            <a:spLocks noGrp="1"/>
          </p:cNvSpPr>
          <p:nvPr/>
        </p:nvSpPr>
        <p:spPr>
          <a:xfrm>
            <a:off x="1428750" y="40576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9BAF4E5-D8C7-4E86-AD7A-EE5BD2196CCB}"/>
              </a:ext>
            </a:extLst>
          </p:cNvPr>
          <p:cNvSpPr>
            <a:spLocks noGrp="1"/>
          </p:cNvSpPr>
          <p:nvPr/>
        </p:nvSpPr>
        <p:spPr>
          <a:xfrm>
            <a:off x="1524000" y="41338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GALD: neonatal failure + near-normal AST/ALT + extrahepatic iron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2416EF6-0B1C-472C-A568-461AC5452138}"/>
              </a:ext>
            </a:extLst>
          </p:cNvPr>
          <p:cNvSpPr>
            <a:spLocks noGrp="1"/>
          </p:cNvSpPr>
          <p:nvPr/>
        </p:nvSpPr>
        <p:spPr>
          <a:xfrm>
            <a:off x="666750" y="45148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2F63F41-178C-479C-9ABB-CF2091224AB5}"/>
              </a:ext>
            </a:extLst>
          </p:cNvPr>
          <p:cNvSpPr>
            <a:spLocks noGrp="1"/>
          </p:cNvSpPr>
          <p:nvPr/>
        </p:nvSpPr>
        <p:spPr>
          <a:xfrm>
            <a:off x="762000" y="45910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7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288AB09-AA52-4E0A-98E1-DE15247647EC}"/>
              </a:ext>
            </a:extLst>
          </p:cNvPr>
          <p:cNvSpPr>
            <a:spLocks noGrp="1"/>
          </p:cNvSpPr>
          <p:nvPr/>
        </p:nvSpPr>
        <p:spPr>
          <a:xfrm>
            <a:off x="1428750" y="45148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39B8D85-D94E-490F-8CD4-2C88A0DCE101}"/>
              </a:ext>
            </a:extLst>
          </p:cNvPr>
          <p:cNvSpPr>
            <a:spLocks noGrp="1"/>
          </p:cNvSpPr>
          <p:nvPr/>
        </p:nvSpPr>
        <p:spPr>
          <a:xfrm>
            <a:off x="1524000" y="45910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Wilson: &gt;5 years + hemolysis + low ALP + mixed/unconjugated bilirubin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956CABB-2023-4687-B244-97AF8373A1E1}"/>
              </a:ext>
            </a:extLst>
          </p:cNvPr>
          <p:cNvSpPr>
            <a:spLocks noGrp="1"/>
          </p:cNvSpPr>
          <p:nvPr/>
        </p:nvSpPr>
        <p:spPr>
          <a:xfrm>
            <a:off x="666750" y="49720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21106E-B3E2-42F1-BE1F-060A65E6F40D}"/>
              </a:ext>
            </a:extLst>
          </p:cNvPr>
          <p:cNvSpPr>
            <a:spLocks noGrp="1"/>
          </p:cNvSpPr>
          <p:nvPr/>
        </p:nvSpPr>
        <p:spPr>
          <a:xfrm>
            <a:off x="762000" y="50482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8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0D10B8A-9504-43A8-8277-8E5ED5BABFEE}"/>
              </a:ext>
            </a:extLst>
          </p:cNvPr>
          <p:cNvSpPr>
            <a:spLocks noGrp="1"/>
          </p:cNvSpPr>
          <p:nvPr/>
        </p:nvSpPr>
        <p:spPr>
          <a:xfrm>
            <a:off x="1428750" y="49720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9DCB61-9BE2-427A-A1C4-61B83D44E280}"/>
              </a:ext>
            </a:extLst>
          </p:cNvPr>
          <p:cNvSpPr>
            <a:spLocks noGrp="1"/>
          </p:cNvSpPr>
          <p:nvPr/>
        </p:nvSpPr>
        <p:spPr>
          <a:xfrm>
            <a:off x="1524000" y="50482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AIH markers are supportive, not diagnostic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507C396-031F-4323-BE03-CF7A42EA084C}"/>
              </a:ext>
            </a:extLst>
          </p:cNvPr>
          <p:cNvSpPr>
            <a:spLocks noGrp="1"/>
          </p:cNvSpPr>
          <p:nvPr/>
        </p:nvSpPr>
        <p:spPr>
          <a:xfrm>
            <a:off x="666750" y="54292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E3BF4DA-04B1-4064-9686-EDA675C03A4C}"/>
              </a:ext>
            </a:extLst>
          </p:cNvPr>
          <p:cNvSpPr>
            <a:spLocks noGrp="1"/>
          </p:cNvSpPr>
          <p:nvPr/>
        </p:nvSpPr>
        <p:spPr>
          <a:xfrm>
            <a:off x="762000" y="55054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9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AD4EF65F-89CB-478D-839B-36A1840B916A}"/>
              </a:ext>
            </a:extLst>
          </p:cNvPr>
          <p:cNvSpPr>
            <a:spLocks noGrp="1"/>
          </p:cNvSpPr>
          <p:nvPr/>
        </p:nvSpPr>
        <p:spPr>
          <a:xfrm>
            <a:off x="1428750" y="54292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EAF3F6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D0EF3B2-392B-4C77-A8AC-597CF52F3BCF}"/>
              </a:ext>
            </a:extLst>
          </p:cNvPr>
          <p:cNvSpPr>
            <a:spLocks noGrp="1"/>
          </p:cNvSpPr>
          <p:nvPr/>
        </p:nvSpPr>
        <p:spPr>
          <a:xfrm>
            <a:off x="1524000" y="55054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Transjugular biopsy is safer when biopsy is necessary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BFB3AFA-BBAD-44B0-A5E4-775397D5BB28}"/>
              </a:ext>
            </a:extLst>
          </p:cNvPr>
          <p:cNvSpPr>
            <a:spLocks noGrp="1"/>
          </p:cNvSpPr>
          <p:nvPr/>
        </p:nvSpPr>
        <p:spPr>
          <a:xfrm>
            <a:off x="666750" y="5886450"/>
            <a:ext cx="76200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C813995-1190-4E58-BF2C-C2B84AC72D3A}"/>
              </a:ext>
            </a:extLst>
          </p:cNvPr>
          <p:cNvSpPr>
            <a:spLocks noGrp="1"/>
          </p:cNvSpPr>
          <p:nvPr/>
        </p:nvSpPr>
        <p:spPr>
          <a:xfrm>
            <a:off x="762000" y="5962650"/>
            <a:ext cx="57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1">
                <a:solidFill>
                  <a:srgbClr val="14212B"/>
                </a:solidFill>
              </a:defRPr>
            </a:pPr>
            <a:r>
              <a:rPr sz="1200" b="1">
                <a:solidFill>
                  <a:srgbClr val="14212B"/>
                </a:solidFill>
              </a:rPr>
              <a:t>10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BE7172A-09BD-4D4D-ACD2-9D67B6FC84AD}"/>
              </a:ext>
            </a:extLst>
          </p:cNvPr>
          <p:cNvSpPr>
            <a:spLocks noGrp="1"/>
          </p:cNvSpPr>
          <p:nvPr/>
        </p:nvSpPr>
        <p:spPr>
          <a:xfrm>
            <a:off x="1428750" y="5886450"/>
            <a:ext cx="10382250" cy="457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C9D7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70F1092-1486-4522-962D-383AF2142935}"/>
              </a:ext>
            </a:extLst>
          </p:cNvPr>
          <p:cNvSpPr>
            <a:spLocks noGrp="1"/>
          </p:cNvSpPr>
          <p:nvPr/>
        </p:nvSpPr>
        <p:spPr>
          <a:xfrm>
            <a:off x="1524000" y="5962650"/>
            <a:ext cx="10191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200" b="0">
                <a:solidFill>
                  <a:srgbClr val="14212B"/>
                </a:solidFill>
              </a:defRPr>
            </a:pPr>
            <a:r>
              <a:rPr sz="1200" b="0">
                <a:solidFill>
                  <a:srgbClr val="14212B"/>
                </a:solidFill>
              </a:rPr>
              <a:t>No prognostic score replaces clinical trajectory and transplant-center judgment</a:t>
            </a:r>
          </a:p>
        </p:txBody>
      </p:sp>
    </p:spTree>
    <p:extLst>
      <p:ext uri="{BB962C8B-B14F-4D97-AF65-F5344CB8AC3E}">
        <p14:creationId xmlns:p14="http://schemas.microsoft.com/office/powerpoint/2010/main" val="601977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313AFA0-2E45-4F25-B6BD-F2D5BE18B3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45720"/>
          </a:xfrm>
          <a:prstGeom prst="rect">
            <a:avLst/>
          </a:prstGeom>
          <a:solidFill>
            <a:srgbClr val="219C8C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section">
            <a:extLst>
              <a:ext uri="{FF2B5EF4-FFF2-40B4-BE49-F238E27FC236}">
                <a16:creationId xmlns:a16="http://schemas.microsoft.com/office/drawing/2014/main" id="{D5F87B32-E20B-42D6-84D5-642D9744F595}"/>
              </a:ext>
            </a:extLst>
          </p:cNvPr>
          <p:cNvSpPr>
            <a:spLocks noGrp="1"/>
          </p:cNvSpPr>
          <p:nvPr/>
        </p:nvSpPr>
        <p:spPr>
          <a:xfrm>
            <a:off x="762000" y="259080"/>
            <a:ext cx="3657600" cy="21336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050" b="1">
                <a:solidFill>
                  <a:srgbClr val="176A86"/>
                </a:solidFill>
              </a:defRPr>
            </a:pPr>
            <a:r>
              <a:rPr sz="840" b="1">
                <a:solidFill>
                  <a:srgbClr val="176A86"/>
                </a:solidFill>
              </a:rPr>
              <a:t>PEDIATRIC ACUTE LIVER FAILURE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F6533F4-FE33-492C-9A9F-EADB1254B02C}"/>
              </a:ext>
            </a:extLst>
          </p:cNvPr>
          <p:cNvSpPr>
            <a:spLocks noGrp="1"/>
          </p:cNvSpPr>
          <p:nvPr/>
        </p:nvSpPr>
        <p:spPr>
          <a:xfrm>
            <a:off x="762000" y="624840"/>
            <a:ext cx="10668000" cy="4572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2700" b="1">
                <a:solidFill>
                  <a:srgbClr val="153B56"/>
                </a:solidFill>
              </a:defRPr>
            </a:pPr>
            <a:r>
              <a:rPr sz="2160" b="1">
                <a:solidFill>
                  <a:srgbClr val="153B56"/>
                </a:solidFill>
              </a:rPr>
              <a:t>Supportive management: correct complications early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19FD91-8159-418E-B5C4-BBF52377877B}"/>
              </a:ext>
            </a:extLst>
          </p:cNvPr>
          <p:cNvSpPr>
            <a:spLocks noGrp="1"/>
          </p:cNvSpPr>
          <p:nvPr/>
        </p:nvSpPr>
        <p:spPr>
          <a:xfrm>
            <a:off x="685800" y="1280160"/>
            <a:ext cx="10820400" cy="1524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5" name="electro-title">
            <a:extLst>
              <a:ext uri="{FF2B5EF4-FFF2-40B4-BE49-F238E27FC236}">
                <a16:creationId xmlns:a16="http://schemas.microsoft.com/office/drawing/2014/main" id="{BD7D0381-ACAD-4406-9026-F7B4D017DFDB}"/>
              </a:ext>
            </a:extLst>
          </p:cNvPr>
          <p:cNvSpPr>
            <a:spLocks noGrp="1"/>
          </p:cNvSpPr>
          <p:nvPr/>
        </p:nvSpPr>
        <p:spPr>
          <a:xfrm>
            <a:off x="838200" y="1600200"/>
            <a:ext cx="342900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425" b="1">
                <a:solidFill>
                  <a:srgbClr val="176A86"/>
                </a:solidFill>
              </a:defRPr>
            </a:pPr>
            <a:r>
              <a:rPr sz="1140" b="1">
                <a:solidFill>
                  <a:srgbClr val="176A86"/>
                </a:solidFill>
              </a:rPr>
              <a:t>ELECTROLYTES &amp; PROGNOSIS</a:t>
            </a:r>
          </a:p>
        </p:txBody>
      </p:sp>
      <p:sp>
        <p:nvSpPr>
          <p:cNvPr id="6" name="electro-copy">
            <a:extLst>
              <a:ext uri="{FF2B5EF4-FFF2-40B4-BE49-F238E27FC236}">
                <a16:creationId xmlns:a16="http://schemas.microsoft.com/office/drawing/2014/main" id="{1266A98D-D2A0-4038-B043-7104BFAB9DFD}"/>
              </a:ext>
            </a:extLst>
          </p:cNvPr>
          <p:cNvSpPr>
            <a:spLocks noGrp="1"/>
          </p:cNvSpPr>
          <p:nvPr/>
        </p:nvSpPr>
        <p:spPr>
          <a:xfrm>
            <a:off x="838200" y="1965960"/>
            <a:ext cx="4724400" cy="1295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75" b="0">
                <a:solidFill>
                  <a:srgbClr val="263946"/>
                </a:solidFill>
              </a:defRPr>
            </a:pPr>
            <a:r>
              <a:rPr sz="1260">
                <a:solidFill>
                  <a:srgbClr val="263946"/>
                </a:solidFill>
              </a:rPr>
              <a:t>• Replace calcium, phosphorus and magnesium parenterally as required</a:t>
            </a:r>
          </a:p>
          <a:p>
            <a:pPr algn="l">
              <a:defRPr sz="1575" b="0">
                <a:solidFill>
                  <a:srgbClr val="263946"/>
                </a:solidFill>
              </a:defRPr>
            </a:pPr>
            <a:r>
              <a:rPr sz="1260">
                <a:solidFill>
                  <a:srgbClr val="263946"/>
                </a:solidFill>
              </a:rPr>
              <a:t>• Hypophosphatemia may reflect liver regeneration</a:t>
            </a:r>
          </a:p>
          <a:p>
            <a:pPr algn="l">
              <a:defRPr sz="1575" b="0">
                <a:solidFill>
                  <a:srgbClr val="263946"/>
                </a:solidFill>
              </a:defRPr>
            </a:pPr>
            <a:r>
              <a:rPr sz="1260">
                <a:solidFill>
                  <a:srgbClr val="263946"/>
                </a:solidFill>
              </a:rPr>
              <a:t>• Early phosphorus replacement is associated with better prognosis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8581080-660D-4003-A68D-1B56D83D0A3A}"/>
              </a:ext>
            </a:extLst>
          </p:cNvPr>
          <p:cNvSpPr>
            <a:spLocks noGrp="1"/>
          </p:cNvSpPr>
          <p:nvPr/>
        </p:nvSpPr>
        <p:spPr>
          <a:xfrm>
            <a:off x="838200" y="3276600"/>
            <a:ext cx="4724400" cy="548640"/>
          </a:xfrm>
          <a:prstGeom prst="roundRect">
            <a:avLst>
              <a:gd name="adj" fmla="val 13889"/>
            </a:avLst>
          </a:prstGeom>
          <a:solidFill>
            <a:srgbClr val="FCE8DA"/>
          </a:solidFill>
          <a:ln w="9525">
            <a:solidFill>
              <a:srgbClr val="EF8A2C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8" name="warning">
            <a:extLst>
              <a:ext uri="{FF2B5EF4-FFF2-40B4-BE49-F238E27FC236}">
                <a16:creationId xmlns:a16="http://schemas.microsoft.com/office/drawing/2014/main" id="{0FC10EC1-3F5B-4CC5-A942-C50B106C8B01}"/>
              </a:ext>
            </a:extLst>
          </p:cNvPr>
          <p:cNvSpPr>
            <a:spLocks noGrp="1"/>
          </p:cNvSpPr>
          <p:nvPr/>
        </p:nvSpPr>
        <p:spPr>
          <a:xfrm>
            <a:off x="1066800" y="3429000"/>
            <a:ext cx="4267200" cy="2438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00" b="1">
                <a:solidFill>
                  <a:srgbClr val="9C3D12"/>
                </a:solidFill>
              </a:defRPr>
            </a:pPr>
            <a:r>
              <a:rPr sz="1200" b="1">
                <a:solidFill>
                  <a:srgbClr val="9C3D12"/>
                </a:solidFill>
              </a:rPr>
              <a:t>WARNING  Hyperphosphatemia predicts failure of spontaneous recovery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42C85F-9656-4FEB-A498-BD51A0BEBDA3}"/>
              </a:ext>
            </a:extLst>
          </p:cNvPr>
          <p:cNvSpPr>
            <a:spLocks noGrp="1"/>
          </p:cNvSpPr>
          <p:nvPr/>
        </p:nvSpPr>
        <p:spPr>
          <a:xfrm>
            <a:off x="6019800" y="1562100"/>
            <a:ext cx="15240" cy="236220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10" name="bleeding-title">
            <a:extLst>
              <a:ext uri="{FF2B5EF4-FFF2-40B4-BE49-F238E27FC236}">
                <a16:creationId xmlns:a16="http://schemas.microsoft.com/office/drawing/2014/main" id="{F5E4586E-933F-45EE-8D64-C77F9257BD5B}"/>
              </a:ext>
            </a:extLst>
          </p:cNvPr>
          <p:cNvSpPr>
            <a:spLocks noGrp="1"/>
          </p:cNvSpPr>
          <p:nvPr/>
        </p:nvSpPr>
        <p:spPr>
          <a:xfrm>
            <a:off x="6477000" y="1600200"/>
            <a:ext cx="381000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425" b="1">
                <a:solidFill>
                  <a:srgbClr val="176A86"/>
                </a:solidFill>
              </a:defRPr>
            </a:pPr>
            <a:r>
              <a:rPr sz="1140" b="1">
                <a:solidFill>
                  <a:srgbClr val="176A86"/>
                </a:solidFill>
              </a:rPr>
              <a:t>BLEEDING &amp; ORGAN SUPPORT</a:t>
            </a:r>
          </a:p>
        </p:txBody>
      </p:sp>
      <p:sp>
        <p:nvSpPr>
          <p:cNvPr id="11" name="bleeding-copy">
            <a:extLst>
              <a:ext uri="{FF2B5EF4-FFF2-40B4-BE49-F238E27FC236}">
                <a16:creationId xmlns:a16="http://schemas.microsoft.com/office/drawing/2014/main" id="{ACE980C7-7688-46DD-BBCF-B4BADD1A6300}"/>
              </a:ext>
            </a:extLst>
          </p:cNvPr>
          <p:cNvSpPr>
            <a:spLocks noGrp="1"/>
          </p:cNvSpPr>
          <p:nvPr/>
        </p:nvSpPr>
        <p:spPr>
          <a:xfrm>
            <a:off x="6477000" y="1965960"/>
            <a:ext cx="4876800" cy="19050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00" b="0">
                <a:solidFill>
                  <a:srgbClr val="263946"/>
                </a:solidFill>
              </a:defRPr>
            </a:pPr>
            <a:r>
              <a:rPr sz="1200">
                <a:solidFill>
                  <a:srgbClr val="263946"/>
                </a:solidFill>
              </a:rPr>
              <a:t>• Give parenteral vitamin K for coagulopathy</a:t>
            </a:r>
          </a:p>
          <a:p>
            <a:pPr algn="l">
              <a:defRPr sz="1500" b="0">
                <a:solidFill>
                  <a:srgbClr val="263946"/>
                </a:solidFill>
              </a:defRPr>
            </a:pPr>
            <a:r>
              <a:rPr sz="1200">
                <a:solidFill>
                  <a:srgbClr val="263946"/>
                </a:solidFill>
              </a:rPr>
              <a:t>• Use FFP, cryoprecipitate, platelets, factor VII or PCC only for clinically significant bleeding or before an invasive procedure</a:t>
            </a:r>
          </a:p>
          <a:p>
            <a:pPr algn="l">
              <a:defRPr sz="1500" b="0">
                <a:solidFill>
                  <a:srgbClr val="263946"/>
                </a:solidFill>
              </a:defRPr>
            </a:pPr>
            <a:r>
              <a:rPr sz="1200">
                <a:solidFill>
                  <a:srgbClr val="263946"/>
                </a:solidFill>
              </a:rPr>
              <a:t>• Plasmapheresis: temporary correction without volume overload</a:t>
            </a:r>
          </a:p>
          <a:p>
            <a:pPr algn="l">
              <a:defRPr sz="1500" b="0">
                <a:solidFill>
                  <a:srgbClr val="263946"/>
                </a:solidFill>
              </a:defRPr>
            </a:pPr>
            <a:r>
              <a:rPr sz="1200">
                <a:solidFill>
                  <a:srgbClr val="263946"/>
                </a:solidFill>
              </a:rPr>
              <a:t>• Continuous hemofiltration: fluid overload, acute renal failure and hyperammonemia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60F786-283E-452D-A656-6FDD5E8E9C38}"/>
              </a:ext>
            </a:extLst>
          </p:cNvPr>
          <p:cNvSpPr>
            <a:spLocks noGrp="1"/>
          </p:cNvSpPr>
          <p:nvPr/>
        </p:nvSpPr>
        <p:spPr>
          <a:xfrm>
            <a:off x="762000" y="4191000"/>
            <a:ext cx="10668000" cy="15240"/>
          </a:xfrm>
          <a:prstGeom prst="rect">
            <a:avLst/>
          </a:prstGeom>
          <a:solidFill>
            <a:srgbClr val="C7D7DE"/>
          </a:solidFill>
          <a:ln w="0">
            <a:noFill/>
          </a:ln>
        </p:spPr>
        <p:txBody>
          <a:bodyPr/>
          <a:lstStyle/>
          <a:p>
            <a:endParaRPr lang="en-US" sz="1440"/>
          </a:p>
        </p:txBody>
      </p:sp>
      <p:sp>
        <p:nvSpPr>
          <p:cNvPr id="13" name="infection-title">
            <a:extLst>
              <a:ext uri="{FF2B5EF4-FFF2-40B4-BE49-F238E27FC236}">
                <a16:creationId xmlns:a16="http://schemas.microsoft.com/office/drawing/2014/main" id="{378B5C9E-5E85-46A8-82E2-23B52AEF8919}"/>
              </a:ext>
            </a:extLst>
          </p:cNvPr>
          <p:cNvSpPr>
            <a:spLocks noGrp="1"/>
          </p:cNvSpPr>
          <p:nvPr/>
        </p:nvSpPr>
        <p:spPr>
          <a:xfrm>
            <a:off x="838200" y="4457700"/>
            <a:ext cx="167640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425" b="1">
                <a:solidFill>
                  <a:srgbClr val="176A86"/>
                </a:solidFill>
              </a:defRPr>
            </a:pPr>
            <a:r>
              <a:rPr sz="1140" b="1">
                <a:solidFill>
                  <a:srgbClr val="176A86"/>
                </a:solidFill>
              </a:rPr>
              <a:t>INFECTION</a:t>
            </a:r>
          </a:p>
        </p:txBody>
      </p:sp>
      <p:sp>
        <p:nvSpPr>
          <p:cNvPr id="14" name="infection-copy">
            <a:extLst>
              <a:ext uri="{FF2B5EF4-FFF2-40B4-BE49-F238E27FC236}">
                <a16:creationId xmlns:a16="http://schemas.microsoft.com/office/drawing/2014/main" id="{0713C308-B00C-49B8-9C3B-838C378E9EEC}"/>
              </a:ext>
            </a:extLst>
          </p:cNvPr>
          <p:cNvSpPr>
            <a:spLocks noGrp="1"/>
          </p:cNvSpPr>
          <p:nvPr/>
        </p:nvSpPr>
        <p:spPr>
          <a:xfrm>
            <a:off x="838200" y="4785360"/>
            <a:ext cx="4419600" cy="800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00" b="0">
                <a:solidFill>
                  <a:srgbClr val="263946"/>
                </a:solidFill>
              </a:defRPr>
            </a:pPr>
            <a:r>
              <a:rPr sz="1200">
                <a:solidFill>
                  <a:srgbClr val="263946"/>
                </a:solidFill>
              </a:rPr>
              <a:t>Monitor closely: ≥50% develop serious infection. Common pathogens are gram-positive organisms; gram-negative and fungal infections also occur.</a:t>
            </a:r>
          </a:p>
        </p:txBody>
      </p:sp>
      <p:sp>
        <p:nvSpPr>
          <p:cNvPr id="15" name="triggers">
            <a:extLst>
              <a:ext uri="{FF2B5EF4-FFF2-40B4-BE49-F238E27FC236}">
                <a16:creationId xmlns:a16="http://schemas.microsoft.com/office/drawing/2014/main" id="{6067A6CB-8BDD-41DC-9648-939D28F53D65}"/>
              </a:ext>
            </a:extLst>
          </p:cNvPr>
          <p:cNvSpPr>
            <a:spLocks noGrp="1"/>
          </p:cNvSpPr>
          <p:nvPr/>
        </p:nvSpPr>
        <p:spPr>
          <a:xfrm>
            <a:off x="838200" y="5753100"/>
            <a:ext cx="5334000" cy="47244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425" b="1">
                <a:solidFill>
                  <a:srgbClr val="9C3D12"/>
                </a:solidFill>
              </a:defRPr>
            </a:pPr>
            <a:r>
              <a:rPr sz="1140" b="1">
                <a:solidFill>
                  <a:srgbClr val="9C3D12"/>
                </a:solidFill>
              </a:rPr>
              <a:t>Correct encephalopathy triggers: GI bleeding • infection • constipation • sedatives • electrolyte imbalance • hypovolemia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B4D0706-6D81-4F29-B79F-1460E4CD8F2A}"/>
              </a:ext>
            </a:extLst>
          </p:cNvPr>
          <p:cNvSpPr>
            <a:spLocks noGrp="1"/>
          </p:cNvSpPr>
          <p:nvPr/>
        </p:nvSpPr>
        <p:spPr>
          <a:xfrm>
            <a:off x="5791200" y="4419600"/>
            <a:ext cx="5638800" cy="1866900"/>
          </a:xfrm>
          <a:prstGeom prst="roundRect">
            <a:avLst>
              <a:gd name="adj" fmla="val 4898"/>
            </a:avLst>
          </a:prstGeom>
          <a:solidFill>
            <a:srgbClr val="E8F1F4"/>
          </a:solidFill>
          <a:ln w="9525">
            <a:solidFill>
              <a:srgbClr val="B9D1D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7" name="he-title">
            <a:extLst>
              <a:ext uri="{FF2B5EF4-FFF2-40B4-BE49-F238E27FC236}">
                <a16:creationId xmlns:a16="http://schemas.microsoft.com/office/drawing/2014/main" id="{4691FCD6-79B5-4119-84A6-B6F8F71D54B6}"/>
              </a:ext>
            </a:extLst>
          </p:cNvPr>
          <p:cNvSpPr>
            <a:spLocks noGrp="1"/>
          </p:cNvSpPr>
          <p:nvPr/>
        </p:nvSpPr>
        <p:spPr>
          <a:xfrm>
            <a:off x="6057900" y="4610100"/>
            <a:ext cx="5029200" cy="2286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350" b="1">
                <a:solidFill>
                  <a:srgbClr val="176A86"/>
                </a:solidFill>
              </a:defRPr>
            </a:pPr>
            <a:r>
              <a:rPr sz="1080" b="1">
                <a:solidFill>
                  <a:srgbClr val="176A86"/>
                </a:solidFill>
              </a:rPr>
              <a:t>HEPATIC ENCEPHALOPATHY / HYPERAMMONEMIA</a:t>
            </a:r>
          </a:p>
        </p:txBody>
      </p:sp>
      <p:sp>
        <p:nvSpPr>
          <p:cNvPr id="18" name="he-copy">
            <a:extLst>
              <a:ext uri="{FF2B5EF4-FFF2-40B4-BE49-F238E27FC236}">
                <a16:creationId xmlns:a16="http://schemas.microsoft.com/office/drawing/2014/main" id="{8FFB4FCD-DFC6-4C55-86F8-ACF778E1C506}"/>
              </a:ext>
            </a:extLst>
          </p:cNvPr>
          <p:cNvSpPr>
            <a:spLocks noGrp="1"/>
          </p:cNvSpPr>
          <p:nvPr/>
        </p:nvSpPr>
        <p:spPr>
          <a:xfrm>
            <a:off x="6057900" y="4991100"/>
            <a:ext cx="2743200" cy="6858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575" b="1">
                <a:solidFill>
                  <a:srgbClr val="263946"/>
                </a:solidFill>
              </a:defRPr>
            </a:pPr>
            <a:r>
              <a:rPr sz="1260" b="1">
                <a:solidFill>
                  <a:srgbClr val="263946"/>
                </a:solidFill>
              </a:rPr>
              <a:t>• Restrict protein to 1 g/kg according to encephalopathy severity</a:t>
            </a:r>
          </a:p>
          <a:p>
            <a:pPr algn="l">
              <a:defRPr sz="1575" b="1">
                <a:solidFill>
                  <a:srgbClr val="263946"/>
                </a:solidFill>
              </a:defRPr>
            </a:pPr>
            <a:r>
              <a:rPr sz="1260" b="1">
                <a:solidFill>
                  <a:srgbClr val="263946"/>
                </a:solidFill>
              </a:rPr>
              <a:t>• Consider lactulose or rifaximin</a:t>
            </a:r>
          </a:p>
        </p:txBody>
      </p:sp>
      <p:sp>
        <p:nvSpPr>
          <p:cNvPr id="19" name="nac">
            <a:extLst>
              <a:ext uri="{FF2B5EF4-FFF2-40B4-BE49-F238E27FC236}">
                <a16:creationId xmlns:a16="http://schemas.microsoft.com/office/drawing/2014/main" id="{2049E695-0D59-4927-A940-CFE96D1BD6D2}"/>
              </a:ext>
            </a:extLst>
          </p:cNvPr>
          <p:cNvSpPr>
            <a:spLocks noGrp="1"/>
          </p:cNvSpPr>
          <p:nvPr/>
        </p:nvSpPr>
        <p:spPr>
          <a:xfrm>
            <a:off x="6057900" y="5753100"/>
            <a:ext cx="2971800" cy="4191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1275" b="1">
                <a:solidFill>
                  <a:srgbClr val="9C3D12"/>
                </a:solidFill>
              </a:defRPr>
            </a:pPr>
            <a:r>
              <a:rPr sz="1020" b="1">
                <a:solidFill>
                  <a:srgbClr val="9C3D12"/>
                </a:solidFill>
              </a:rPr>
              <a:t>N-acetylcysteine does not improve outcome in non-acetaminophen acute liver failure.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90907" y="4953000"/>
            <a:ext cx="1887387" cy="1028700"/>
          </a:xfrm>
          <a:prstGeom prst="roundRect">
            <a:avLst>
              <a:gd name="adj" fmla="val 5926"/>
            </a:avLst>
          </a:prstGeom>
        </p:spPr>
      </p:pic>
      <p:sp>
        <p:nvSpPr>
          <p:cNvPr id="21" name="drug-label">
            <a:extLst>
              <a:ext uri="{FF2B5EF4-FFF2-40B4-BE49-F238E27FC236}">
                <a16:creationId xmlns:a16="http://schemas.microsoft.com/office/drawing/2014/main" id="{B40A4A36-2BD8-4D6D-9199-3D833893031F}"/>
              </a:ext>
            </a:extLst>
          </p:cNvPr>
          <p:cNvSpPr>
            <a:spLocks noGrp="1"/>
          </p:cNvSpPr>
          <p:nvPr/>
        </p:nvSpPr>
        <p:spPr>
          <a:xfrm>
            <a:off x="9067800" y="6019800"/>
            <a:ext cx="2133600" cy="18288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ctr">
              <a:defRPr sz="1050" b="1">
                <a:solidFill>
                  <a:srgbClr val="607482"/>
                </a:solidFill>
              </a:defRPr>
            </a:pPr>
            <a:r>
              <a:rPr sz="840" b="1">
                <a:solidFill>
                  <a:srgbClr val="607482"/>
                </a:solidFill>
              </a:rPr>
              <a:t>Rifaximin (Normix® 200 mg)</a:t>
            </a:r>
          </a:p>
        </p:txBody>
      </p:sp>
      <p:sp>
        <p:nvSpPr>
          <p:cNvPr id="22" name="footer">
            <a:extLst>
              <a:ext uri="{FF2B5EF4-FFF2-40B4-BE49-F238E27FC236}">
                <a16:creationId xmlns:a16="http://schemas.microsoft.com/office/drawing/2014/main" id="{5F1026B9-1F95-4D49-8302-866F72599FF2}"/>
              </a:ext>
            </a:extLst>
          </p:cNvPr>
          <p:cNvSpPr>
            <a:spLocks noGrp="1"/>
          </p:cNvSpPr>
          <p:nvPr/>
        </p:nvSpPr>
        <p:spPr>
          <a:xfrm>
            <a:off x="762000" y="6583680"/>
            <a:ext cx="2819400" cy="152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l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DR. MANAR SHAWABKEH</a:t>
            </a:r>
          </a:p>
        </p:txBody>
      </p:sp>
      <p:sp>
        <p:nvSpPr>
          <p:cNvPr id="23" name="number">
            <a:extLst>
              <a:ext uri="{FF2B5EF4-FFF2-40B4-BE49-F238E27FC236}">
                <a16:creationId xmlns:a16="http://schemas.microsoft.com/office/drawing/2014/main" id="{DC8CFD30-2088-47A6-8CB3-818651B9AAAB}"/>
              </a:ext>
            </a:extLst>
          </p:cNvPr>
          <p:cNvSpPr>
            <a:spLocks noGrp="1"/>
          </p:cNvSpPr>
          <p:nvPr/>
        </p:nvSpPr>
        <p:spPr>
          <a:xfrm>
            <a:off x="11125200" y="6583680"/>
            <a:ext cx="304800" cy="15240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 algn="r">
              <a:defRPr sz="900" b="1">
                <a:solidFill>
                  <a:srgbClr val="607482"/>
                </a:solidFill>
              </a:defRPr>
            </a:pPr>
            <a:r>
              <a:rPr sz="720" b="1">
                <a:solidFill>
                  <a:srgbClr val="607482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53448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165BEE-57BC-4262-88C6-CC10678DE2C4}"/>
              </a:ext>
            </a:extLst>
          </p:cNvPr>
          <p:cNvSpPr>
            <a:spLocks noGrp="1"/>
          </p:cNvSpPr>
          <p:nvPr/>
        </p:nvSpPr>
        <p:spPr>
          <a:xfrm>
            <a:off x="685800" y="857250"/>
            <a:ext cx="8572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PALF: THE CLINICAL MINDSET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8D847D-3D61-4887-9CAE-87CCC3845562}"/>
              </a:ext>
            </a:extLst>
          </p:cNvPr>
          <p:cNvSpPr>
            <a:spLocks noGrp="1"/>
          </p:cNvSpPr>
          <p:nvPr/>
        </p:nvSpPr>
        <p:spPr>
          <a:xfrm>
            <a:off x="685800" y="1666875"/>
            <a:ext cx="1714500" cy="47625"/>
          </a:xfrm>
          <a:prstGeom prst="roundRect">
            <a:avLst>
              <a:gd name="adj" fmla="val 50000"/>
            </a:avLst>
          </a:prstGeom>
          <a:solidFill>
            <a:srgbClr val="E58B3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5D02BE-B37B-411A-A678-810E06C497B7}"/>
              </a:ext>
            </a:extLst>
          </p:cNvPr>
          <p:cNvSpPr>
            <a:spLocks noGrp="1"/>
          </p:cNvSpPr>
          <p:nvPr/>
        </p:nvSpPr>
        <p:spPr>
          <a:xfrm>
            <a:off x="857250" y="22860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Recognize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01CB9A-380F-4314-9D79-AA9578D03C9B}"/>
              </a:ext>
            </a:extLst>
          </p:cNvPr>
          <p:cNvSpPr>
            <a:spLocks noGrp="1"/>
          </p:cNvSpPr>
          <p:nvPr/>
        </p:nvSpPr>
        <p:spPr>
          <a:xfrm>
            <a:off x="857250" y="2714625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FD5DF"/>
                </a:solidFill>
              </a:defRPr>
            </a:pPr>
            <a:r>
              <a:rPr sz="1500" b="0">
                <a:solidFill>
                  <a:srgbClr val="BFD5DF"/>
                </a:solidFill>
              </a:rPr>
              <a:t>the syndrome early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7FF074-154D-4F3D-A0DB-9EAEC0B8F676}"/>
              </a:ext>
            </a:extLst>
          </p:cNvPr>
          <p:cNvSpPr>
            <a:spLocks noGrp="1"/>
          </p:cNvSpPr>
          <p:nvPr/>
        </p:nvSpPr>
        <p:spPr>
          <a:xfrm>
            <a:off x="4476750" y="22860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Prioritize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EDBD1-3BA0-499B-8904-077CB0FA20C9}"/>
              </a:ext>
            </a:extLst>
          </p:cNvPr>
          <p:cNvSpPr>
            <a:spLocks noGrp="1"/>
          </p:cNvSpPr>
          <p:nvPr/>
        </p:nvSpPr>
        <p:spPr>
          <a:xfrm>
            <a:off x="4476750" y="2714625"/>
            <a:ext cx="3333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FD5DF"/>
                </a:solidFill>
              </a:defRPr>
            </a:pPr>
            <a:r>
              <a:rPr sz="1500" b="0">
                <a:solidFill>
                  <a:srgbClr val="BFD5DF"/>
                </a:solidFill>
              </a:rPr>
              <a:t>by age and treatability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D6577D-8D29-44EE-AE7E-25FDAB520B31}"/>
              </a:ext>
            </a:extLst>
          </p:cNvPr>
          <p:cNvSpPr>
            <a:spLocks noGrp="1"/>
          </p:cNvSpPr>
          <p:nvPr/>
        </p:nvSpPr>
        <p:spPr>
          <a:xfrm>
            <a:off x="8096250" y="2286000"/>
            <a:ext cx="3048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Reassess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149B6E-791A-4DD7-9AA2-A299A7817B82}"/>
              </a:ext>
            </a:extLst>
          </p:cNvPr>
          <p:cNvSpPr>
            <a:spLocks noGrp="1"/>
          </p:cNvSpPr>
          <p:nvPr/>
        </p:nvSpPr>
        <p:spPr>
          <a:xfrm>
            <a:off x="8096250" y="2714625"/>
            <a:ext cx="3429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500" b="0">
                <a:solidFill>
                  <a:srgbClr val="BFD5DF"/>
                </a:solidFill>
              </a:defRPr>
            </a:pPr>
            <a:r>
              <a:rPr sz="1500" b="0">
                <a:solidFill>
                  <a:srgbClr val="BFD5DF"/>
                </a:solidFill>
              </a:rPr>
              <a:t>the trajectory continuously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C2CD46-4630-47AF-9043-10BC68F8C682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476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Dr. Manar Shawabkeh</a:t>
            </a:r>
          </a:p>
        </p:txBody>
      </p:sp>
    </p:spTree>
    <p:extLst>
      <p:ext uri="{BB962C8B-B14F-4D97-AF65-F5344CB8AC3E}">
        <p14:creationId xmlns:p14="http://schemas.microsoft.com/office/powerpoint/2010/main" val="191894059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4267</TotalTime>
  <Words>4274</Words>
  <Application>Microsoft Office PowerPoint</Application>
  <DocSecurity>0</DocSecurity>
  <PresentationFormat>Widescreen</PresentationFormat>
  <Paragraphs>742</Paragraphs>
  <Slides>39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Aptos</vt:lpstr>
      <vt:lpstr>Aptos Display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Manar Shawabkeh</cp:lastModifiedBy>
  <cp:revision>20</cp:revision>
  <dcterms:created xsi:type="dcterms:W3CDTF">2026-08-04T14:38:18Z</dcterms:created>
  <dcterms:modified xsi:type="dcterms:W3CDTF">2026-08-07T19:54:06Z</dcterms:modified>
</cp:coreProperties>
</file>