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27b4380c0e46f8" /><Relationship Type="http://schemas.openxmlformats.org/officeDocument/2006/relationships/extended-properties" Target="/docProps/app.xml" Id="Rd175c5a4735b422f" /><Relationship Type="http://schemas.openxmlformats.org/officeDocument/2006/relationships/officeDocument" Target="/ppt/presentation.xml" Id="Ra147e9929a734a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568f23cd344505"/>
  </p:sldMasterIdLst>
  <p:notesMasterIdLst>
    <p:notesMasterId xmlns:r="http://schemas.openxmlformats.org/officeDocument/2006/relationships" r:id="Rddd3bc7dc9354cf1"/>
  </p:notesMasterIdLst>
  <p:sldIdLst>
    <p:sldId xmlns:r="http://schemas.openxmlformats.org/officeDocument/2006/relationships" id="256" r:id="R76d9e30c3dd34ba4"/>
    <p:sldId xmlns:r="http://schemas.openxmlformats.org/officeDocument/2006/relationships" id="257" r:id="R90c2edaa9efd43b0"/>
    <p:sldId xmlns:r="http://schemas.openxmlformats.org/officeDocument/2006/relationships" id="258" r:id="Re8e46bffa93047e4"/>
    <p:sldId xmlns:r="http://schemas.openxmlformats.org/officeDocument/2006/relationships" id="259" r:id="Ra869cbe59b6246e3"/>
    <p:sldId xmlns:r="http://schemas.openxmlformats.org/officeDocument/2006/relationships" id="260" r:id="Rd676448cfd6c4867"/>
    <p:sldId xmlns:r="http://schemas.openxmlformats.org/officeDocument/2006/relationships" id="261" r:id="Rdf5f3afdb33b4097"/>
    <p:sldId xmlns:r="http://schemas.openxmlformats.org/officeDocument/2006/relationships" id="262" r:id="R33559a0788974bee"/>
    <p:sldId xmlns:r="http://schemas.openxmlformats.org/officeDocument/2006/relationships" id="263" r:id="R0e94a888057c4fb0"/>
    <p:sldId xmlns:r="http://schemas.openxmlformats.org/officeDocument/2006/relationships" id="264" r:id="Redc929d1371c4615"/>
    <p:sldId xmlns:r="http://schemas.openxmlformats.org/officeDocument/2006/relationships" id="265" r:id="R47fbd90c1c1b41c4"/>
    <p:sldId xmlns:r="http://schemas.openxmlformats.org/officeDocument/2006/relationships" id="266" r:id="Rd022d93780974b47"/>
    <p:sldId xmlns:r="http://schemas.openxmlformats.org/officeDocument/2006/relationships" id="267" r:id="Ra3068847adcb4ce0"/>
    <p:sldId xmlns:r="http://schemas.openxmlformats.org/officeDocument/2006/relationships" id="268" r:id="Rffeed6da029148a0"/>
    <p:sldId xmlns:r="http://schemas.openxmlformats.org/officeDocument/2006/relationships" id="269" r:id="Rd8796aa93fa74c1d"/>
    <p:sldId xmlns:r="http://schemas.openxmlformats.org/officeDocument/2006/relationships" id="270" r:id="Rcf53575628b347c0"/>
    <p:sldId xmlns:r="http://schemas.openxmlformats.org/officeDocument/2006/relationships" id="271" r:id="Rb8c4f5466a854685"/>
    <p:sldId xmlns:r="http://schemas.openxmlformats.org/officeDocument/2006/relationships" id="272" r:id="R947c9908a3094790"/>
    <p:sldId xmlns:r="http://schemas.openxmlformats.org/officeDocument/2006/relationships" id="273" r:id="Rf0c3c96351be4cd1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faf65414da4c93" /><Relationship Type="http://schemas.openxmlformats.org/officeDocument/2006/relationships/slideMaster" Target="/ppt/slideMasters/slideMaster1.xml" Id="R20568f23cd344505" /><Relationship Type="http://schemas.openxmlformats.org/officeDocument/2006/relationships/notesMaster" Target="/ppt/notesMasters/notesMaster1.xml" Id="Rddd3bc7dc9354cf1" /><Relationship Type="http://schemas.openxmlformats.org/officeDocument/2006/relationships/presProps" Target="/ppt/presProps.xml" Id="R34efc1c074be4174" /><Relationship Type="http://schemas.openxmlformats.org/officeDocument/2006/relationships/tableStyles" Target="/ppt/tableStyles.xml" Id="Rc55bc63d11814605" /><Relationship Type="http://schemas.openxmlformats.org/officeDocument/2006/relationships/slide" Target="/ppt/slides/slide1.xml" Id="R76d9e30c3dd34ba4" /><Relationship Type="http://schemas.openxmlformats.org/officeDocument/2006/relationships/slide" Target="/ppt/slides/slide2.xml" Id="R90c2edaa9efd43b0" /><Relationship Type="http://schemas.openxmlformats.org/officeDocument/2006/relationships/slide" Target="/ppt/slides/slide3.xml" Id="Re8e46bffa93047e4" /><Relationship Type="http://schemas.openxmlformats.org/officeDocument/2006/relationships/slide" Target="/ppt/slides/slide4.xml" Id="Ra869cbe59b6246e3" /><Relationship Type="http://schemas.openxmlformats.org/officeDocument/2006/relationships/slide" Target="/ppt/slides/slide5.xml" Id="Rd676448cfd6c4867" /><Relationship Type="http://schemas.openxmlformats.org/officeDocument/2006/relationships/slide" Target="/ppt/slides/slide6.xml" Id="Rdf5f3afdb33b4097" /><Relationship Type="http://schemas.openxmlformats.org/officeDocument/2006/relationships/slide" Target="/ppt/slides/slide7.xml" Id="R33559a0788974bee" /><Relationship Type="http://schemas.openxmlformats.org/officeDocument/2006/relationships/slide" Target="/ppt/slides/slide8.xml" Id="R0e94a888057c4fb0" /><Relationship Type="http://schemas.openxmlformats.org/officeDocument/2006/relationships/slide" Target="/ppt/slides/slide9.xml" Id="Redc929d1371c4615" /><Relationship Type="http://schemas.openxmlformats.org/officeDocument/2006/relationships/slide" Target="/ppt/slides/slide10.xml" Id="R47fbd90c1c1b41c4" /><Relationship Type="http://schemas.openxmlformats.org/officeDocument/2006/relationships/slide" Target="/ppt/slides/slide11.xml" Id="Rd022d93780974b47" /><Relationship Type="http://schemas.openxmlformats.org/officeDocument/2006/relationships/slide" Target="/ppt/slides/slide12.xml" Id="Ra3068847adcb4ce0" /><Relationship Type="http://schemas.openxmlformats.org/officeDocument/2006/relationships/slide" Target="/ppt/slides/slide13.xml" Id="Rffeed6da029148a0" /><Relationship Type="http://schemas.openxmlformats.org/officeDocument/2006/relationships/slide" Target="/ppt/slides/slide14.xml" Id="Rd8796aa93fa74c1d" /><Relationship Type="http://schemas.openxmlformats.org/officeDocument/2006/relationships/slide" Target="/ppt/slides/slide15.xml" Id="Rcf53575628b347c0" /><Relationship Type="http://schemas.openxmlformats.org/officeDocument/2006/relationships/slide" Target="/ppt/slides/slide16.xml" Id="Rb8c4f5466a854685" /><Relationship Type="http://schemas.openxmlformats.org/officeDocument/2006/relationships/slide" Target="/ppt/slides/slide17.xml" Id="R947c9908a3094790" /><Relationship Type="http://schemas.openxmlformats.org/officeDocument/2006/relationships/slide" Target="/ppt/slides/slide18.xml" Id="Rf0c3c96351be4c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29d4121dd14c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3c88233747488e" /><Relationship Type="http://schemas.openxmlformats.org/officeDocument/2006/relationships/notesMaster" Target="/ppt/notesMasters/notesMaster1.xml" Id="R94cc9fcec23140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b937c409e934798" /><Relationship Type="http://schemas.openxmlformats.org/officeDocument/2006/relationships/notesMaster" Target="/ppt/notesMasters/notesMaster1.xml" Id="R498a4a982aba48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04be8a137094fc6" /><Relationship Type="http://schemas.openxmlformats.org/officeDocument/2006/relationships/notesMaster" Target="/ppt/notesMasters/notesMaster1.xml" Id="R5eab1831673d41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2cdeddded054b07" /><Relationship Type="http://schemas.openxmlformats.org/officeDocument/2006/relationships/notesMaster" Target="/ppt/notesMasters/notesMaster1.xml" Id="R49247e1a0f0742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86d0f26cab4f61" /><Relationship Type="http://schemas.openxmlformats.org/officeDocument/2006/relationships/notesMaster" Target="/ppt/notesMasters/notesMaster1.xml" Id="R98fc59c35bc845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54fffc89e54895" /><Relationship Type="http://schemas.openxmlformats.org/officeDocument/2006/relationships/notesMaster" Target="/ppt/notesMasters/notesMaster1.xml" Id="R7648e6abc15d45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8aa6451ae3648d8" /><Relationship Type="http://schemas.openxmlformats.org/officeDocument/2006/relationships/notesMaster" Target="/ppt/notesMasters/notesMaster1.xml" Id="Rdddbc06d88cf4c6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993a39c4394271" /><Relationship Type="http://schemas.openxmlformats.org/officeDocument/2006/relationships/notesMaster" Target="/ppt/notesMasters/notesMaster1.xml" Id="Rded024c7a65b4e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8bffc55357e46a5" /><Relationship Type="http://schemas.openxmlformats.org/officeDocument/2006/relationships/notesMaster" Target="/ppt/notesMasters/notesMaster1.xml" Id="R425456a8027d463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a1cb2e830d4441b" /><Relationship Type="http://schemas.openxmlformats.org/officeDocument/2006/relationships/notesMaster" Target="/ppt/notesMasters/notesMaster1.xml" Id="Rc08efa4fa2a8452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409d35471464070" /><Relationship Type="http://schemas.openxmlformats.org/officeDocument/2006/relationships/notesMaster" Target="/ppt/notesMasters/notesMaster1.xml" Id="Rd4c033aa651443d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5b5e88c483b46ce" /><Relationship Type="http://schemas.openxmlformats.org/officeDocument/2006/relationships/notesMaster" Target="/ppt/notesMasters/notesMaster1.xml" Id="Ra5d08df4ae89484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3d73bb2ee204554" /><Relationship Type="http://schemas.openxmlformats.org/officeDocument/2006/relationships/notesMaster" Target="/ppt/notesMasters/notesMaster1.xml" Id="Rc7f6a2821b924b6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617b484eec34794" /><Relationship Type="http://schemas.openxmlformats.org/officeDocument/2006/relationships/notesMaster" Target="/ppt/notesMasters/notesMaster1.xml" Id="R174a2a8df303411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34bcb3380a24d86" /><Relationship Type="http://schemas.openxmlformats.org/officeDocument/2006/relationships/notesMaster" Target="/ppt/notesMasters/notesMaster1.xml" Id="R8b07729defbf4af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0bec5248b774973" /><Relationship Type="http://schemas.openxmlformats.org/officeDocument/2006/relationships/notesMaster" Target="/ppt/notesMasters/notesMaster1.xml" Id="R036383e34b6141f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baed5bf4cb14e3b" /><Relationship Type="http://schemas.openxmlformats.org/officeDocument/2006/relationships/notesMaster" Target="/ppt/notesMasters/notesMaster1.xml" Id="R1738a4e70f9f4cd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44e87243d4d40a3" /><Relationship Type="http://schemas.openxmlformats.org/officeDocument/2006/relationships/notesMaster" Target="/ppt/notesMasters/notesMaster1.xml" Id="R7e0aa0cef5fc43d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>Nelson Table 681.2 reproduced as a user-provided teaching image.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>Nelson Fig. 681.1 reproduced as a user-provided teaching image.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>Nelson Fig. 681.2 reproduced as a user-provided teaching image.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>Nelson Table 681.1 reproduced as a user-provided teaching image.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>Nelson Fig. 681.3 reproduced as a user-provided teaching image.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>Nelson Figs. 681.4 and 681.5 reproduced as user-provided teaching images.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>Nelson Table 681.3 reproduced as a user-provided teaching image.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Chapter: Acute Mastoiditis (user-provided pages 4016–4019).</a:t>
            </a:r>
          </a:p>
          <a:p xmlns:a="http://schemas.openxmlformats.org/drawingml/2006/main">
            <a:r>
              <a:t>Johns Hopkins All Children’s Hospital. Acute Mastoiditis Clinical Pathway. 2020.</a:t>
            </a:r>
          </a:p>
          <a:p xmlns:a="http://schemas.openxmlformats.org/drawingml/2006/main">
            <a:r>
              <a:t>UCSF Infectious Diseases Management Program. Mastoiditis. Accessed 2026.</a:t>
            </a:r>
          </a:p>
          <a:p xmlns:a="http://schemas.openxmlformats.org/drawingml/2006/main">
            <a:r>
              <a:t>AAP Pediatrics in Review. Mastoiditis. 2024.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f73f14e7894b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a589fe3df042f1" /><Relationship Type="http://schemas.openxmlformats.org/officeDocument/2006/relationships/slideLayout" Target="/ppt/slideLayouts/slideLayout1.xml" Id="Rd810028fe52e4b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10028fe52e4b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37567dc2e94f2a" /><Relationship Type="http://schemas.openxmlformats.org/officeDocument/2006/relationships/notesSlide" Target="/ppt/notesSlides/notesSlide1.xml" Id="Rbf7eefb692a04fb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fabdd9849c4544" /><Relationship Type="http://schemas.openxmlformats.org/officeDocument/2006/relationships/notesSlide" Target="/ppt/notesSlides/notesSlide2.xml" Id="Re2ba1b7c120449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57aafc08944331" /><Relationship Type="http://schemas.openxmlformats.org/officeDocument/2006/relationships/notesSlide" Target="/ppt/notesSlides/notesSlide3.xml" Id="R5b129e28283c40d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33cf788e0e4af0" /><Relationship Type="http://schemas.openxmlformats.org/officeDocument/2006/relationships/image" Target="/ppt/media/image.png" Id="R10c06bdd3b744864" /><Relationship Type="http://schemas.openxmlformats.org/officeDocument/2006/relationships/notesSlide" Target="/ppt/notesSlides/notesSlide4.xml" Id="R036e01c683cb496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a3a9b35e7404b" /><Relationship Type="http://schemas.openxmlformats.org/officeDocument/2006/relationships/notesSlide" Target="/ppt/notesSlides/notesSlide5.xml" Id="Ra7cae99f6635427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0c7acf4a8d402f" /><Relationship Type="http://schemas.openxmlformats.org/officeDocument/2006/relationships/image" Target="/ppt/media/image2.png" Id="R739d679b9b5b4a97" /><Relationship Type="http://schemas.openxmlformats.org/officeDocument/2006/relationships/notesSlide" Target="/ppt/notesSlides/notesSlide6.xml" Id="R76540ee6ef50458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7b86c8040d4ddf" /><Relationship Type="http://schemas.openxmlformats.org/officeDocument/2006/relationships/image" Target="/ppt/media/image3.png" Id="R25e3e8e68ff74485" /><Relationship Type="http://schemas.openxmlformats.org/officeDocument/2006/relationships/notesSlide" Target="/ppt/notesSlides/notesSlide7.xml" Id="R8c9684ea707f44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fec76d8d054e2c" /><Relationship Type="http://schemas.openxmlformats.org/officeDocument/2006/relationships/image" Target="/ppt/media/image4.png" Id="R92e8c922ed7b4a2d" /><Relationship Type="http://schemas.openxmlformats.org/officeDocument/2006/relationships/notesSlide" Target="/ppt/notesSlides/notesSlide8.xml" Id="Rcc3c79fa8c0744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00740965fc4f1e" /><Relationship Type="http://schemas.openxmlformats.org/officeDocument/2006/relationships/notesSlide" Target="/ppt/notesSlides/notesSlide9.xml" Id="Ra9836313fb824b5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443de092a94c56" /><Relationship Type="http://schemas.openxmlformats.org/officeDocument/2006/relationships/notesSlide" Target="/ppt/notesSlides/notesSlide10.xml" Id="R1a24611a181b4e2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e9336110a7478f" /><Relationship Type="http://schemas.openxmlformats.org/officeDocument/2006/relationships/notesSlide" Target="/ppt/notesSlides/notesSlide11.xml" Id="Rd5409359a9ff444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0a4a7a387441cb" /><Relationship Type="http://schemas.openxmlformats.org/officeDocument/2006/relationships/notesSlide" Target="/ppt/notesSlides/notesSlide12.xml" Id="Rd17f61ae827f4bf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d79805a94542c7" /><Relationship Type="http://schemas.openxmlformats.org/officeDocument/2006/relationships/image" Target="/ppt/media/image5.png" Id="R414ee9d6cac045cf" /><Relationship Type="http://schemas.openxmlformats.org/officeDocument/2006/relationships/notesSlide" Target="/ppt/notesSlides/notesSlide13.xml" Id="R9c420f11e4a343a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2621fc400d42b0" /><Relationship Type="http://schemas.openxmlformats.org/officeDocument/2006/relationships/image" Target="/ppt/media/image6.png" Id="Ra8b696f0cb674e8e" /><Relationship Type="http://schemas.openxmlformats.org/officeDocument/2006/relationships/image" Target="/ppt/media/image7.png" Id="R9b84803800f34426" /><Relationship Type="http://schemas.openxmlformats.org/officeDocument/2006/relationships/notesSlide" Target="/ppt/notesSlides/notesSlide14.xml" Id="Rfa66af8b4de2469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db8d22d3034b69" /><Relationship Type="http://schemas.openxmlformats.org/officeDocument/2006/relationships/image" Target="/ppt/media/image8.png" Id="Re1f1acb13b0546d6" /><Relationship Type="http://schemas.openxmlformats.org/officeDocument/2006/relationships/notesSlide" Target="/ppt/notesSlides/notesSlide15.xml" Id="R67a49fe3ae66429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094e6665044071" /><Relationship Type="http://schemas.openxmlformats.org/officeDocument/2006/relationships/notesSlide" Target="/ppt/notesSlides/notesSlide16.xml" Id="Rdc42475fe93b4b5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2e1c3b76f14c22" /><Relationship Type="http://schemas.openxmlformats.org/officeDocument/2006/relationships/notesSlide" Target="/ppt/notesSlides/notesSlide17.xml" Id="R5ba2d809ad334d2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b6c5e785454eba" /><Relationship Type="http://schemas.openxmlformats.org/officeDocument/2006/relationships/notesSlide" Target="/ppt/notesSlides/notesSlide18.xml" Id="Rd14e1bbb84ac4e9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4DFB2D6-C0D1-43A8-8E80-D1784D7DE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3413B9-726B-44CA-96A6-16E4BE67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38250"/>
            <a:ext cx="6667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ACUTE</a:t>
            </a:r>
          </a:p>
          <a:p xmlns:a="http://schemas.openxmlformats.org/drawingml/2006/main"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MASTOIDITIS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2F6D7D-BC23-4BBA-BFF3-69C5FE39A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95625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48C4C8"/>
                </a:solidFill>
              </a:defRPr>
            </a:pPr>
            <a:r>
              <a:rPr sz="1950" b="0">
                <a:solidFill>
                  <a:srgbClr val="48C4C8"/>
                </a:solidFill>
              </a:rPr>
              <a:t>Recognize early • image selectively • escalate safely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6D3ECF-F8C0-477C-BF74-F9A4C9CAF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857625"/>
            <a:ext cx="4381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D55254-E7FD-4388-A436-9E88D3E24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957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Resident-focused clinical &amp; board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EE6CFF-E76F-4051-AA95-B53A4A88A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DR. MANAR SHAWABKEH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0EB681-3F13-4D6E-97A1-8509A1A0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952500"/>
            <a:ext cx="2381250" cy="47625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123B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3D197A-A0AF-43DB-8184-8613A3CC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619250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48C4C8"/>
                </a:solidFill>
              </a:defRPr>
            </a:pPr>
            <a:r>
              <a:rPr sz="2550" b="1">
                <a:solidFill>
                  <a:srgbClr val="48C4C8"/>
                </a:solidFill>
              </a:rPr>
              <a:t>AOM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85C46F-F8F4-4D61-BEEE-D28535085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381250"/>
            <a:ext cx="1047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7E1759-8733-4E89-A4E9-5B734A9C2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3048000"/>
            <a:ext cx="190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periostitis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A4257D-150C-4780-911A-7338B9B40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714750"/>
            <a:ext cx="1047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FF4472-AB31-4925-9DBA-D9F683173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429125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E7A32B"/>
                </a:solidFill>
              </a:defRPr>
            </a:pPr>
            <a:r>
              <a:rPr sz="2100" b="1">
                <a:solidFill>
                  <a:srgbClr val="E7A32B"/>
                </a:solidFill>
              </a:rPr>
              <a:t>coalescence</a:t>
            </a:r>
          </a:p>
        </p:txBody>
      </p:sp>
    </p:spTree>
    <p:extLst>
      <p:ext uri="{BB962C8B-B14F-4D97-AF65-F5344CB8AC3E}">
        <p14:creationId xmlns:p14="http://schemas.microsoft.com/office/powerpoint/2010/main" val="3086628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1DDDDDB8-8A02-4E22-A233-789F0D6B4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6C79D6-7DAD-46B9-8A72-412D8E51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CORE CONCEPT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23624B-651B-4B45-9017-DD1C8366D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The disease begins where the middle ear ends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756031-7A9D-4776-9B1E-EC990D33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71BE64-E448-49FE-B03C-41DF35661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A2FD39-BC66-4596-B6D2-4025B230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34DFB9-6594-4EAB-B7DD-7FF522C94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676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B1F33"/>
                </a:solidFill>
              </a:defRPr>
            </a:pPr>
            <a:r>
              <a:rPr sz="2250" b="1">
                <a:solidFill>
                  <a:srgbClr val="0B1F33"/>
                </a:solidFill>
              </a:rPr>
              <a:t>Suppurative infection extends from the middle ear into the mastoid air-cell system.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EA5214-6A5A-437E-BE7C-3605FCABC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670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C5A18B-AE54-4486-8619-CE636094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762250"/>
            <a:ext cx="6057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202B"/>
                </a:solidFill>
              </a:defRPr>
            </a:pPr>
            <a:r>
              <a:rPr sz="1875" b="0">
                <a:solidFill>
                  <a:srgbClr val="12202B"/>
                </a:solidFill>
              </a:rPr>
              <a:t>Inflammation alone ≠ coalescent mastoiditis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CAFD35-2BBA-4776-811F-24D4951B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337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A3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3B60A6-264A-4306-B2C4-B336E6766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429000"/>
            <a:ext cx="6057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202B"/>
                </a:solidFill>
              </a:defRPr>
            </a:pPr>
            <a:r>
              <a:rPr sz="1875" b="0">
                <a:solidFill>
                  <a:srgbClr val="12202B"/>
                </a:solidFill>
              </a:rPr>
              <a:t>Pressure and pus erode thin bony septa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0FA5D3-55F3-4C18-B82A-EA97D8342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005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D85B26-CCD4-43D0-B4C5-79A7EF493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095750"/>
            <a:ext cx="6438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202B"/>
                </a:solidFill>
              </a:defRPr>
            </a:pPr>
            <a:r>
              <a:rPr sz="1875" b="0">
                <a:solidFill>
                  <a:srgbClr val="12202B"/>
                </a:solidFill>
              </a:rPr>
              <a:t>Cortical breach permits extracranial or intracranial spread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EC4B04-DF52-4948-AE46-8E4551312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714500"/>
            <a:ext cx="3143250" cy="371475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F8DEA8-ED1E-4EAE-9582-280D4D9D1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955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48C4C8"/>
                </a:solidFill>
              </a:defRPr>
            </a:pPr>
            <a:r>
              <a:rPr sz="1350" b="1">
                <a:solidFill>
                  <a:srgbClr val="48C4C8"/>
                </a:solidFill>
              </a:rPr>
              <a:t>BOARD PEARL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7532B6-22E9-4C56-9B0C-C88736D67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67000"/>
            <a:ext cx="23812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“Mastoid opacification”</a:t>
            </a:r>
          </a:p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on imaging is common</a:t>
            </a:r>
          </a:p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with uncomplicated AOM.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Look for bone erosion,</a:t>
            </a:r>
          </a:p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periosteal change,</a:t>
            </a:r>
          </a:p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or abscess.</a:t>
            </a:r>
          </a:p>
        </p:txBody>
      </p:sp>
    </p:spTree>
    <p:extLst>
      <p:ext uri="{BB962C8B-B14F-4D97-AF65-F5344CB8AC3E}">
        <p14:creationId xmlns:p14="http://schemas.microsoft.com/office/powerpoint/2010/main" val="1253086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41E3FF8-C9A1-4C84-8702-1911500EE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945C33-C392-4A75-8E9F-303F6A6A6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RECOGNITION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898337-61CE-4000-96C1-FA8F1574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A displaced pinna is the bedside clue you should not miss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AB68FE-C731-468E-B3D2-DF2AF16D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0AF324-5E39-4980-935A-AB95AEC26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A1D4F9-4E1B-424D-897D-02FD5705A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BC37C3-EB39-451C-B6C2-60A47B1B9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23812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4F5A5E-C03A-483E-9869-E79A486FB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9070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Classic triad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88BD3D-68CC-46FF-B4C3-5BAB53E13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717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36EB27-23F0-40FB-A6E9-21A0ADF35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667000"/>
            <a:ext cx="6057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202B"/>
                </a:solidFill>
              </a:defRPr>
            </a:pPr>
            <a:r>
              <a:rPr sz="1875" b="0">
                <a:solidFill>
                  <a:srgbClr val="12202B"/>
                </a:solidFill>
              </a:rPr>
              <a:t>Postauricular erythema, swelling, and tenderness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EE482A-732F-490C-A7DA-CD044496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385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13FFBC-C9BB-4476-9875-23C2984C9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333750"/>
            <a:ext cx="6057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202B"/>
                </a:solidFill>
              </a:defRPr>
            </a:pPr>
            <a:r>
              <a:rPr sz="1875" b="0">
                <a:solidFill>
                  <a:srgbClr val="12202B"/>
                </a:solidFill>
              </a:rPr>
              <a:t>Auricle protrudes outward and downward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A205BF-88AF-4CD1-9F5A-DCCFE769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052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163BBE-45CE-4EBC-AF67-A24904D2C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000500"/>
            <a:ext cx="6057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202B"/>
                </a:solidFill>
              </a:defRPr>
            </a:pPr>
            <a:r>
              <a:rPr sz="1875" b="0">
                <a:solidFill>
                  <a:srgbClr val="12202B"/>
                </a:solidFill>
              </a:rPr>
              <a:t>Concurrent AOM or recent AOM—often within 2 weeks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641975-C131-42B2-9021-9CE81C7EB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762125"/>
            <a:ext cx="3429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EAF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3F94AA-CE7B-4DD5-8D8F-E67BFB26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143125"/>
            <a:ext cx="266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08C95"/>
                </a:solidFill>
              </a:defRPr>
            </a:pPr>
            <a:r>
              <a:rPr sz="1875" b="1">
                <a:solidFill>
                  <a:srgbClr val="008C95"/>
                </a:solidFill>
              </a:rPr>
              <a:t>Infants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5D7E06-C625-424C-B48C-BD2A7204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667000"/>
            <a:ext cx="276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B1F33"/>
                </a:solidFill>
              </a:defRPr>
            </a:pPr>
            <a:r>
              <a:rPr sz="2400" b="1">
                <a:solidFill>
                  <a:srgbClr val="0B1F33"/>
                </a:solidFill>
              </a:rPr>
              <a:t>The pinna may appear</a:t>
            </a:r>
          </a:p>
          <a:p xmlns:a="http://schemas.openxmlformats.org/drawingml/2006/main">
            <a:pPr algn="ctr">
              <a:defRPr sz="2400" b="1">
                <a:solidFill>
                  <a:srgbClr val="0B1F33"/>
                </a:solidFill>
              </a:defRPr>
            </a:pPr>
            <a:r>
              <a:rPr sz="2400" b="1">
                <a:solidFill>
                  <a:srgbClr val="0B1F33"/>
                </a:solidFill>
              </a:rPr>
              <a:t>“down and out.”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A82D1F-D4D0-4546-B17D-512B644C3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0525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536574"/>
                </a:solidFill>
              </a:defRPr>
            </a:pPr>
            <a:r>
              <a:rPr sz="1500" b="0">
                <a:solidFill>
                  <a:srgbClr val="536574"/>
                </a:solidFill>
              </a:rPr>
              <a:t>Absence of dramatic external signs</a:t>
            </a:r>
          </a:p>
          <a:p xmlns:a="http://schemas.openxmlformats.org/drawingml/2006/main">
            <a:pPr algn="ctr">
              <a:defRPr sz="1500" b="0">
                <a:solidFill>
                  <a:srgbClr val="536574"/>
                </a:solidFill>
              </a:defRPr>
            </a:pPr>
            <a:r>
              <a:rPr sz="1500" b="0">
                <a:solidFill>
                  <a:srgbClr val="536574"/>
                </a:solidFill>
              </a:rPr>
              <a:t>does not exclude disease.</a:t>
            </a:r>
          </a:p>
        </p:txBody>
      </p:sp>
    </p:spTree>
    <p:extLst>
      <p:ext uri="{BB962C8B-B14F-4D97-AF65-F5344CB8AC3E}">
        <p14:creationId xmlns:p14="http://schemas.microsoft.com/office/powerpoint/2010/main" val="6487937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1BDF84A7-2D35-4FB6-99C0-FDD2E8E9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7C050-0FE5-47CE-A1C7-03AE1E286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DIAGNOSIS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CEF082-ED3D-487E-8A82-75C301A15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Clinical diagnosis first; imaging answers the complication question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965D17-2F2A-4E18-B879-ACD0596F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DEBDB7-AA22-4DA4-B05B-4351C5CB9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784AC0-F661-48F6-A477-5A95DEE7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04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c06bdd3b744864"/>
          <a:stretch xmlns:a="http://schemas.openxmlformats.org/drawingml/2006/main"/>
        </p:blipFill>
        <p:spPr>
          <a:xfrm xmlns:a="http://schemas.openxmlformats.org/drawingml/2006/main">
            <a:off x="666750" y="1677458"/>
            <a:ext cx="5715000" cy="2645833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F41D83-6F6D-47E8-AE72-75CED7695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762125"/>
            <a:ext cx="43815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AEE436-FF40-4C66-A877-1899BF24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857375"/>
            <a:ext cx="3962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At presentation, document facial nerve function.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94D717-187A-46A5-8CDD-6D8CF2644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1051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F4A9E5-FEA7-43CF-9F85-B582940BF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3000375"/>
            <a:ext cx="3867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CBC: often neutrophilic leukocytosis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D561B8-EF88-4A64-B1B1-FBA6CC39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6766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0BAF29-D580-481F-8A8B-88463EC0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3571875"/>
            <a:ext cx="3867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CRP/ESR: severity and trend—not diagnostic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881E1B-71D8-426C-8373-2C7C3FC52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2481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F052A3-37C1-43E4-BD91-A5FEBD1D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4143375"/>
            <a:ext cx="3867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Culture otorrhea or operative middle-ear fluid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60803F-A8ED-4F93-985E-64BF94644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196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180D6F-AB60-4DEA-B550-E469C2A14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4714875"/>
            <a:ext cx="3867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Blood culture if toxic or systemically ill</a:t>
            </a:r>
          </a:p>
        </p:txBody>
      </p:sp>
    </p:spTree>
    <p:extLst>
      <p:ext uri="{BB962C8B-B14F-4D97-AF65-F5344CB8AC3E}">
        <p14:creationId xmlns:p14="http://schemas.microsoft.com/office/powerpoint/2010/main" val="2622989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B635CFA-93FE-40AB-8C60-70A748F7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F02CEE-BA91-4C9D-839D-57BC0905B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IMAGING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A7F027-4F85-47E4-807D-BF15FDED7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Image when the result will change urgency or source control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58CC04-863A-47BE-922C-A33ACC677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B737D7-FA18-48F5-BB64-C7BC4E78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FC33EF-194D-466B-9D84-9DE138F1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FEC8C5-C0A1-48C4-BCB8-AC512743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3333750" cy="342900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E0C069-1FD8-4AE9-9674-2C459C88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09550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B1F33"/>
                </a:solidFill>
              </a:defRPr>
            </a:pPr>
            <a:r>
              <a:rPr sz="1875" b="1">
                <a:solidFill>
                  <a:srgbClr val="0B1F33"/>
                </a:solidFill>
              </a:rPr>
              <a:t>No routine imaging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4A97A6-07C7-454D-85AB-5ED50113A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2857500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1220F5-5499-4259-8832-A70331BC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43250"/>
            <a:ext cx="276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Typical findings, stable child, no neurologic signs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43BA86-0ED8-441C-BB0E-EE85EE875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809750"/>
            <a:ext cx="3333750" cy="342900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EAF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D618F1-ACB1-4499-8F42-7D56EE970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09550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B1F33"/>
                </a:solidFill>
              </a:defRPr>
            </a:pPr>
            <a:r>
              <a:rPr sz="1875" b="1">
                <a:solidFill>
                  <a:srgbClr val="0B1F33"/>
                </a:solidFill>
              </a:rPr>
              <a:t>Contrast CT temporal bone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47567C-97F9-4F96-ADEB-091C21243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857500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58387E-6C0E-4174-BB5D-C47AC0A3C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143250"/>
            <a:ext cx="276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Uncertain diagnosis, severe disease, suspected bone erosion or abscess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A9AFC4-A2C6-4F12-B34A-81E4F94E2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809750"/>
            <a:ext cx="3333750" cy="342900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F44D95-E069-4ADB-8F00-05F7F8B7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209550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C73A4A"/>
                </a:solidFill>
              </a:defRPr>
            </a:pPr>
            <a:r>
              <a:rPr sz="1875" b="1">
                <a:solidFill>
                  <a:srgbClr val="C73A4A"/>
                </a:solidFill>
              </a:rPr>
              <a:t>MRI ± MRV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66DAB3-693A-4310-80DC-D0783DA92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857500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A0444E-6CE9-4F6C-A319-B6DBC428B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143250"/>
            <a:ext cx="276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Neurologic signs, altered mental status, suspected intracranial spread or venous thrombosis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CF2F20-4AB3-45B0-A7AB-B825AE856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572125"/>
            <a:ext cx="10096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0A92BB-CAFA-4A4F-A0C6-7DF4FD9E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667375"/>
            <a:ext cx="9677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CT: bone and drainable collection  •  MRI/MRV: brain, dura, petrous apex, venous sinus</a:t>
            </a:r>
          </a:p>
        </p:txBody>
      </p:sp>
    </p:spTree>
    <p:extLst>
      <p:ext uri="{BB962C8B-B14F-4D97-AF65-F5344CB8AC3E}">
        <p14:creationId xmlns:p14="http://schemas.microsoft.com/office/powerpoint/2010/main" val="9544146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3E3DC886-959A-453B-AD8D-539C03E6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FEBA5-B92E-4DE3-A6D4-813256283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RADIOLOGY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25F96F-690F-4C35-95B3-3B55FBB11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Read CT for destruction—not merely fluid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BCC287-1F5E-4979-B10F-D9454A5C6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7FC6A1-D5C6-4EBE-ACB5-8DD75460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34272E-0A35-4DAD-9AF9-6C3A32E9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06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9d679b9b5b4a97"/>
          <a:stretch xmlns:a="http://schemas.openxmlformats.org/drawingml/2006/main"/>
        </p:blipFill>
        <p:spPr>
          <a:xfrm xmlns:a="http://schemas.openxmlformats.org/drawingml/2006/main">
            <a:off x="685800" y="1994958"/>
            <a:ext cx="7239000" cy="2010833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CECD06-7D87-4D8B-807A-DB6FDB245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7621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B1F33"/>
                </a:solidFill>
              </a:defRPr>
            </a:pPr>
            <a:r>
              <a:rPr sz="1950" b="1">
                <a:solidFill>
                  <a:srgbClr val="0B1F33"/>
                </a:solidFill>
              </a:rPr>
              <a:t>Coalescent mastoiditis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D86F1B-9171-4BF1-A72A-CBA7A93B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812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555046-4481-4239-886B-201BA57A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476500"/>
            <a:ext cx="2628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Loss of mastoid septations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0FD337-4FC6-4EB5-ADF1-EC0F70F64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527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67E332-5668-4EC5-9260-93104C627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048000"/>
            <a:ext cx="2628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Cortical erosion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C3B82C-185B-487F-8D43-D87CAF8C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242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553A63-D211-4DF0-A0FB-4064BD288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619500"/>
            <a:ext cx="2628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Subperiosteal collection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1E6790-DECE-489B-B1A3-B415C9A6E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143500"/>
            <a:ext cx="9429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EAF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F36F1A-61BC-44E4-9377-3E1B9DD2C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0675" y="5238750"/>
            <a:ext cx="9010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F33"/>
                </a:solidFill>
              </a:defRPr>
            </a:pPr>
            <a:r>
              <a:rPr sz="1650" b="1">
                <a:solidFill>
                  <a:srgbClr val="0B1F33"/>
                </a:solidFill>
              </a:rPr>
              <a:t>Opacification alone is nonspecific; bony change establishes invasive disease.</a:t>
            </a:r>
          </a:p>
        </p:txBody>
      </p:sp>
    </p:spTree>
    <p:extLst>
      <p:ext uri="{BB962C8B-B14F-4D97-AF65-F5344CB8AC3E}">
        <p14:creationId xmlns:p14="http://schemas.microsoft.com/office/powerpoint/2010/main" val="19902214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649CD18-23EC-4D2D-8B47-9F4D5EE91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83288-1173-438A-8773-22EAD987E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COMPLICATED DISEASE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09E801-69C0-4091-94E1-063A8743F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A subperiosteal abscess means source control is now central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167F37-1AFB-4F9B-ABEE-3B6D12370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C6D8AC-9FB1-49DB-8311-1C6EC0953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89C15B-D82B-470F-81CB-EB09CF1A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07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e3e8e68ff74485"/>
          <a:stretch xmlns:a="http://schemas.openxmlformats.org/drawingml/2006/main"/>
        </p:blipFill>
        <p:spPr>
          <a:xfrm xmlns:a="http://schemas.openxmlformats.org/drawingml/2006/main">
            <a:off x="685800" y="1897944"/>
            <a:ext cx="7239000" cy="2681111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765FDD-C41A-46F5-B1C9-DFC73C86A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714500"/>
            <a:ext cx="2857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7ACFD1-B645-48D0-9554-82495F88A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1809750"/>
            <a:ext cx="2438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Urgent 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860E20-D5D1-4A13-B6CA-C1D97B129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670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408DE1-D63D-4DC7-B80C-BBB0FFC97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2762250"/>
            <a:ext cx="2438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IV antibiotics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6C4225-B7EC-4731-8B7C-CAF71E0A4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4385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047919-0704-412B-8CF2-819DB4BD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3333750"/>
            <a:ext cx="2438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Drain middle ear for culture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911EEA-9660-49DE-AE3D-07851C95D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0100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981FD1-A40B-4127-8182-B04EA24D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3905250"/>
            <a:ext cx="2438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Drain abscess ± mastoidectomy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D233A1-E8C2-44EE-B039-DCEB867E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429250"/>
            <a:ext cx="8953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BC63B3-7FD6-4CD7-9931-069878AB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524500"/>
            <a:ext cx="8534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Failure to improve within 24–48 hours requires reassessment for undrained infection.</a:t>
            </a:r>
          </a:p>
        </p:txBody>
      </p:sp>
    </p:spTree>
    <p:extLst>
      <p:ext uri="{BB962C8B-B14F-4D97-AF65-F5344CB8AC3E}">
        <p14:creationId xmlns:p14="http://schemas.microsoft.com/office/powerpoint/2010/main" val="2336431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6DCC2BE7-54D7-4C97-97F1-5D8BC8CC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8B2899-4774-4595-A3C8-DC7FC91D4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MICROBIOLOGY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53BC2D-3A5A-411A-AD46-C65268F9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The pathogen profile changes with ear history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CAE873-F7A9-46C5-B2DD-648D29253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A84F81-9EDC-4058-9E2F-DAC3A4BE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1FC3C6-1770-4AC1-805B-234D94D31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08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e8c922ed7b4a2d"/>
          <a:stretch xmlns:a="http://schemas.openxmlformats.org/drawingml/2006/main"/>
        </p:blipFill>
        <p:spPr>
          <a:xfrm xmlns:a="http://schemas.openxmlformats.org/drawingml/2006/main">
            <a:off x="685800" y="1690688"/>
            <a:ext cx="5810250" cy="29051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11E19A-28A4-414A-AFD9-6C7FECE29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71450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B1F33"/>
                </a:solidFill>
              </a:defRPr>
            </a:pPr>
            <a:r>
              <a:rPr sz="1800" b="1">
                <a:solidFill>
                  <a:srgbClr val="0B1F33"/>
                </a:solidFill>
              </a:rPr>
              <a:t>Acute disease / intact TM history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652B62-050A-4A6B-87E5-297368D6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143125"/>
            <a:ext cx="4191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S. pneumoniae • GAS • S. aureus • H. influenzae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0DEF33-EA14-4562-9C78-8B5C65ECF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1432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C73A4A"/>
                </a:solidFill>
              </a:defRPr>
            </a:pPr>
            <a:r>
              <a:rPr sz="1800" b="1">
                <a:solidFill>
                  <a:srgbClr val="C73A4A"/>
                </a:solidFill>
              </a:rPr>
              <a:t>Chronic drainage, cholesteatoma, tubes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B3228D-C21B-42A6-9F0C-AE9B5EA8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571875"/>
            <a:ext cx="4191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Broaden for gram-negative organisms, including Pseudomonas, according to local susceptibility.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681679-86FD-4E7C-B11A-9F790274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334000"/>
            <a:ext cx="8763000" cy="619125"/>
          </a:xfrm>
          <a:prstGeom xmlns:a="http://schemas.openxmlformats.org/drawingml/2006/main" prst="roundRect">
            <a:avLst>
              <a:gd name="adj" fmla="val 18462"/>
            </a:avLst>
          </a:prstGeom>
          <a:solidFill xmlns:a="http://schemas.openxmlformats.org/drawingml/2006/main">
            <a:srgbClr val="EAF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34292D-491C-4EBB-916E-449288DEC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429250"/>
            <a:ext cx="83439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F33"/>
                </a:solidFill>
              </a:defRPr>
            </a:pPr>
            <a:r>
              <a:rPr sz="1650" b="1">
                <a:solidFill>
                  <a:srgbClr val="0B1F33"/>
                </a:solidFill>
              </a:rPr>
              <a:t>A negative culture is common—do not use it to exclude mastoiditis.</a:t>
            </a:r>
          </a:p>
        </p:txBody>
      </p:sp>
    </p:spTree>
    <p:extLst>
      <p:ext uri="{BB962C8B-B14F-4D97-AF65-F5344CB8AC3E}">
        <p14:creationId xmlns:p14="http://schemas.microsoft.com/office/powerpoint/2010/main" val="18161523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0934F92-73B4-45FF-82B2-B5B84EF3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5C6C00-D5AB-4E21-A47E-0B7622D83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INITIAL MANAGEMENT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8BA60D-FE5C-4A99-9992-EF96A667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Start IV therapy—and match the spectrum to the phenotype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4269D-4AFE-4063-9F53-1802D7A3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050B9D-C2B6-404D-98DE-5ACC0E8E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50983F-B01E-45DE-ADB2-7EC22365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C2B96A-5622-4190-876B-F97CB93A4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0820400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9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C16A5-07C2-4A1A-9343-C8818F25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85950"/>
            <a:ext cx="323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F33"/>
                </a:solidFill>
              </a:defRPr>
            </a:pPr>
            <a:r>
              <a:rPr sz="1500" b="1">
                <a:solidFill>
                  <a:srgbClr val="0B1F33"/>
                </a:solidFill>
              </a:rPr>
              <a:t>Uncomplicated acute mastoiditis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FEE144-79AE-47A3-88F5-D36EFB44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885950"/>
            <a:ext cx="333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02B"/>
                </a:solidFill>
              </a:defRPr>
            </a:pPr>
            <a:r>
              <a:rPr sz="1500" b="1">
                <a:solidFill>
                  <a:srgbClr val="12202B"/>
                </a:solidFill>
              </a:rPr>
              <a:t>Ampicillin–sulbactam OR ceftriaxone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3AB728-541F-4AE3-827D-D87E2FD2E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885950"/>
            <a:ext cx="342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574"/>
                </a:solidFill>
              </a:defRPr>
            </a:pPr>
            <a:r>
              <a:rPr sz="1350" b="0">
                <a:solidFill>
                  <a:srgbClr val="536574"/>
                </a:solidFill>
              </a:rPr>
              <a:t>Urgent ENT; tailor to local antibiogram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BE7502-AC79-4057-A845-B90E937E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DC7516-3C25-48E4-8640-1DB206C28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24150"/>
            <a:ext cx="323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F33"/>
                </a:solidFill>
              </a:defRPr>
            </a:pPr>
            <a:r>
              <a:rPr sz="1500" b="1">
                <a:solidFill>
                  <a:srgbClr val="0B1F33"/>
                </a:solidFill>
              </a:rPr>
              <a:t>MRSA history/carriage or severe invasive disease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7DEDCD-CA6F-4419-A8B2-52F0ECF4D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24150"/>
            <a:ext cx="333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02B"/>
                </a:solidFill>
              </a:defRPr>
            </a:pPr>
            <a:r>
              <a:rPr sz="1500" b="1">
                <a:solidFill>
                  <a:srgbClr val="12202B"/>
                </a:solidFill>
              </a:rPr>
              <a:t>Add vancomycin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87F97D-A26C-4C24-8A88-44333509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724150"/>
            <a:ext cx="342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574"/>
                </a:solidFill>
              </a:defRPr>
            </a:pPr>
            <a:r>
              <a:rPr sz="1350" b="0">
                <a:solidFill>
                  <a:srgbClr val="536574"/>
                </a:solidFill>
              </a:rPr>
              <a:t>Stop if cultures do not support MRSA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3D0D3B-6B6B-41AE-948D-4918969C2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86150"/>
            <a:ext cx="10820400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9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D007D6-DB39-4685-A719-5E7902C39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62350"/>
            <a:ext cx="323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F33"/>
                </a:solidFill>
              </a:defRPr>
            </a:pPr>
            <a:r>
              <a:rPr sz="1500" b="1">
                <a:solidFill>
                  <a:srgbClr val="0B1F33"/>
                </a:solidFill>
              </a:rPr>
              <a:t>Chronic suppurative OM / cholesteatoma / tubes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E2448E-CB5B-4604-B5F5-E16185F3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562350"/>
            <a:ext cx="333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02B"/>
                </a:solidFill>
              </a:defRPr>
            </a:pPr>
            <a:r>
              <a:rPr sz="1500" b="1">
                <a:solidFill>
                  <a:srgbClr val="12202B"/>
                </a:solidFill>
              </a:rPr>
              <a:t>Include antipseudomonal coverage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CC8D64-8417-4147-9ABC-A214CEF5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562350"/>
            <a:ext cx="342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574"/>
                </a:solidFill>
              </a:defRPr>
            </a:pPr>
            <a:r>
              <a:rPr sz="1350" b="0">
                <a:solidFill>
                  <a:srgbClr val="536574"/>
                </a:solidFill>
              </a:rPr>
              <a:t>e.g., cefepime, ceftazidime, or piperacillin–tazobactam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D652BF-A886-4CF9-8BA4-B3A0C1A20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10820400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CBB8F2-5509-4B5D-913C-16ECC251E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00550"/>
            <a:ext cx="323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F33"/>
                </a:solidFill>
              </a:defRPr>
            </a:pPr>
            <a:r>
              <a:rPr sz="1500" b="1">
                <a:solidFill>
                  <a:srgbClr val="0B1F33"/>
                </a:solidFill>
              </a:rPr>
              <a:t>Suspected intracranial extension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2E303C-781E-4577-9BEE-753DBCC43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400550"/>
            <a:ext cx="333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C73A4A"/>
                </a:solidFill>
              </a:defRPr>
            </a:pPr>
            <a:r>
              <a:rPr sz="1500" b="1">
                <a:solidFill>
                  <a:srgbClr val="C73A4A"/>
                </a:solidFill>
              </a:rPr>
              <a:t>CNS-penetrating broad therapy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663EE5-80C0-42E1-A8C4-8A5F8119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400550"/>
            <a:ext cx="342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574"/>
                </a:solidFill>
              </a:defRPr>
            </a:pPr>
            <a:r>
              <a:rPr sz="1350" b="0">
                <a:solidFill>
                  <a:srgbClr val="536574"/>
                </a:solidFill>
              </a:rPr>
              <a:t>ENT + ID + neurosurgery; follow local CNS pathway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76714E-4F89-4B7F-8381-A2E51F860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81625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C73A4A"/>
                </a:solidFill>
              </a:defRPr>
            </a:pPr>
            <a:r>
              <a:rPr sz="1350" b="1">
                <a:solidFill>
                  <a:srgbClr val="C73A4A"/>
                </a:solidFill>
              </a:rPr>
              <a:t>Regimens vary by resistance patterns, allergy, age, renal function, and institutional pathway.</a:t>
            </a:r>
          </a:p>
        </p:txBody>
      </p:sp>
    </p:spTree>
    <p:extLst>
      <p:ext uri="{BB962C8B-B14F-4D97-AF65-F5344CB8AC3E}">
        <p14:creationId xmlns:p14="http://schemas.microsoft.com/office/powerpoint/2010/main" val="3975211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BDA3334-F451-45BE-BA94-B646FF9C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A458E7-348E-437C-9F74-90D2FE2BB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MANAGEMENT PATHWAY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43B1F2-995F-4077-B2D6-B92F072E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Reassess at 24–48 hours: improvement is the decision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479F3F-AD1C-4430-BAAA-2FDBF6B9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8AE8AB-A309-4B08-82E8-1353F60C0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33527C-A591-4B27-8F5A-5D29A36E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74C432-67BE-42C4-A090-10790790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857500"/>
            <a:ext cx="6191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43D6CE-450B-4F04-A6D0-B7623533C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1952625" cy="1190625"/>
          </a:xfrm>
          <a:prstGeom xmlns:a="http://schemas.openxmlformats.org/drawingml/2006/main" prst="roundRect">
            <a:avLst>
              <a:gd name="adj" fmla="val 9600"/>
            </a:avLst>
          </a:prstGeom>
          <a:solidFill xmlns:a="http://schemas.openxmlformats.org/drawingml/2006/main">
            <a:srgbClr val="EAF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CA9418-8997-4AD9-8B8F-1E42D0B1D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4288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008C95"/>
                </a:solidFill>
              </a:defRPr>
            </a:pPr>
            <a:r>
              <a:rPr sz="1950" b="1">
                <a:solidFill>
                  <a:srgbClr val="008C95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2684FC-D08B-40BA-818C-7C04C063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857500"/>
            <a:ext cx="1609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B1F33"/>
                </a:solidFill>
              </a:defRPr>
            </a:pPr>
            <a:r>
              <a:rPr sz="1500" b="1">
                <a:solidFill>
                  <a:srgbClr val="0B1F33"/>
                </a:solidFill>
              </a:rPr>
              <a:t>Admit + IV antibiotics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3CE74A-3402-41CC-8097-DA0382182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2857500"/>
            <a:ext cx="6191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3323EE-2069-4639-9369-FB436C4D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286000"/>
            <a:ext cx="1952625" cy="1190625"/>
          </a:xfrm>
          <a:prstGeom xmlns:a="http://schemas.openxmlformats.org/drawingml/2006/main" prst="roundRect">
            <a:avLst>
              <a:gd name="adj" fmla="val 9600"/>
            </a:avLst>
          </a:prstGeom>
          <a:solidFill xmlns:a="http://schemas.openxmlformats.org/drawingml/2006/main">
            <a:srgbClr val="EAF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94709A-E1DE-4F71-9136-96754CB5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4288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008C95"/>
                </a:solidFill>
              </a:defRPr>
            </a:pPr>
            <a:r>
              <a:rPr sz="1950" b="1">
                <a:solidFill>
                  <a:srgbClr val="008C95"/>
                </a:solidFill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307C98-6ECD-4FF9-BD7B-D7D02BA10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857500"/>
            <a:ext cx="1609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B1F33"/>
                </a:solidFill>
              </a:defRPr>
            </a:pPr>
            <a:r>
              <a:rPr sz="1500" b="1">
                <a:solidFill>
                  <a:srgbClr val="0B1F33"/>
                </a:solidFill>
              </a:rPr>
              <a:t>ENT evaluation + culture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8FD131-FD46-4803-AF13-D8ED1B88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857500"/>
            <a:ext cx="6191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B12093-BEDB-455A-A1A5-EA468CD9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286000"/>
            <a:ext cx="1952625" cy="1190625"/>
          </a:xfrm>
          <a:prstGeom xmlns:a="http://schemas.openxmlformats.org/drawingml/2006/main" prst="roundRect">
            <a:avLst>
              <a:gd name="adj" fmla="val 9600"/>
            </a:avLst>
          </a:prstGeom>
          <a:solidFill xmlns:a="http://schemas.openxmlformats.org/drawingml/2006/main">
            <a:srgbClr val="EAF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D4BCD4-59AF-49F2-B832-254210F16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4288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008C95"/>
                </a:solidFill>
              </a:defRPr>
            </a:pPr>
            <a:r>
              <a:rPr sz="1950" b="1">
                <a:solidFill>
                  <a:srgbClr val="008C95"/>
                </a:solidFill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223851-6741-434E-B18E-BDC5A0FE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857500"/>
            <a:ext cx="1609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B1F33"/>
                </a:solidFill>
              </a:defRPr>
            </a:pPr>
            <a:r>
              <a:rPr sz="1500" b="1">
                <a:solidFill>
                  <a:srgbClr val="0B1F33"/>
                </a:solidFill>
              </a:rPr>
              <a:t>Clinical reassessment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59A089-E705-4287-BDCF-89B524BFF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286000"/>
            <a:ext cx="1952625" cy="1190625"/>
          </a:xfrm>
          <a:prstGeom xmlns:a="http://schemas.openxmlformats.org/drawingml/2006/main" prst="roundRect">
            <a:avLst>
              <a:gd name="adj" fmla="val 96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025416-FAC7-41C3-8958-77ADF43C7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4288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48C4C8"/>
                </a:solidFill>
              </a:defRPr>
            </a:pPr>
            <a:r>
              <a:rPr sz="1950" b="1">
                <a:solidFill>
                  <a:srgbClr val="48C4C8"/>
                </a:solidFill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D1BE6F-2ACB-4265-A684-BFCC97F9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2857500"/>
            <a:ext cx="1609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Step-down or source control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A7ED4B-EE08-4903-9ECF-2D8193F8E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38625"/>
            <a:ext cx="4953000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2184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14386C-3A0A-4B90-B565-82340E1F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33875"/>
            <a:ext cx="45339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Improving: oral step-down when clinically appropriate; complete total course per complication and local protocol.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FC86B4-15C4-4EF2-9C44-E24261D9E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38625"/>
            <a:ext cx="4953000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BE749B-EC6E-4FC1-8A62-5A2DCB59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333875"/>
            <a:ext cx="45339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Not improving: repeat examination and imaging; look for abscess, coalescence, resistant pathogen, or intracranial spread.</a:t>
            </a:r>
          </a:p>
        </p:txBody>
      </p:sp>
    </p:spTree>
    <p:extLst>
      <p:ext uri="{BB962C8B-B14F-4D97-AF65-F5344CB8AC3E}">
        <p14:creationId xmlns:p14="http://schemas.microsoft.com/office/powerpoint/2010/main" val="2158015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6852FC69-770A-48C7-A0AC-84127215A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BFEC00-35AF-4889-8A59-15F0C3AB5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ENT &amp; SOURCE CONTROL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1A476D-203D-4F06-888F-D2CC89D1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Surgery is driven by anatomy, complications, and response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BBC02B-2B7B-46AB-9595-9E431F6E5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EC9C7A-372C-49D9-B05B-AA069BE8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F49EF1-01AC-4340-B56B-21E5BE0E4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137E7D-987F-4EF1-8518-E81031A4E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0975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08C95"/>
                </a:solidFill>
              </a:defRPr>
            </a:pPr>
            <a:r>
              <a:rPr sz="2025" b="1">
                <a:solidFill>
                  <a:srgbClr val="008C95"/>
                </a:solidFill>
              </a:rPr>
              <a:t>Myringotomy ± tube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5419DE-7444-46C0-B39F-E98A8DC6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981200"/>
            <a:ext cx="523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9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47FB79-9352-42F8-A4F6-43967EE73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1762125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2202B"/>
                </a:solidFill>
              </a:defRPr>
            </a:pPr>
            <a:r>
              <a:rPr sz="1725" b="0">
                <a:solidFill>
                  <a:srgbClr val="12202B"/>
                </a:solidFill>
              </a:rPr>
              <a:t>Obtain culture • drain middle ear • persistent effusion or coalescent disease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1328A3-C371-49B2-BE36-FF128216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0037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08C95"/>
                </a:solidFill>
              </a:defRPr>
            </a:pPr>
            <a:r>
              <a:rPr sz="2025" b="1">
                <a:solidFill>
                  <a:srgbClr val="008C95"/>
                </a:solidFill>
              </a:rPr>
              <a:t>Abscess drainage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09BDE4-E8DC-465B-8C9E-348D62EA4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171825"/>
            <a:ext cx="523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9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EDF480-EACA-4DCF-BC89-8513F4AFF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95275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2202B"/>
                </a:solidFill>
              </a:defRPr>
            </a:pPr>
            <a:r>
              <a:rPr sz="1725" b="0">
                <a:solidFill>
                  <a:srgbClr val="12202B"/>
                </a:solidFill>
              </a:rPr>
              <a:t>Drain a postauricular/subperiosteal collection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1F804B-8365-4953-A352-74F42743B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C73A4A"/>
                </a:solidFill>
              </a:defRPr>
            </a:pPr>
            <a:r>
              <a:rPr sz="2025" b="1">
                <a:solidFill>
                  <a:srgbClr val="C73A4A"/>
                </a:solidFill>
              </a:rPr>
              <a:t>Mastoidectomy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3BF843-C5CB-49A5-8B4F-720BC75A6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362450"/>
            <a:ext cx="523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9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64E452-2B2E-4331-BAF4-B0F6F52A8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143375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2202B"/>
                </a:solidFill>
              </a:defRPr>
            </a:pPr>
            <a:r>
              <a:rPr sz="1725" b="0">
                <a:solidFill>
                  <a:srgbClr val="12202B"/>
                </a:solidFill>
              </a:rPr>
              <a:t>Coalescent disease • abscess • intracranial complication • failure of appropriate IV therapy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D1EC6B-FF3F-468D-9E2D-623673C7C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524500"/>
            <a:ext cx="83820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B6E51F-9948-43F9-9802-F4A5E78DA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619750"/>
            <a:ext cx="7962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Do not wait for neurologic deterioration before involving ENT.</a:t>
            </a:r>
          </a:p>
        </p:txBody>
      </p:sp>
    </p:spTree>
    <p:extLst>
      <p:ext uri="{BB962C8B-B14F-4D97-AF65-F5344CB8AC3E}">
        <p14:creationId xmlns:p14="http://schemas.microsoft.com/office/powerpoint/2010/main" val="211400160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CFF1A60A-6DB7-4970-B90C-ABB3B8709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38F03B-CDCD-4D4C-8DFA-E1EB1F87C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RED FLAGS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96E1C4-CE7A-4AA4-83DA-10DA661A4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Complications follow predictable anatomic routes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E0927A-AD02-4A9A-9703-1A6B28807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D8676B-9536-49E2-90FA-A82891BF7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40E515-F015-49DC-9166-0B308B06D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4B9275-A5D2-4257-84CA-E3C4D95D3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14500"/>
            <a:ext cx="2095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6B21E2-D5D1-45C1-AF41-691AB537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288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Extracranial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0F70B-3F7F-4CE6-8C6D-B0FBD60D6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1714500"/>
            <a:ext cx="8001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Subperiosteal abscess • facial palsy • labyrinthitis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DB5F10-472C-4495-A4B5-1F0DCE7F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67000"/>
            <a:ext cx="2095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39A240-3E8F-4939-A36A-3B040ED9A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813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Venous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413926-A5F4-4F36-B936-7F52B21C5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667000"/>
            <a:ext cx="8001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Sigmoid/lateral sinus thrombosis • otitic hydrocephalus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D08D05-14F6-492F-9757-97E879A1E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19500"/>
            <a:ext cx="2095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4FD301-5830-4848-A44E-B0C94D14E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338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Intracranial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A33825-4611-4E14-A13C-85D1B650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619500"/>
            <a:ext cx="8001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202B"/>
                </a:solidFill>
              </a:defRPr>
            </a:pPr>
            <a:r>
              <a:rPr sz="1650" b="0">
                <a:solidFill>
                  <a:srgbClr val="12202B"/>
                </a:solidFill>
              </a:rPr>
              <a:t>Epidural/subdural empyema • meningitis • brain abscess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789734-F036-444C-A896-D005F2F14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72000"/>
            <a:ext cx="2095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BB14AB-E6D6-4F16-B9AF-258EFB6E2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863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Petrous apex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0C2234-9A54-46ED-B690-1E8F4205F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572000"/>
            <a:ext cx="8001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202B"/>
                </a:solidFill>
              </a:defRPr>
            </a:pPr>
            <a:r>
              <a:rPr sz="1650" b="1">
                <a:solidFill>
                  <a:srgbClr val="12202B"/>
                </a:solidFill>
              </a:rPr>
              <a:t>Gradenigo syndrome: otorrhea + deep facial pain + CN VI palsy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26C528-5A98-4D81-9107-468723C3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762625"/>
            <a:ext cx="10477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87CCE0-2441-4463-937A-BDD6CCF1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857875"/>
            <a:ext cx="10058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Headache • vomiting • papilledema • focal deficit • seizure • altered mental status = urgent MRI/MRV and multidisciplinary care</a:t>
            </a:r>
          </a:p>
        </p:txBody>
      </p:sp>
    </p:spTree>
    <p:extLst>
      <p:ext uri="{BB962C8B-B14F-4D97-AF65-F5344CB8AC3E}">
        <p14:creationId xmlns:p14="http://schemas.microsoft.com/office/powerpoint/2010/main" val="48955619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77049CC-59F1-4021-9808-D8C2B9D52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070F68-96E1-4785-999A-DD567FE0B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INTRACRANIAL SPREAD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DB3C6E-59B3-4659-A590-17612666F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Venous sinus thrombosis may be clinically subtle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0ECA8E-A40D-4DE1-AD2F-1B33F6887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DA75CB-68F6-4D51-A3EC-22BA2CE7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B77D02-B6C4-43C1-84B1-C907DDB03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13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4ee9d6cac045cf"/>
          <a:stretch xmlns:a="http://schemas.openxmlformats.org/drawingml/2006/main"/>
        </p:blipFill>
        <p:spPr>
          <a:xfrm xmlns:a="http://schemas.openxmlformats.org/drawingml/2006/main">
            <a:off x="685800" y="2113139"/>
            <a:ext cx="7239000" cy="2345972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82DBD4-991F-4DFA-A9F4-6D88D5F9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7145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C73A4A"/>
                </a:solidFill>
              </a:defRPr>
            </a:pPr>
            <a:r>
              <a:rPr sz="1875" b="1">
                <a:solidFill>
                  <a:srgbClr val="C73A4A"/>
                </a:solidFill>
              </a:rPr>
              <a:t>When to suspect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65943A-7875-4A82-A423-5ACBBC815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860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5775C0-759E-492A-9AE8-F101BFAF2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381250"/>
            <a:ext cx="2628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Persistent fever or headache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ECC76C-1F05-40F2-BC1E-46A94A282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0575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F0BF82-1A1A-4464-BB95-FB292C75E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952750"/>
            <a:ext cx="2628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Papilledema or diplopia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B08BF3-63C6-4D3D-93FA-3A2494ADC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290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C91476-A64E-4A14-AE1B-2324DABEE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524250"/>
            <a:ext cx="2628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Neurologic change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637C15-C3FD-43EA-8883-2088612F6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2005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3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7D0FB5-29BE-4B03-A9FA-8B7DF9AE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095750"/>
            <a:ext cx="2628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Septic course despite therapy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C3D339-3D6F-441C-8882-5BF5CFA39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29250"/>
            <a:ext cx="9429750" cy="619125"/>
          </a:xfrm>
          <a:prstGeom xmlns:a="http://schemas.openxmlformats.org/drawingml/2006/main" prst="roundRect">
            <a:avLst>
              <a:gd name="adj" fmla="val 18462"/>
            </a:avLst>
          </a:prstGeom>
          <a:solidFill xmlns:a="http://schemas.openxmlformats.org/drawingml/2006/main">
            <a:srgbClr val="EAF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861F9C-4664-4FB9-B11A-2EE4AFB9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0675" y="5524500"/>
            <a:ext cx="90106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F33"/>
                </a:solidFill>
              </a:defRPr>
            </a:pPr>
            <a:r>
              <a:rPr sz="1650" b="1">
                <a:solidFill>
                  <a:srgbClr val="0B1F33"/>
                </a:solidFill>
              </a:rPr>
              <a:t>Obtain contrast MRI/MRV; involve ENT, ID, neurology/neurosurgery, and hematology as indicated.</a:t>
            </a:r>
          </a:p>
        </p:txBody>
      </p:sp>
    </p:spTree>
    <p:extLst>
      <p:ext uri="{BB962C8B-B14F-4D97-AF65-F5344CB8AC3E}">
        <p14:creationId xmlns:p14="http://schemas.microsoft.com/office/powerpoint/2010/main" val="179699278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46E0CD7-52F7-454B-BEF4-A0C8FF819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6029B1-11AD-4A93-A552-25B7030A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MRI PATTERNS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779459-8855-444E-9560-2F6C3B81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MRI reveals complications beyond the mastoid cortex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901899-8DE1-464E-A254-C1C83FE3D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A5FE93-3152-4BF0-805C-D2A08CC06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A7CACD-6B84-48C4-8463-DE040CD87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14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b696f0cb674e8e"/>
          <a:stretch xmlns:a="http://schemas.openxmlformats.org/drawingml/2006/main"/>
        </p:blipFill>
        <p:spPr>
          <a:xfrm xmlns:a="http://schemas.openxmlformats.org/drawingml/2006/main">
            <a:off x="1296025" y="1571625"/>
            <a:ext cx="3122951" cy="3810000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84803800f34426"/>
          <a:stretch xmlns:a="http://schemas.openxmlformats.org/drawingml/2006/main"/>
        </p:blipFill>
        <p:spPr>
          <a:xfrm xmlns:a="http://schemas.openxmlformats.org/drawingml/2006/main">
            <a:off x="6715125" y="1571625"/>
            <a:ext cx="3048000" cy="38100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BA17B9-0420-45FB-A332-16C53CCB6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476875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08C95"/>
                </a:solidFill>
              </a:defRPr>
            </a:pPr>
            <a:r>
              <a:rPr sz="1800" b="1">
                <a:solidFill>
                  <a:srgbClr val="008C95"/>
                </a:solidFill>
              </a:rPr>
              <a:t>Petrous apicitis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CB5599-4C2A-40A8-B34A-B1B67EBE0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476875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73A4A"/>
                </a:solidFill>
              </a:defRPr>
            </a:pPr>
            <a:r>
              <a:rPr sz="1800" b="1">
                <a:solidFill>
                  <a:srgbClr val="C73A4A"/>
                </a:solidFill>
              </a:rPr>
              <a:t>Temporal lobe abscess</a:t>
            </a:r>
          </a:p>
        </p:txBody>
      </p:sp>
    </p:spTree>
    <p:extLst>
      <p:ext uri="{BB962C8B-B14F-4D97-AF65-F5344CB8AC3E}">
        <p14:creationId xmlns:p14="http://schemas.microsoft.com/office/powerpoint/2010/main" val="46913429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10006A3B-4C4E-4F02-8EC9-8F7FAA73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D5D388-1856-44B3-BDB6-30229C06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DIFFERENTIAL DIAGNOSIS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FE8B71-0055-44C9-A321-1236C7C4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Not every red postauricular swelling is mastoiditis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40A6ED-65DC-43D2-9C79-EBF21DAFE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930D8A-EDFB-483E-8D03-FFB106706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720820-136D-4EBC-9B3C-C0EA224A5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15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f1acb13b0546d6"/>
          <a:stretch xmlns:a="http://schemas.openxmlformats.org/drawingml/2006/main"/>
        </p:blipFill>
        <p:spPr>
          <a:xfrm xmlns:a="http://schemas.openxmlformats.org/drawingml/2006/main">
            <a:off x="1428750" y="1619250"/>
            <a:ext cx="9334500" cy="4000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C516A-C26F-4893-B4C3-AFBD86EA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762625"/>
            <a:ext cx="1000125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B0B5F8-89CD-41A3-9099-E7DEBF643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857875"/>
            <a:ext cx="9582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Ask three discriminators: Is the canal infected? Is there middle-ear effusion? Is there a discrete mass?</a:t>
            </a:r>
          </a:p>
        </p:txBody>
      </p:sp>
    </p:spTree>
    <p:extLst>
      <p:ext uri="{BB962C8B-B14F-4D97-AF65-F5344CB8AC3E}">
        <p14:creationId xmlns:p14="http://schemas.microsoft.com/office/powerpoint/2010/main" val="70070392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54D340A-4B69-4D8E-A786-3A37F0300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9B3ACC-7003-42BE-A905-4543E05A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92AEB7-8B38-4EDA-BF21-2E61F88CA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Board case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598D10-6653-4B85-9889-05588CE0F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17B583-EEED-4828-B288-C898DC2E2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F8EB30-F2D4-4184-95AE-2433C65F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16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76D378-4567-4241-A40A-F1C356A9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192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202B"/>
                </a:solidFill>
              </a:defRPr>
            </a:pPr>
            <a:r>
              <a:rPr sz="1875" b="0">
                <a:solidFill>
                  <a:srgbClr val="12202B"/>
                </a:solidFill>
              </a:rPr>
              <a:t>A 3-year-old with AOM develops fever, postauricular erythema and tenderness, and outward/downward displacement of the pinna. He is alert with no focal neurologic findings.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36EFBD-F54D-4834-8DB9-093FC80FC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19375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F33"/>
                </a:solidFill>
              </a:defRPr>
            </a:pPr>
            <a:r>
              <a:rPr sz="2025" b="1">
                <a:solidFill>
                  <a:srgbClr val="0B1F33"/>
                </a:solidFill>
              </a:rPr>
              <a:t>What is the most appropriate next step?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999DE1-1628-42C7-86C3-B33FB06FE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38500"/>
            <a:ext cx="95250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19E2E2-3A4D-4E88-B32E-5B3F41D14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276600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A. Discharge on oral amoxicillin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61261D-D60F-4685-A645-5B7861D0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29050"/>
            <a:ext cx="95250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2184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213097-9616-49F8-8348-8CC7A1393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867150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B. Admit, begin IV antibiotics, and obtain urgent ENT assessment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78EA79-76D8-4134-B867-8EAA04386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19600"/>
            <a:ext cx="95250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6F12AF-FBA6-4F6A-884F-67CB79521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457700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C. Perform lumbar puncture before antibiotics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A59D76-9EA9-41B3-8C2E-9D10383E5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10150"/>
            <a:ext cx="95250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C4220D-6994-4F52-AC6C-03EC79287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048250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D. Order a noncontrast head CT and await the report</a:t>
            </a:r>
          </a:p>
        </p:txBody>
      </p:sp>
    </p:spTree>
    <p:extLst>
      <p:ext uri="{BB962C8B-B14F-4D97-AF65-F5344CB8AC3E}">
        <p14:creationId xmlns:p14="http://schemas.microsoft.com/office/powerpoint/2010/main" val="96565070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5A3B212-0DDA-4E66-80C1-4D2CB01B0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9F9DD-576A-4155-9363-FA4EBD37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8C95"/>
                </a:solidFill>
              </a:defRPr>
            </a:pPr>
            <a:r>
              <a:rPr sz="975" b="1">
                <a:solidFill>
                  <a:srgbClr val="008C95"/>
                </a:solidFill>
              </a:rPr>
              <a:t>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E8DFC0-EC7C-4756-8DA7-45F73870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B1F33"/>
                </a:solidFill>
              </a:defRPr>
            </a:pPr>
            <a:r>
              <a:rPr sz="2700" b="1">
                <a:solidFill>
                  <a:srgbClr val="0B1F33"/>
                </a:solidFill>
              </a:rPr>
              <a:t>Board case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8872A8-32C0-42FC-8D85-B15ED414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C4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763E3C-A751-4786-B66B-23A9977C7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574"/>
                </a:solidFill>
              </a:defRPr>
            </a:pPr>
            <a:r>
              <a:rPr sz="825" b="1">
                <a:solidFill>
                  <a:srgbClr val="536574"/>
                </a:solidFill>
              </a:rPr>
              <a:t>DR. MANAR SHAWABKEH  •  PEDIATRICS RESIDENT TEACHING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2F2172-EB7F-47F0-9C63-DA844778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008C95"/>
                </a:solidFill>
              </a:defRPr>
            </a:pPr>
            <a:r>
              <a:rPr sz="900" b="1">
                <a:solidFill>
                  <a:srgbClr val="008C95"/>
                </a:solidFill>
              </a:rPr>
              <a:t>17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B42B8C-6753-411A-B97F-E1FB02D0A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1925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202B"/>
                </a:solidFill>
              </a:defRPr>
            </a:pPr>
            <a:r>
              <a:rPr sz="1875" b="0">
                <a:solidFill>
                  <a:srgbClr val="12202B"/>
                </a:solidFill>
              </a:rPr>
              <a:t>A hospitalized child with mastoiditis develops severe headache, vomiting, and diplopia despite 36 hours of IV antibiotics. Examination shows papilledema.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29291A-4096-4337-9DC8-CFB635E46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F33"/>
                </a:solidFill>
              </a:defRPr>
            </a:pPr>
            <a:r>
              <a:rPr sz="2025" b="1">
                <a:solidFill>
                  <a:srgbClr val="0B1F33"/>
                </a:solidFill>
              </a:rPr>
              <a:t>Which investigation is most appropriate now?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279E7E-EE5D-497B-9374-855F2A8A8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90875"/>
            <a:ext cx="95250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A40315-1B78-4788-8DB2-FDBD4175E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228975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A. Repeat otoscopy only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2A8BC5-3C33-49FE-9155-BC2212EC4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81425"/>
            <a:ext cx="95250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C69D05-F128-4CC6-B321-33A24D5A4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819525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B. Temporal-bone radiograph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8EAA3D-FE89-40BA-AB00-17671135A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71975"/>
            <a:ext cx="95250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2184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FE79B9-276D-4324-A7BF-434EAF2DF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410075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C. Contrast MRI with MR venography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38FD1D-04B1-4072-8A7A-60877AE5C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62525"/>
            <a:ext cx="95250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2D9990-F029-4B7C-A37C-CC0DF6A1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000625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02B"/>
                </a:solidFill>
              </a:defRPr>
            </a:pPr>
            <a:r>
              <a:rPr sz="1575" b="0">
                <a:solidFill>
                  <a:srgbClr val="12202B"/>
                </a:solidFill>
              </a:rPr>
              <a:t>D. Ultrasound of the postauricular tissues</a:t>
            </a:r>
          </a:p>
        </p:txBody>
      </p:sp>
    </p:spTree>
    <p:extLst>
      <p:ext uri="{BB962C8B-B14F-4D97-AF65-F5344CB8AC3E}">
        <p14:creationId xmlns:p14="http://schemas.microsoft.com/office/powerpoint/2010/main" val="116058182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A6CDE2D-CC8C-46B3-B0D4-EA74B3ED0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14375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Five decisions that prevent harm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3EF4AF-4A68-4D76-BF6B-FE34CE8A1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666875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48C4C8"/>
                </a:solidFill>
              </a:defRPr>
            </a:pPr>
            <a:r>
              <a:rPr sz="1800" b="1">
                <a:solidFill>
                  <a:srgbClr val="48C4C8"/>
                </a:solidFill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3F1073-00E8-46B0-AF11-333524DFA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1619250"/>
            <a:ext cx="809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Recognize the displaced pinna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F5E9F5-683C-4CA5-AAD4-F3AF0964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47925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48C4C8"/>
                </a:solidFill>
              </a:defRPr>
            </a:pPr>
            <a:r>
              <a:rPr sz="1800" b="1">
                <a:solidFill>
                  <a:srgbClr val="48C4C8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304F96-E6E9-41BF-91F4-F14E99B46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400300"/>
            <a:ext cx="809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Do not diagnose from opacification alone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A614C9-AEAD-4982-97C1-23B34729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228975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48C4C8"/>
                </a:solidFill>
              </a:defRPr>
            </a:pPr>
            <a:r>
              <a:rPr sz="1800" b="1">
                <a:solidFill>
                  <a:srgbClr val="48C4C8"/>
                </a:solidFill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142C08-F398-4928-A718-7A1A5147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181350"/>
            <a:ext cx="809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Use CT for bone; MRI/MRV for intracranial disease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96ADE7-C1E1-4780-9E84-6F0238567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10025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48C4C8"/>
                </a:solidFill>
              </a:defRPr>
            </a:pPr>
            <a:r>
              <a:rPr sz="1800" b="1">
                <a:solidFill>
                  <a:srgbClr val="48C4C8"/>
                </a:solidFill>
              </a:rPr>
              <a:t>04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DBA103-B664-4B5E-8BCD-2F1988C8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962400"/>
            <a:ext cx="809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Start IV therapy and involve ENT early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ED57EF-9598-4AA2-B24E-13D48BF62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791075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48C4C8"/>
                </a:solidFill>
              </a:defRPr>
            </a:pPr>
            <a:r>
              <a:rPr sz="1800" b="1">
                <a:solidFill>
                  <a:srgbClr val="48C4C8"/>
                </a:solidFill>
              </a:rPr>
              <a:t>05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284E00-217E-4B73-A9F2-1E574B60D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743450"/>
            <a:ext cx="809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Reassess at 24–48 h for source control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04E987-B4D1-4B1A-B76A-5E5B26A19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1190625"/>
            <a:ext cx="762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9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16C8D9-026E-4FEF-A7E0-1687B71F6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619750"/>
            <a:ext cx="238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48C4C8"/>
                </a:solidFill>
              </a:defRPr>
            </a:pPr>
            <a:r>
              <a:rPr sz="1350" b="1">
                <a:solidFill>
                  <a:srgbClr val="48C4C8"/>
                </a:solidFill>
              </a:rPr>
              <a:t>DR. MANAR</a:t>
            </a:r>
          </a:p>
          <a:p xmlns:a="http://schemas.openxmlformats.org/drawingml/2006/main">
            <a:pPr algn="r">
              <a:defRPr sz="1350" b="1">
                <a:solidFill>
                  <a:srgbClr val="48C4C8"/>
                </a:solidFill>
              </a:defRPr>
            </a:pPr>
            <a:r>
              <a:rPr sz="1350" b="1">
                <a:solidFill>
                  <a:srgbClr val="48C4C8"/>
                </a:solidFill>
              </a:rPr>
              <a:t>SHAWABKEH</a:t>
            </a:r>
          </a:p>
        </p:txBody>
      </p:sp>
    </p:spTree>
    <p:extLst>
      <p:ext uri="{BB962C8B-B14F-4D97-AF65-F5344CB8AC3E}">
        <p14:creationId xmlns:p14="http://schemas.microsoft.com/office/powerpoint/2010/main" val="15283646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2026-08-01T18:34:36.4720000Z</dcterms:created>
  <dcterms:modified xsi:type="dcterms:W3CDTF">2026-08-01T18:34:36.4720000Z</dcterms:modified>
</coreProperties>
</file>