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56" r:id="rId2"/>
    <p:sldId id="306" r:id="rId3"/>
    <p:sldId id="309" r:id="rId4"/>
    <p:sldId id="30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310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61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Cover illustration generated for this lecture. No external clinical claims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adolescents, section on initial stabilization.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excerpt. Accessed September 18, 2026. Key figures in the excerpt: estimated prevalence about 5%; benign paroxysmal vertigo, vestibular migraine and head trauma comprise about 50% of final diagnoses in specialty clinics.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Evaluation of dizziness and vertigo in children and adolescents. User-provided excerpt, accessed September 16, 2026. https://www.uptodate.com/contents/evaluation-of-dizziness-and-vertigo-in-children-and-adolescents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UpToDate, ‘Approach to the patient with dizziness’ (user-provided excerpt; accessed 18 Sep 2026). Scope note: This source is general/adult-focused. Only transferable bedside principles were retained; adult prevalence, geriatric data, cervical spondylosis, and adult stroke-focused HINTS guidance were excluded from this pediatric lecture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dizziness and vertigo in children and adolescents. User-provided excerpt, accessed September 16, 2026. https://www.uptodate.com/contents/causes-of-dizziness-and-vertigo-in-children-and-adolescents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Emergency evaluation of syncope in children and adolescents. User-provided excerpt, accessed September 16, 2026. https://www.uptodate.com/contents/emergency-evaluation-of-syncope-in-children-and-adolescents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UpToDate. Causes of syncope in children and adolescents. User-provided excerpt, accessed September 18, 2026. Content condensed for pediatric board review and clinical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3201" y="6477001"/>
            <a:ext cx="10518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Copyrights apply</a:t>
            </a:r>
          </a:p>
        </p:txBody>
      </p:sp>
    </p:spTree>
    <p:extLst>
      <p:ext uri="{BB962C8B-B14F-4D97-AF65-F5344CB8AC3E}">
        <p14:creationId xmlns:p14="http://schemas.microsoft.com/office/powerpoint/2010/main" val="161928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8B985E-C0EE-4360-83F7-FC7E75694F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4C858F-0CB1-4E06-9981-B74B4A535779}"/>
              </a:ext>
            </a:extLst>
          </p:cNvPr>
          <p:cNvSpPr>
            <a:spLocks noGrp="1"/>
          </p:cNvSpPr>
          <p:nvPr/>
        </p:nvSpPr>
        <p:spPr>
          <a:xfrm>
            <a:off x="704850" y="1123950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PEDIATRIC CLINICAL APPROACH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9AAAE6-266B-41DF-879F-4E1A15DCCB9D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42925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Approach to the Child</a:t>
            </a:r>
          </a:p>
          <a:p>
            <a:pPr>
              <a:buNone/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with Dizziness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F01E04-18B2-48CF-97A0-FEF7920C5705}"/>
              </a:ext>
            </a:extLst>
          </p:cNvPr>
          <p:cNvSpPr>
            <a:spLocks noGrp="1"/>
          </p:cNvSpPr>
          <p:nvPr/>
        </p:nvSpPr>
        <p:spPr>
          <a:xfrm>
            <a:off x="714375" y="3543300"/>
            <a:ext cx="46672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>
                <a:solidFill>
                  <a:srgbClr val="C7D8E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C7D8E6"/>
                </a:solidFill>
                <a:latin typeface="Bitstream Charter"/>
                <a:ea typeface="Bitstream Charter"/>
                <a:cs typeface="Bitstream Charter"/>
              </a:rPr>
              <a:t>A practical, board-focused framework for residents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842C86-A6E4-4AD9-B4D3-6B047220B8AF}"/>
              </a:ext>
            </a:extLst>
          </p:cNvPr>
          <p:cNvSpPr>
            <a:spLocks noGrp="1"/>
          </p:cNvSpPr>
          <p:nvPr/>
        </p:nvSpPr>
        <p:spPr>
          <a:xfrm>
            <a:off x="714375" y="4257675"/>
            <a:ext cx="685800" cy="47625"/>
          </a:xfrm>
          <a:prstGeom prst="rect">
            <a:avLst/>
          </a:prstGeom>
          <a:solidFill>
            <a:srgbClr val="F3A66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A5240A-F14F-4EA5-8C39-D7F16A0923E5}"/>
              </a:ext>
            </a:extLst>
          </p:cNvPr>
          <p:cNvSpPr>
            <a:spLocks noGrp="1"/>
          </p:cNvSpPr>
          <p:nvPr/>
        </p:nvSpPr>
        <p:spPr>
          <a:xfrm>
            <a:off x="714375" y="4572000"/>
            <a:ext cx="4857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Dr. Manar Mohammad Alshawabkeh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8162B2-1B83-4EE1-AFEC-C9B414D9F27A}"/>
              </a:ext>
            </a:extLst>
          </p:cNvPr>
          <p:cNvSpPr>
            <a:spLocks noGrp="1"/>
          </p:cNvSpPr>
          <p:nvPr/>
        </p:nvSpPr>
        <p:spPr>
          <a:xfrm>
            <a:off x="714375" y="5000625"/>
            <a:ext cx="4000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>
                <a:solidFill>
                  <a:srgbClr val="9EB7C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>
                <a:solidFill>
                  <a:srgbClr val="9EB7CA"/>
                </a:solidFill>
                <a:latin typeface="Bitstream Charter"/>
                <a:ea typeface="Bitstream Charter"/>
                <a:cs typeface="Bitstream Charter"/>
              </a:rPr>
              <a:t>Pediatrician, Jordanian Board</a:t>
            </a:r>
          </a:p>
        </p:txBody>
      </p:sp>
    </p:spTree>
    <p:extLst>
      <p:ext uri="{BB962C8B-B14F-4D97-AF65-F5344CB8AC3E}">
        <p14:creationId xmlns:p14="http://schemas.microsoft.com/office/powerpoint/2010/main" val="108397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14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6380CB-A186-FBCC-1295-C003CA5C2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581" y="615071"/>
            <a:ext cx="6210838" cy="56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2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1600" y="0"/>
            <a:ext cx="4368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45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F9FD442-8254-4D56-B58E-C4B6FB7C91E5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7239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0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Initial Stabilization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A3C14E-77CD-463D-B61F-28E041769AA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8096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56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567185"/>
                </a:solidFill>
                <a:latin typeface="Bitstream Charter"/>
                <a:ea typeface="Bitstream Charter"/>
                <a:cs typeface="Bitstream Charter"/>
              </a:rPr>
              <a:t>Identify instability before pursuing the cause of dizziness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AB3DCC-6433-48BA-AEFA-A96CD0F276D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6BCD38-81DB-4EDD-9961-F4CDA55ABD2F}"/>
              </a:ext>
            </a:extLst>
          </p:cNvPr>
          <p:cNvSpPr>
            <a:spLocks noGrp="1"/>
          </p:cNvSpPr>
          <p:nvPr/>
        </p:nvSpPr>
        <p:spPr>
          <a:xfrm>
            <a:off x="685800" y="1676400"/>
            <a:ext cx="10820400" cy="1104900"/>
          </a:xfrm>
          <a:prstGeom prst="roundRect">
            <a:avLst>
              <a:gd name="adj" fmla="val 6897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37B37B-54D7-43D7-A8C9-9480A2D3BA01}"/>
              </a:ext>
            </a:extLst>
          </p:cNvPr>
          <p:cNvSpPr>
            <a:spLocks noGrp="1"/>
          </p:cNvSpPr>
          <p:nvPr/>
        </p:nvSpPr>
        <p:spPr>
          <a:xfrm>
            <a:off x="971550" y="18859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00" b="1">
                <a:solidFill>
                  <a:srgbClr val="F3A6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3A66F"/>
                </a:solidFill>
                <a:latin typeface="Bitstream Charter"/>
                <a:ea typeface="Bitstream Charter"/>
                <a:cs typeface="Bitstream Charter"/>
              </a:rPr>
              <a:t>ALTERED MENTAL STATUS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3221A-06D8-4A1A-90DF-7EFF813EFC99}"/>
              </a:ext>
            </a:extLst>
          </p:cNvPr>
          <p:cNvSpPr>
            <a:spLocks noGrp="1"/>
          </p:cNvSpPr>
          <p:nvPr/>
        </p:nvSpPr>
        <p:spPr>
          <a:xfrm>
            <a:off x="971550" y="2238375"/>
            <a:ext cx="4953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Rapid ABC assessment and support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F098A-18D4-4ED2-B1A2-3743955552B6}"/>
              </a:ext>
            </a:extLst>
          </p:cNvPr>
          <p:cNvSpPr>
            <a:spLocks noGrp="1"/>
          </p:cNvSpPr>
          <p:nvPr/>
        </p:nvSpPr>
        <p:spPr>
          <a:xfrm>
            <a:off x="6572250" y="20764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Check bedside blood glucose immediately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2F5941-A974-4C14-BB24-850F38BD64FC}"/>
              </a:ext>
            </a:extLst>
          </p:cNvPr>
          <p:cNvSpPr>
            <a:spLocks noGrp="1"/>
          </p:cNvSpPr>
          <p:nvPr/>
        </p:nvSpPr>
        <p:spPr>
          <a:xfrm>
            <a:off x="781050" y="3190875"/>
            <a:ext cx="4476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Significant head injury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128040-4CDB-4F4D-9575-C47E818A165D}"/>
              </a:ext>
            </a:extLst>
          </p:cNvPr>
          <p:cNvSpPr>
            <a:spLocks noGrp="1"/>
          </p:cNvSpPr>
          <p:nvPr/>
        </p:nvSpPr>
        <p:spPr>
          <a:xfrm>
            <a:off x="781050" y="3714750"/>
            <a:ext cx="4572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Perform trauma assessment and stabilize according to the pediatric primary survey.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7B9D64-E9B9-4A89-90CF-40E5CCD611C9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Priorities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73D4BD-3D9B-4AAC-9E7A-93DDA2D16F4B}"/>
              </a:ext>
            </a:extLst>
          </p:cNvPr>
          <p:cNvSpPr>
            <a:spLocks noGrp="1"/>
          </p:cNvSpPr>
          <p:nvPr/>
        </p:nvSpPr>
        <p:spPr>
          <a:xfrm>
            <a:off x="781050" y="5095875"/>
            <a:ext cx="4619625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Cervical spine protection, neurologic status and signs of raised intracranial pressure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8E81E-5ADC-49BD-BC69-544CD1BF46A7}"/>
              </a:ext>
            </a:extLst>
          </p:cNvPr>
          <p:cNvSpPr>
            <a:spLocks noGrp="1"/>
          </p:cNvSpPr>
          <p:nvPr/>
        </p:nvSpPr>
        <p:spPr>
          <a:xfrm>
            <a:off x="6048375" y="3105150"/>
            <a:ext cx="19050" cy="27146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5766DA-88E6-4BBA-A99D-F364A34C39D6}"/>
              </a:ext>
            </a:extLst>
          </p:cNvPr>
          <p:cNvSpPr>
            <a:spLocks noGrp="1"/>
          </p:cNvSpPr>
          <p:nvPr/>
        </p:nvSpPr>
        <p:spPr>
          <a:xfrm>
            <a:off x="6572250" y="3190875"/>
            <a:ext cx="4476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Fever with CNS signs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59585F-3C68-45AC-9F7B-107860010504}"/>
              </a:ext>
            </a:extLst>
          </p:cNvPr>
          <p:cNvSpPr>
            <a:spLocks noGrp="1"/>
          </p:cNvSpPr>
          <p:nvPr/>
        </p:nvSpPr>
        <p:spPr>
          <a:xfrm>
            <a:off x="6572250" y="3714750"/>
            <a:ext cx="4572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Meningismus or altered mental status raises concern for meningitis or encephalitis.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561B06-F671-4E99-B7A7-85974D42285D}"/>
              </a:ext>
            </a:extLst>
          </p:cNvPr>
          <p:cNvSpPr>
            <a:spLocks noGrp="1"/>
          </p:cNvSpPr>
          <p:nvPr/>
        </p:nvSpPr>
        <p:spPr>
          <a:xfrm>
            <a:off x="6572250" y="4762500"/>
            <a:ext cx="1238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If unstable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A181B8-83FB-4FBA-855E-C88A57A23B6D}"/>
              </a:ext>
            </a:extLst>
          </p:cNvPr>
          <p:cNvSpPr>
            <a:spLocks noGrp="1"/>
          </p:cNvSpPr>
          <p:nvPr/>
        </p:nvSpPr>
        <p:spPr>
          <a:xfrm>
            <a:off x="6572250" y="5095875"/>
            <a:ext cx="4619625" cy="800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Support the airway and circulation. Treat septic shock and begin appropriate empiric antimicrobial therapy without delay.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EF8DC5E-1402-4BF6-8563-3D0B72100778}"/>
              </a:ext>
            </a:extLst>
          </p:cNvPr>
          <p:cNvSpPr>
            <a:spLocks noGrp="1"/>
          </p:cNvSpPr>
          <p:nvPr/>
        </p:nvSpPr>
        <p:spPr>
          <a:xfrm>
            <a:off x="685800" y="6067425"/>
            <a:ext cx="10820400" cy="466725"/>
          </a:xfrm>
          <a:prstGeom prst="roundRect">
            <a:avLst>
              <a:gd name="adj" fmla="val 16327"/>
            </a:avLst>
          </a:prstGeom>
          <a:solidFill>
            <a:srgbClr val="E7F3F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FAD017-7D66-4CCD-8654-A928D1FDA139}"/>
              </a:ext>
            </a:extLst>
          </p:cNvPr>
          <p:cNvSpPr>
            <a:spLocks noGrp="1"/>
          </p:cNvSpPr>
          <p:nvPr/>
        </p:nvSpPr>
        <p:spPr>
          <a:xfrm>
            <a:off x="914400" y="6200775"/>
            <a:ext cx="1524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BOARD PRIORITY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14008E-4F87-4F29-B1E1-BE15E97B9DBA}"/>
              </a:ext>
            </a:extLst>
          </p:cNvPr>
          <p:cNvSpPr>
            <a:spLocks noGrp="1"/>
          </p:cNvSpPr>
          <p:nvPr/>
        </p:nvSpPr>
        <p:spPr>
          <a:xfrm>
            <a:off x="2619375" y="6162675"/>
            <a:ext cx="8096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Stabilization precedes localization of the vestibular lesion.</a:t>
            </a:r>
          </a:p>
        </p:txBody>
      </p:sp>
    </p:spTree>
    <p:extLst>
      <p:ext uri="{BB962C8B-B14F-4D97-AF65-F5344CB8AC3E}">
        <p14:creationId xmlns:p14="http://schemas.microsoft.com/office/powerpoint/2010/main" val="199475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34648FE-0FD7-4D80-95C1-4DE7F96BA2EC}"/>
              </a:ext>
            </a:extLst>
          </p:cNvPr>
          <p:cNvSpPr>
            <a:spLocks noGrp="1"/>
          </p:cNvSpPr>
          <p:nvPr/>
        </p:nvSpPr>
        <p:spPr>
          <a:xfrm>
            <a:off x="666750" y="400050"/>
            <a:ext cx="666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70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Definitions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20C0D1-967A-456E-9F2D-23426FC3D76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7239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56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567185"/>
                </a:solidFill>
                <a:latin typeface="Bitstream Charter"/>
                <a:ea typeface="Bitstream Charter"/>
                <a:cs typeface="Bitstream Charter"/>
              </a:rPr>
              <a:t>The symptom description determines the diagnostic pathway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3B15C8-F63C-4F36-8EBC-E6226ABD0BA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A3B48A-27E5-42BA-AF12-DB7AA0583C74}"/>
              </a:ext>
            </a:extLst>
          </p:cNvPr>
          <p:cNvSpPr>
            <a:spLocks noGrp="1"/>
          </p:cNvSpPr>
          <p:nvPr/>
        </p:nvSpPr>
        <p:spPr>
          <a:xfrm>
            <a:off x="742950" y="1638300"/>
            <a:ext cx="2381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2B8C8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2B8C88"/>
                </a:solidFill>
                <a:latin typeface="Bitstream Charter"/>
                <a:ea typeface="Bitstream Charter"/>
                <a:cs typeface="Bitstream Charter"/>
              </a:rPr>
              <a:t>DIZZINESS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9BE74-2E8B-4B26-910F-8BBA1AD2A8F7}"/>
              </a:ext>
            </a:extLst>
          </p:cNvPr>
          <p:cNvSpPr>
            <a:spLocks noGrp="1"/>
          </p:cNvSpPr>
          <p:nvPr/>
        </p:nvSpPr>
        <p:spPr>
          <a:xfrm>
            <a:off x="742950" y="202882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 disturbed sense of the child’s relationship to space.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4C560C-0243-4789-890D-0CB5787CCD89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19050" cy="23336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25B01B-41FC-4BF9-BE8E-B9F960D7CF83}"/>
              </a:ext>
            </a:extLst>
          </p:cNvPr>
          <p:cNvSpPr>
            <a:spLocks noGrp="1"/>
          </p:cNvSpPr>
          <p:nvPr/>
        </p:nvSpPr>
        <p:spPr>
          <a:xfrm>
            <a:off x="742950" y="287655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VERTIGO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299AAF-1F81-44B9-BA14-33E3BEB6E7A0}"/>
              </a:ext>
            </a:extLst>
          </p:cNvPr>
          <p:cNvSpPr>
            <a:spLocks noGrp="1"/>
          </p:cNvSpPr>
          <p:nvPr/>
        </p:nvSpPr>
        <p:spPr>
          <a:xfrm>
            <a:off x="742950" y="329565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Illusion of movement or spinning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BE3F25-F405-47E5-BF7C-10C0CC98FB7E}"/>
              </a:ext>
            </a:extLst>
          </p:cNvPr>
          <p:cNvSpPr>
            <a:spLocks noGrp="1"/>
          </p:cNvSpPr>
          <p:nvPr/>
        </p:nvSpPr>
        <p:spPr>
          <a:xfrm>
            <a:off x="742950" y="3781425"/>
            <a:ext cx="4667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Reflects vestibular system dysfunction.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44067C-7E7E-442E-AA6B-D40036CD1028}"/>
              </a:ext>
            </a:extLst>
          </p:cNvPr>
          <p:cNvSpPr>
            <a:spLocks noGrp="1"/>
          </p:cNvSpPr>
          <p:nvPr/>
        </p:nvSpPr>
        <p:spPr>
          <a:xfrm>
            <a:off x="742950" y="4295775"/>
            <a:ext cx="1123950" cy="257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Peripheral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D1AEB4-880D-41FC-B7C6-F6D00BAB01E9}"/>
              </a:ext>
            </a:extLst>
          </p:cNvPr>
          <p:cNvSpPr>
            <a:spLocks noGrp="1"/>
          </p:cNvSpPr>
          <p:nvPr/>
        </p:nvSpPr>
        <p:spPr>
          <a:xfrm>
            <a:off x="1924050" y="4295775"/>
            <a:ext cx="3333750" cy="257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Vestibule and semicircular canals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5C3B5-D310-4134-B353-03D48EB8ACBE}"/>
              </a:ext>
            </a:extLst>
          </p:cNvPr>
          <p:cNvSpPr>
            <a:spLocks noGrp="1"/>
          </p:cNvSpPr>
          <p:nvPr/>
        </p:nvSpPr>
        <p:spPr>
          <a:xfrm>
            <a:off x="742950" y="4667250"/>
            <a:ext cx="1123950" cy="257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Central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8D96FB-4F38-4973-AB3F-048B1D412F24}"/>
              </a:ext>
            </a:extLst>
          </p:cNvPr>
          <p:cNvSpPr>
            <a:spLocks noGrp="1"/>
          </p:cNvSpPr>
          <p:nvPr/>
        </p:nvSpPr>
        <p:spPr>
          <a:xfrm>
            <a:off x="1924050" y="4667250"/>
            <a:ext cx="3619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Brainstem, cerebellum and vestibulospinal tract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7F0C4B-F44F-4424-9368-BEA9E4B739C7}"/>
              </a:ext>
            </a:extLst>
          </p:cNvPr>
          <p:cNvSpPr>
            <a:spLocks noGrp="1"/>
          </p:cNvSpPr>
          <p:nvPr/>
        </p:nvSpPr>
        <p:spPr>
          <a:xfrm>
            <a:off x="6534150" y="2876550"/>
            <a:ext cx="37147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DIZZINESS WITHOUT VERTIGO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531E52-7054-4921-B884-4DE07D8C8B09}"/>
              </a:ext>
            </a:extLst>
          </p:cNvPr>
          <p:cNvSpPr>
            <a:spLocks noGrp="1"/>
          </p:cNvSpPr>
          <p:nvPr/>
        </p:nvSpPr>
        <p:spPr>
          <a:xfrm>
            <a:off x="6534150" y="329565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No illusion of movement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066D19-1405-4A3F-A09D-0AC963D2D961}"/>
              </a:ext>
            </a:extLst>
          </p:cNvPr>
          <p:cNvSpPr>
            <a:spLocks noGrp="1"/>
          </p:cNvSpPr>
          <p:nvPr/>
        </p:nvSpPr>
        <p:spPr>
          <a:xfrm>
            <a:off x="6534150" y="3781425"/>
            <a:ext cx="457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Often described as lightheadedness, imbalance or near-fainting.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A6BB64-1248-4F1B-A3ED-F51B4503B0EF}"/>
              </a:ext>
            </a:extLst>
          </p:cNvPr>
          <p:cNvSpPr>
            <a:spLocks noGrp="1"/>
          </p:cNvSpPr>
          <p:nvPr/>
        </p:nvSpPr>
        <p:spPr>
          <a:xfrm>
            <a:off x="6534150" y="4467225"/>
            <a:ext cx="1381125" cy="257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Common clues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2F4722-E86C-4166-B241-EE8BD52718EB}"/>
              </a:ext>
            </a:extLst>
          </p:cNvPr>
          <p:cNvSpPr>
            <a:spLocks noGrp="1"/>
          </p:cNvSpPr>
          <p:nvPr/>
        </p:nvSpPr>
        <p:spPr>
          <a:xfrm>
            <a:off x="6534150" y="4810125"/>
            <a:ext cx="457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Anemia, orthostatic hypotension, presyncope, hyperventilation or anxiety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C1C4A5F-2C6D-4111-B363-C0C8B8D091ED}"/>
              </a:ext>
            </a:extLst>
          </p:cNvPr>
          <p:cNvSpPr>
            <a:spLocks noGrp="1"/>
          </p:cNvSpPr>
          <p:nvPr/>
        </p:nvSpPr>
        <p:spPr>
          <a:xfrm>
            <a:off x="685800" y="5657850"/>
            <a:ext cx="10820400" cy="742950"/>
          </a:xfrm>
          <a:prstGeom prst="roundRect">
            <a:avLst>
              <a:gd name="adj" fmla="val 10256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D6B64-91FA-4023-B740-58380ED5033B}"/>
              </a:ext>
            </a:extLst>
          </p:cNvPr>
          <p:cNvSpPr>
            <a:spLocks noGrp="1"/>
          </p:cNvSpPr>
          <p:nvPr/>
        </p:nvSpPr>
        <p:spPr>
          <a:xfrm>
            <a:off x="933450" y="5829300"/>
            <a:ext cx="1428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1CF3CB-96A5-4006-B1BE-4B9625DF2DCE}"/>
              </a:ext>
            </a:extLst>
          </p:cNvPr>
          <p:cNvSpPr>
            <a:spLocks noGrp="1"/>
          </p:cNvSpPr>
          <p:nvPr/>
        </p:nvSpPr>
        <p:spPr>
          <a:xfrm>
            <a:off x="2476500" y="5791200"/>
            <a:ext cx="85725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First clarify whether the child perceives movement. This separates vertigo from other forms of dizziness.</a:t>
            </a:r>
          </a:p>
        </p:txBody>
      </p:sp>
    </p:spTree>
    <p:extLst>
      <p:ext uri="{BB962C8B-B14F-4D97-AF65-F5344CB8AC3E}">
        <p14:creationId xmlns:p14="http://schemas.microsoft.com/office/powerpoint/2010/main" val="178117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58F08D4-475E-4920-98FB-58130D9D2D60}"/>
              </a:ext>
            </a:extLst>
          </p:cNvPr>
          <p:cNvSpPr>
            <a:spLocks noGrp="1"/>
          </p:cNvSpPr>
          <p:nvPr/>
        </p:nvSpPr>
        <p:spPr>
          <a:xfrm>
            <a:off x="781050" y="400050"/>
            <a:ext cx="1057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47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Pediatric Dizziness: Prevalence and Common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BEF15-6392-4C80-B8B6-F8CBFCED7956}"/>
              </a:ext>
            </a:extLst>
          </p:cNvPr>
          <p:cNvSpPr>
            <a:spLocks noGrp="1"/>
          </p:cNvSpPr>
          <p:nvPr/>
        </p:nvSpPr>
        <p:spPr>
          <a:xfrm>
            <a:off x="800100" y="95250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Dizziness-related complaints are common, while serious neurologic causes remain rare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45E01B-AD2B-4D53-B463-ACBFF7B125E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DF8479-6D1D-440F-AF11-D481E3DC7445}"/>
              </a:ext>
            </a:extLst>
          </p:cNvPr>
          <p:cNvSpPr>
            <a:spLocks noGrp="1"/>
          </p:cNvSpPr>
          <p:nvPr/>
        </p:nvSpPr>
        <p:spPr>
          <a:xfrm>
            <a:off x="781050" y="1809750"/>
            <a:ext cx="2286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4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5%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49E31A-94F7-4A73-A9B7-4714077424DC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3429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Estimated prevalence in children and adolescents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83979-8DDF-4E64-9736-421D792452D7}"/>
              </a:ext>
            </a:extLst>
          </p:cNvPr>
          <p:cNvSpPr>
            <a:spLocks noGrp="1"/>
          </p:cNvSpPr>
          <p:nvPr/>
        </p:nvSpPr>
        <p:spPr>
          <a:xfrm>
            <a:off x="781050" y="347662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Includes vertigo, balance problems, lightheadedness, fainting, unsteadiness and clumsiness.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B9033-CD05-4BC1-8BF7-BED71BAF63D8}"/>
              </a:ext>
            </a:extLst>
          </p:cNvPr>
          <p:cNvSpPr>
            <a:spLocks noGrp="1"/>
          </p:cNvSpPr>
          <p:nvPr/>
        </p:nvSpPr>
        <p:spPr>
          <a:xfrm>
            <a:off x="5191125" y="1733550"/>
            <a:ext cx="19050" cy="32575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93E7BF-5B4E-402A-871F-A95323E3D96F}"/>
              </a:ext>
            </a:extLst>
          </p:cNvPr>
          <p:cNvSpPr>
            <a:spLocks noGrp="1"/>
          </p:cNvSpPr>
          <p:nvPr/>
        </p:nvSpPr>
        <p:spPr>
          <a:xfrm>
            <a:off x="5810250" y="1762125"/>
            <a:ext cx="238125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7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≈50%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9D1B7B-A571-4C79-AF96-ACBBBDB882C0}"/>
              </a:ext>
            </a:extLst>
          </p:cNvPr>
          <p:cNvSpPr>
            <a:spLocks noGrp="1"/>
          </p:cNvSpPr>
          <p:nvPr/>
        </p:nvSpPr>
        <p:spPr>
          <a:xfrm>
            <a:off x="7953375" y="1952625"/>
            <a:ext cx="323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 diagnoses in specialty clinics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125BB3-ACB6-4BB8-8B14-7CC8FCB9C843}"/>
              </a:ext>
            </a:extLst>
          </p:cNvPr>
          <p:cNvSpPr>
            <a:spLocks noGrp="1"/>
          </p:cNvSpPr>
          <p:nvPr/>
        </p:nvSpPr>
        <p:spPr>
          <a:xfrm>
            <a:off x="5810250" y="2714625"/>
            <a:ext cx="4667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Most common final diagnoses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AF27C8-5097-449E-992C-3F3E6CC7347A}"/>
              </a:ext>
            </a:extLst>
          </p:cNvPr>
          <p:cNvSpPr>
            <a:spLocks noGrp="1"/>
          </p:cNvSpPr>
          <p:nvPr/>
        </p:nvSpPr>
        <p:spPr>
          <a:xfrm>
            <a:off x="5810250" y="31432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Benign paroxysmal vertigo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3F1D24-6300-4D99-B3CC-7DF638A83A4B}"/>
              </a:ext>
            </a:extLst>
          </p:cNvPr>
          <p:cNvSpPr>
            <a:spLocks noGrp="1"/>
          </p:cNvSpPr>
          <p:nvPr/>
        </p:nvSpPr>
        <p:spPr>
          <a:xfrm>
            <a:off x="5810250" y="36385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Vestibular migraine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7A7FE4-5B1E-430B-87AA-370956256096}"/>
              </a:ext>
            </a:extLst>
          </p:cNvPr>
          <p:cNvSpPr>
            <a:spLocks noGrp="1"/>
          </p:cNvSpPr>
          <p:nvPr/>
        </p:nvSpPr>
        <p:spPr>
          <a:xfrm>
            <a:off x="5810250" y="41338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Head trauma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220FEC-107B-488C-B717-FAFD2B0E7531}"/>
              </a:ext>
            </a:extLst>
          </p:cNvPr>
          <p:cNvSpPr>
            <a:spLocks noGrp="1"/>
          </p:cNvSpPr>
          <p:nvPr/>
        </p:nvSpPr>
        <p:spPr>
          <a:xfrm>
            <a:off x="5810250" y="4762500"/>
            <a:ext cx="5191125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Other common causes: middle ear effusion or infection, and motion sickness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61B768-AE00-43A7-8A62-0C170C4C6947}"/>
              </a:ext>
            </a:extLst>
          </p:cNvPr>
          <p:cNvSpPr>
            <a:spLocks noGrp="1"/>
          </p:cNvSpPr>
          <p:nvPr/>
        </p:nvSpPr>
        <p:spPr>
          <a:xfrm>
            <a:off x="685800" y="5848350"/>
            <a:ext cx="10820400" cy="647700"/>
          </a:xfrm>
          <a:prstGeom prst="roundRect">
            <a:avLst>
              <a:gd name="adj" fmla="val 11765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DC2A9E-007A-4C6A-80A6-A1C4529DDE51}"/>
              </a:ext>
            </a:extLst>
          </p:cNvPr>
          <p:cNvSpPr>
            <a:spLocks noGrp="1"/>
          </p:cNvSpPr>
          <p:nvPr/>
        </p:nvSpPr>
        <p:spPr>
          <a:xfrm>
            <a:off x="914400" y="6076950"/>
            <a:ext cx="14287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AF6068-4F00-487A-BE8D-6DF362F53006}"/>
              </a:ext>
            </a:extLst>
          </p:cNvPr>
          <p:cNvSpPr>
            <a:spLocks noGrp="1"/>
          </p:cNvSpPr>
          <p:nvPr/>
        </p:nvSpPr>
        <p:spPr>
          <a:xfrm>
            <a:off x="2428875" y="5953125"/>
            <a:ext cx="8667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Brain tumor, stroke and meningitis are rare causes, but clinical red flags still require urgent evaluation.</a:t>
            </a:r>
          </a:p>
        </p:txBody>
      </p:sp>
    </p:spTree>
    <p:extLst>
      <p:ext uri="{BB962C8B-B14F-4D97-AF65-F5344CB8AC3E}">
        <p14:creationId xmlns:p14="http://schemas.microsoft.com/office/powerpoint/2010/main" val="1710575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90" y="508181"/>
            <a:ext cx="9950419" cy="584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13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11EBF16-91EB-41E7-87C2-E817B8517E71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Vertigo Versus Other Dizziness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7B4384-5E44-4BB3-8F46-577D0FF79214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Symptom language alone may misclassify the complaint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24D883-EA41-42C6-B1A5-A606A772432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5F68A5-7D2F-4284-921D-E4BB69D20EB0}"/>
              </a:ext>
            </a:extLst>
          </p:cNvPr>
          <p:cNvSpPr>
            <a:spLocks noGrp="1"/>
          </p:cNvSpPr>
          <p:nvPr/>
        </p:nvSpPr>
        <p:spPr>
          <a:xfrm>
            <a:off x="781050" y="1724025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HISTORY DEFINES THE CATEGORY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103CA6-A624-4790-8947-CE54A473A327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1028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Ask the child to describe the sensation, then confirm the sequence with the caregiver.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0F3E0-B121-49E5-95EE-2CCFF89B3C85}"/>
              </a:ext>
            </a:extLst>
          </p:cNvPr>
          <p:cNvSpPr>
            <a:spLocks noGrp="1"/>
          </p:cNvSpPr>
          <p:nvPr/>
        </p:nvSpPr>
        <p:spPr>
          <a:xfrm>
            <a:off x="6096000" y="2876550"/>
            <a:ext cx="19050" cy="23812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572E31-FE1C-4461-AB65-2184D42C9A34}"/>
              </a:ext>
            </a:extLst>
          </p:cNvPr>
          <p:cNvSpPr>
            <a:spLocks noGrp="1"/>
          </p:cNvSpPr>
          <p:nvPr/>
        </p:nvSpPr>
        <p:spPr>
          <a:xfrm>
            <a:off x="781050" y="304800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SUGGESTS VERTIGO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99755-6E1D-4A33-A448-D4A31D028A83}"/>
              </a:ext>
            </a:extLst>
          </p:cNvPr>
          <p:cNvSpPr>
            <a:spLocks noGrp="1"/>
          </p:cNvSpPr>
          <p:nvPr/>
        </p:nvSpPr>
        <p:spPr>
          <a:xfrm>
            <a:off x="781050" y="342900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Spinning, whirling, tilting or moving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783959-B65C-40B9-BF1A-AC437D86C28B}"/>
              </a:ext>
            </a:extLst>
          </p:cNvPr>
          <p:cNvSpPr>
            <a:spLocks noGrp="1"/>
          </p:cNvSpPr>
          <p:nvPr/>
        </p:nvSpPr>
        <p:spPr>
          <a:xfrm>
            <a:off x="781050" y="39528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Younger children may show vomiting, irritability, eye movements, falling or a desire to lie still.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E0F880-A2E1-44A7-88B2-5AEFD9305F6C}"/>
              </a:ext>
            </a:extLst>
          </p:cNvPr>
          <p:cNvSpPr>
            <a:spLocks noGrp="1"/>
          </p:cNvSpPr>
          <p:nvPr/>
        </p:nvSpPr>
        <p:spPr>
          <a:xfrm>
            <a:off x="6572250" y="304800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IMPORTANT LIMITATION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9565A8-55FF-4EDA-B5C2-4B2444984CE4}"/>
              </a:ext>
            </a:extLst>
          </p:cNvPr>
          <p:cNvSpPr>
            <a:spLocks noGrp="1"/>
          </p:cNvSpPr>
          <p:nvPr/>
        </p:nvSpPr>
        <p:spPr>
          <a:xfrm>
            <a:off x="6572250" y="3429000"/>
            <a:ext cx="4572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Vestibular disease may cause vague imbalance or disorientation.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B0560F-7DDB-415F-A2E6-B4A4806A7FE1}"/>
              </a:ext>
            </a:extLst>
          </p:cNvPr>
          <p:cNvSpPr>
            <a:spLocks noGrp="1"/>
          </p:cNvSpPr>
          <p:nvPr/>
        </p:nvSpPr>
        <p:spPr>
          <a:xfrm>
            <a:off x="6572250" y="4267200"/>
            <a:ext cx="4572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Presyncope and nonspecific dizziness may also be described as spinning.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1C4D6FE-9C90-452A-8C95-3647311434D9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E86198-C62C-428E-A853-61DFFF9AF4FD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5BC5D-FA94-4F59-931E-B7074C7783A8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Interpret the description in the full clinical context.</a:t>
            </a:r>
          </a:p>
        </p:txBody>
      </p:sp>
    </p:spTree>
    <p:extLst>
      <p:ext uri="{BB962C8B-B14F-4D97-AF65-F5344CB8AC3E}">
        <p14:creationId xmlns:p14="http://schemas.microsoft.com/office/powerpoint/2010/main" val="97735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8EB5376-A7DE-4D6A-A121-668D81B88F3C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Dizziness Without Vertigo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628798-2BA0-457B-BA66-973056F85D2D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Classify the complaint by physiology rather than by the word chosen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0625B9-773D-4081-998E-BE92BE9D574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4EDF8B-D0DF-4159-86A9-27D8E67BE978}"/>
              </a:ext>
            </a:extLst>
          </p:cNvPr>
          <p:cNvSpPr>
            <a:spLocks noGrp="1"/>
          </p:cNvSpPr>
          <p:nvPr/>
        </p:nvSpPr>
        <p:spPr>
          <a:xfrm>
            <a:off x="800100" y="169545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PRESYNCOPE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DB45-FBA1-4A07-A6CC-6608FE1D0E41}"/>
              </a:ext>
            </a:extLst>
          </p:cNvPr>
          <p:cNvSpPr>
            <a:spLocks noGrp="1"/>
          </p:cNvSpPr>
          <p:nvPr/>
        </p:nvSpPr>
        <p:spPr>
          <a:xfrm>
            <a:off x="3429000" y="1695450"/>
            <a:ext cx="7620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Seconds to minutes, near-blackout, warmth, diaphoresis, nausea, blurred vision and pallor. Usually upright, not supine.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FD3321-9171-483A-AF19-E1BBFC63E224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10239375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8F0B9-67EE-4F4B-8E4D-455C62A0A962}"/>
              </a:ext>
            </a:extLst>
          </p:cNvPr>
          <p:cNvSpPr>
            <a:spLocks noGrp="1"/>
          </p:cNvSpPr>
          <p:nvPr/>
        </p:nvSpPr>
        <p:spPr>
          <a:xfrm>
            <a:off x="800100" y="266700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DISEQUILIBRIUM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F27515-DAF3-491E-A75F-4B2A3AEFD346}"/>
              </a:ext>
            </a:extLst>
          </p:cNvPr>
          <p:cNvSpPr>
            <a:spLocks noGrp="1"/>
          </p:cNvSpPr>
          <p:nvPr/>
        </p:nvSpPr>
        <p:spPr>
          <a:xfrm>
            <a:off x="3429000" y="2667000"/>
            <a:ext cx="7620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Unsteadiness while walking. Consider concussion, neuropathy, acute cerebellar ataxia or substance exposure.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3F36E1-8C87-4B36-92E0-45B66E40515F}"/>
              </a:ext>
            </a:extLst>
          </p:cNvPr>
          <p:cNvSpPr>
            <a:spLocks noGrp="1"/>
          </p:cNvSpPr>
          <p:nvPr/>
        </p:nvSpPr>
        <p:spPr>
          <a:xfrm>
            <a:off x="800100" y="3448050"/>
            <a:ext cx="10239375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EA871B-D885-46D4-92D0-0483B4D93E4F}"/>
              </a:ext>
            </a:extLst>
          </p:cNvPr>
          <p:cNvSpPr>
            <a:spLocks noGrp="1"/>
          </p:cNvSpPr>
          <p:nvPr/>
        </p:nvSpPr>
        <p:spPr>
          <a:xfrm>
            <a:off x="800100" y="363855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NONSPECIFIC LIGHTHEADEDNESS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255650-F0BD-4D6D-825D-512F0E57DE6D}"/>
              </a:ext>
            </a:extLst>
          </p:cNvPr>
          <p:cNvSpPr>
            <a:spLocks noGrp="1"/>
          </p:cNvSpPr>
          <p:nvPr/>
        </p:nvSpPr>
        <p:spPr>
          <a:xfrm>
            <a:off x="3429000" y="3638550"/>
            <a:ext cx="7620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May accompany mild presyncope, concussion, hypoglycemia, anticholinergic exposure, carbon monoxide or sedatives.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6F4C54-EDB8-412D-A41F-B3A689E72ACA}"/>
              </a:ext>
            </a:extLst>
          </p:cNvPr>
          <p:cNvSpPr>
            <a:spLocks noGrp="1"/>
          </p:cNvSpPr>
          <p:nvPr/>
        </p:nvSpPr>
        <p:spPr>
          <a:xfrm>
            <a:off x="800100" y="4419600"/>
            <a:ext cx="10239375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43A955-66CE-4739-8D01-732A491F5FA1}"/>
              </a:ext>
            </a:extLst>
          </p:cNvPr>
          <p:cNvSpPr>
            <a:spLocks noGrp="1"/>
          </p:cNvSpPr>
          <p:nvPr/>
        </p:nvSpPr>
        <p:spPr>
          <a:xfrm>
            <a:off x="800100" y="461010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PSYCHOPHYSIOLOGIC CAUSES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35B442-F9D7-4FB9-AF88-8E1F69CAB08C}"/>
              </a:ext>
            </a:extLst>
          </p:cNvPr>
          <p:cNvSpPr>
            <a:spLocks noGrp="1"/>
          </p:cNvSpPr>
          <p:nvPr/>
        </p:nvSpPr>
        <p:spPr>
          <a:xfrm>
            <a:off x="3429000" y="4610100"/>
            <a:ext cx="7620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Hyperventilation, anxiety and depression can cause or amplify dizziness.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84D8333-33E0-40F6-8BC7-5F77371F8949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8E26AE-1E2B-446B-9CBB-328CACFDE9DE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8E37C4-EE99-44F2-AA1E-134195C9DF30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Dizziness while supine raises concern for arrhythmia rather than postural hypotension.</a:t>
            </a:r>
          </a:p>
        </p:txBody>
      </p:sp>
    </p:spTree>
    <p:extLst>
      <p:ext uri="{BB962C8B-B14F-4D97-AF65-F5344CB8AC3E}">
        <p14:creationId xmlns:p14="http://schemas.microsoft.com/office/powerpoint/2010/main" val="1060054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2E8F655-E661-41EA-9A30-DA719387BF0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Differential Diagnosis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78E1F9-5D3A-4897-83CD-4FD5A7B0281F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Prioritize dangerous central and traumatic causes before common peripheral disorders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315433-A2C4-4E68-9A7E-5402C0D0766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7B36FD-8484-49BE-BFCC-F6703D232293}"/>
              </a:ext>
            </a:extLst>
          </p:cNvPr>
          <p:cNvSpPr>
            <a:spLocks noGrp="1"/>
          </p:cNvSpPr>
          <p:nvPr/>
        </p:nvSpPr>
        <p:spPr>
          <a:xfrm>
            <a:off x="800100" y="1714500"/>
            <a:ext cx="3048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LIFE-THREATENING CONDITIONS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5E3FCB-6F1A-4C04-BAD0-9E4F425555C7}"/>
              </a:ext>
            </a:extLst>
          </p:cNvPr>
          <p:cNvSpPr>
            <a:spLocks noGrp="1"/>
          </p:cNvSpPr>
          <p:nvPr/>
        </p:nvSpPr>
        <p:spPr>
          <a:xfrm>
            <a:off x="800100" y="214312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Head trauma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1728F4-AC40-455B-AF2A-16B50CCB336A}"/>
              </a:ext>
            </a:extLst>
          </p:cNvPr>
          <p:cNvSpPr>
            <a:spLocks noGrp="1"/>
          </p:cNvSpPr>
          <p:nvPr/>
        </p:nvSpPr>
        <p:spPr>
          <a:xfrm>
            <a:off x="800100" y="26193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CNS infection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C6EC8-EA1B-4E29-979A-69073D3BB8E9}"/>
              </a:ext>
            </a:extLst>
          </p:cNvPr>
          <p:cNvSpPr>
            <a:spLocks noGrp="1"/>
          </p:cNvSpPr>
          <p:nvPr/>
        </p:nvSpPr>
        <p:spPr>
          <a:xfrm>
            <a:off x="800100" y="3095625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Intracranial tumor or abscess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8C58A4-C330-4034-9359-7C7DED8014B3}"/>
              </a:ext>
            </a:extLst>
          </p:cNvPr>
          <p:cNvSpPr>
            <a:spLocks noGrp="1"/>
          </p:cNvSpPr>
          <p:nvPr/>
        </p:nvSpPr>
        <p:spPr>
          <a:xfrm>
            <a:off x="800100" y="357187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Posterior circulation stroke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127BF0-035A-4301-BBAE-85E90ADD597E}"/>
              </a:ext>
            </a:extLst>
          </p:cNvPr>
          <p:cNvSpPr>
            <a:spLocks noGrp="1"/>
          </p:cNvSpPr>
          <p:nvPr/>
        </p:nvSpPr>
        <p:spPr>
          <a:xfrm>
            <a:off x="800100" y="4048125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Drug overdose or poisoning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D43D20-7DFA-430B-B784-973D5C4C37C0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5242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738A29-EAD5-448C-A26A-AD779D0615E5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333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COMMON AND RECURRENT CAUSES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A049B5-7C5B-4718-93A8-42C5A6169A58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Otitis media and labyrinthitis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2DD4A9-DB3A-40DB-B71B-155C6AE289BF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Migraine syndromes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13E410-C9DC-4357-9FBE-DA7CBD6D0E8D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Benign paroxysmal vertigo of childhood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EDD09-CF04-43E3-A178-E687757457AF}"/>
              </a:ext>
            </a:extLst>
          </p:cNvPr>
          <p:cNvSpPr>
            <a:spLocks noGrp="1"/>
          </p:cNvSpPr>
          <p:nvPr/>
        </p:nvSpPr>
        <p:spPr>
          <a:xfrm>
            <a:off x="6572250" y="3762375"/>
            <a:ext cx="3714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Medication adverse effects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D98262-8D98-4DE9-A626-2C91A8416E73}"/>
              </a:ext>
            </a:extLst>
          </p:cNvPr>
          <p:cNvSpPr>
            <a:spLocks noGrp="1"/>
          </p:cNvSpPr>
          <p:nvPr/>
        </p:nvSpPr>
        <p:spPr>
          <a:xfrm>
            <a:off x="6572250" y="4238625"/>
            <a:ext cx="42862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Motion sickness or vestibular neuritis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E66287A-CD56-4540-BD06-F014323C9377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1DB335-EE83-427E-B7B9-196EE3073133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55D1AE-4EC2-461E-9EAC-63C7EEE7E7F4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Central neurologic signs or altered mental status require urgent evaluation.</a:t>
            </a:r>
          </a:p>
        </p:txBody>
      </p:sp>
    </p:spTree>
    <p:extLst>
      <p:ext uri="{BB962C8B-B14F-4D97-AF65-F5344CB8AC3E}">
        <p14:creationId xmlns:p14="http://schemas.microsoft.com/office/powerpoint/2010/main" val="132595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619956F-5A6B-4AA4-8D94-C242AB858907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History of Suspected Vertigo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9245BF-26B4-4C9B-972C-5ACFCAFDFC8D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Timing and associated behavior often provide more value than the word “dizzy”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822812-2FFA-416E-A510-7CFFB58ABD7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39D8E-822B-46DB-AC0F-BCA26289143C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190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TYPICAL PATTERN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38636E-EE08-46D3-A170-B236FA46F4E1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Acute and episodic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24298D-F066-42AD-B1F6-00A8353270F8}"/>
              </a:ext>
            </a:extLst>
          </p:cNvPr>
          <p:cNvSpPr>
            <a:spLocks noGrp="1"/>
          </p:cNvSpPr>
          <p:nvPr/>
        </p:nvSpPr>
        <p:spPr>
          <a:xfrm>
            <a:off x="781050" y="2571750"/>
            <a:ext cx="4762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Episodes usually resolve over days. Continuous vertigo beyond several weeks is unusual because central compensation develops.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842C0B-843A-43A7-9003-9F9A7302ED94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RECURRENT EPISODES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312C70-A70A-4E17-AD9F-D24F2626B433}"/>
              </a:ext>
            </a:extLst>
          </p:cNvPr>
          <p:cNvSpPr>
            <a:spLocks noGrp="1"/>
          </p:cNvSpPr>
          <p:nvPr/>
        </p:nvSpPr>
        <p:spPr>
          <a:xfrm>
            <a:off x="781050" y="4324350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migraine variants, motion sickness or benign paroxysmal vertigo of childhood.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CC625D-3EBA-4556-BA1B-37B4498D35FB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4CC315-7820-4635-84DF-2B9F4BD16247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ASSOCIATED SYMPTOMS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8BA6C4-F83A-49DC-B074-2489497ECF20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Nausea and vomiting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B15E98-F492-4ED8-AEA0-DEB5CD3A9659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4476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Common in acute peripheral vertigo and may cause dehydration or electrolyte disturbance.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A1FCAC-4BB4-4F35-BDEA-6BD3DAF4860E}"/>
              </a:ext>
            </a:extLst>
          </p:cNvPr>
          <p:cNvSpPr>
            <a:spLocks noGrp="1"/>
          </p:cNvSpPr>
          <p:nvPr/>
        </p:nvSpPr>
        <p:spPr>
          <a:xfrm>
            <a:off x="6572250" y="3714750"/>
            <a:ext cx="447675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Vomiting plus meningismus, ataxia, cranial nerve signs or visual symptoms suggests a central process or raised intracranial pressure.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F09099D-5BCA-460B-8A1F-3B35731B81D4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327590-3EF2-4748-9AC8-00FEB6135A2E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108659-2C4D-4FFD-A4C6-78BA829BEB0B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Recurrent vertigo may represent migraine even without headache.</a:t>
            </a:r>
          </a:p>
        </p:txBody>
      </p:sp>
    </p:spTree>
    <p:extLst>
      <p:ext uri="{BB962C8B-B14F-4D97-AF65-F5344CB8AC3E}">
        <p14:creationId xmlns:p14="http://schemas.microsoft.com/office/powerpoint/2010/main" val="71716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46A8E4D-D3FE-459F-86A6-CCEF225518A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Provoking Factors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C4B5C9-C4A6-4E6A-BA31-D2C06F589D47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The trigger helps separate vestibular vertigo from presyncope and other dizziness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69F92E-7685-41F3-959D-971CA393FAB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F7C57-6D05-41D7-A8DF-6B765EC359AF}"/>
              </a:ext>
            </a:extLst>
          </p:cNvPr>
          <p:cNvSpPr>
            <a:spLocks noGrp="1"/>
          </p:cNvSpPr>
          <p:nvPr/>
        </p:nvSpPr>
        <p:spPr>
          <a:xfrm>
            <a:off x="800100" y="16954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Head motion or position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735984-7467-44B3-B298-51C3D0ED6ABC}"/>
              </a:ext>
            </a:extLst>
          </p:cNvPr>
          <p:cNvSpPr>
            <a:spLocks noGrp="1"/>
          </p:cNvSpPr>
          <p:nvPr/>
        </p:nvSpPr>
        <p:spPr>
          <a:xfrm>
            <a:off x="3810000" y="169545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Most vertigo worsens with head movement. A child may lie very still.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27CDA-D62D-441A-A7F3-DEE4D95EB3A2}"/>
              </a:ext>
            </a:extLst>
          </p:cNvPr>
          <p:cNvSpPr>
            <a:spLocks noGrp="1"/>
          </p:cNvSpPr>
          <p:nvPr/>
        </p:nvSpPr>
        <p:spPr>
          <a:xfrm>
            <a:off x="800100" y="22288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7C5314-5FE3-4273-9089-B34F20A89836}"/>
              </a:ext>
            </a:extLst>
          </p:cNvPr>
          <p:cNvSpPr>
            <a:spLocks noGrp="1"/>
          </p:cNvSpPr>
          <p:nvPr/>
        </p:nvSpPr>
        <p:spPr>
          <a:xfrm>
            <a:off x="800100" y="23622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Rolling over or lying down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F9D9BE-C124-40A0-BCA1-DDC119089EAD}"/>
              </a:ext>
            </a:extLst>
          </p:cNvPr>
          <p:cNvSpPr>
            <a:spLocks noGrp="1"/>
          </p:cNvSpPr>
          <p:nvPr/>
        </p:nvSpPr>
        <p:spPr>
          <a:xfrm>
            <a:off x="3810000" y="236220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Supports positional vertigo rather than postural presyncope.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1FA350-0917-40F3-9118-7566260DE798}"/>
              </a:ext>
            </a:extLst>
          </p:cNvPr>
          <p:cNvSpPr>
            <a:spLocks noGrp="1"/>
          </p:cNvSpPr>
          <p:nvPr/>
        </p:nvSpPr>
        <p:spPr>
          <a:xfrm>
            <a:off x="800100" y="28956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AF4832-6461-40B0-A5CD-7167E7D34C8F}"/>
              </a:ext>
            </a:extLst>
          </p:cNvPr>
          <p:cNvSpPr>
            <a:spLocks noGrp="1"/>
          </p:cNvSpPr>
          <p:nvPr/>
        </p:nvSpPr>
        <p:spPr>
          <a:xfrm>
            <a:off x="800100" y="30289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Standing upright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DD304C-4598-4DE0-A5D4-77293303DB2E}"/>
              </a:ext>
            </a:extLst>
          </p:cNvPr>
          <p:cNvSpPr>
            <a:spLocks noGrp="1"/>
          </p:cNvSpPr>
          <p:nvPr/>
        </p:nvSpPr>
        <p:spPr>
          <a:xfrm>
            <a:off x="3810000" y="302895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postural presyncope, especially with near-fainting symptoms.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78BFAA-7D02-4156-BA79-B6A03391503F}"/>
              </a:ext>
            </a:extLst>
          </p:cNvPr>
          <p:cNvSpPr>
            <a:spLocks noGrp="1"/>
          </p:cNvSpPr>
          <p:nvPr/>
        </p:nvSpPr>
        <p:spPr>
          <a:xfrm>
            <a:off x="800100" y="35623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4914F5-2CA1-45D0-975F-9AC93C61DD98}"/>
              </a:ext>
            </a:extLst>
          </p:cNvPr>
          <p:cNvSpPr>
            <a:spLocks noGrp="1"/>
          </p:cNvSpPr>
          <p:nvPr/>
        </p:nvSpPr>
        <p:spPr>
          <a:xfrm>
            <a:off x="800100" y="36957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Cough, sneeze or Valsalva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64ED2A-FF1E-48B5-AACC-653911409AA2}"/>
              </a:ext>
            </a:extLst>
          </p:cNvPr>
          <p:cNvSpPr>
            <a:spLocks noGrp="1"/>
          </p:cNvSpPr>
          <p:nvPr/>
        </p:nvSpPr>
        <p:spPr>
          <a:xfrm>
            <a:off x="3810000" y="369570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Raises concern for a perilymphatic fistula.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856C43-A546-4C27-A4C4-89F85B060F2A}"/>
              </a:ext>
            </a:extLst>
          </p:cNvPr>
          <p:cNvSpPr>
            <a:spLocks noGrp="1"/>
          </p:cNvSpPr>
          <p:nvPr/>
        </p:nvSpPr>
        <p:spPr>
          <a:xfrm>
            <a:off x="800100" y="42291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DE2021-5103-4B7F-92D2-8F64C1A768AF}"/>
              </a:ext>
            </a:extLst>
          </p:cNvPr>
          <p:cNvSpPr>
            <a:spLocks noGrp="1"/>
          </p:cNvSpPr>
          <p:nvPr/>
        </p:nvSpPr>
        <p:spPr>
          <a:xfrm>
            <a:off x="800100" y="43624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Car, boat or airplane travel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9507955-0072-453E-8D4E-EFC87AA28901}"/>
              </a:ext>
            </a:extLst>
          </p:cNvPr>
          <p:cNvSpPr>
            <a:spLocks noGrp="1"/>
          </p:cNvSpPr>
          <p:nvPr/>
        </p:nvSpPr>
        <p:spPr>
          <a:xfrm>
            <a:off x="3810000" y="436245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Pallor, diaphoresis and nausea support motion sickness.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101A76-4C94-4CA8-858B-7A18CB4068B1}"/>
              </a:ext>
            </a:extLst>
          </p:cNvPr>
          <p:cNvSpPr>
            <a:spLocks noGrp="1"/>
          </p:cNvSpPr>
          <p:nvPr/>
        </p:nvSpPr>
        <p:spPr>
          <a:xfrm>
            <a:off x="800100" y="48958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81EF26-F5E2-4817-9E13-8DB7FC892846}"/>
              </a:ext>
            </a:extLst>
          </p:cNvPr>
          <p:cNvSpPr>
            <a:spLocks noGrp="1"/>
          </p:cNvSpPr>
          <p:nvPr/>
        </p:nvSpPr>
        <p:spPr>
          <a:xfrm>
            <a:off x="800100" y="50292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Head or middle-ear trauma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AB1646-C0F1-4660-BC0B-880B24BAD88D}"/>
              </a:ext>
            </a:extLst>
          </p:cNvPr>
          <p:cNvSpPr>
            <a:spLocks noGrp="1"/>
          </p:cNvSpPr>
          <p:nvPr/>
        </p:nvSpPr>
        <p:spPr>
          <a:xfrm>
            <a:off x="3810000" y="5029200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May injure peripheral or central vestibular structures. Concussion can cause nonvestibular dizziness.</a:t>
            </a:r>
          </a:p>
        </p:txBody>
      </p:sp>
    </p:spTree>
    <p:extLst>
      <p:ext uri="{BB962C8B-B14F-4D97-AF65-F5344CB8AC3E}">
        <p14:creationId xmlns:p14="http://schemas.microsoft.com/office/powerpoint/2010/main" val="597164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4150A8A-96CA-42C7-9F5D-68D165A04EC8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Historical Red Flags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3A781A-C823-4DAE-9072-16BECF012A1C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Associated findings may identify infection, poisoning or posterior fossa disease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FDAA0B-2735-4B77-8727-463496F9829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8EF13D-4C21-4FA8-BF9D-C0C53BF04DBD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952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CENTRAL OR SYSTEMIC CONCERN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E18402-654C-4AF4-A299-3A21628757E0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Fever with meningismus or altered mental status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48690C-C1D9-46E8-BCD6-93A62B28D3A4}"/>
              </a:ext>
            </a:extLst>
          </p:cNvPr>
          <p:cNvSpPr>
            <a:spLocks noGrp="1"/>
          </p:cNvSpPr>
          <p:nvPr/>
        </p:nvSpPr>
        <p:spPr>
          <a:xfrm>
            <a:off x="781050" y="2790825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Staggering or ataxic gait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54CDE-3ED0-4C55-BF31-4467DEE9BD08}"/>
              </a:ext>
            </a:extLst>
          </p:cNvPr>
          <p:cNvSpPr>
            <a:spLocks noGrp="1"/>
          </p:cNvSpPr>
          <p:nvPr/>
        </p:nvSpPr>
        <p:spPr>
          <a:xfrm>
            <a:off x="781050" y="3438525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Diplopia, visual loss or dysarthria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96FEEF-48D1-4117-8A75-13175F83215C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Focal weakness, numbness or incoordination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C87620-2F57-42B8-8C81-7BB9335D2011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33323A-4A13-44DA-9FF1-A531C858E0E4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ETIOLOGIC CLUES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E675FD-85A0-4241-9FC2-F8DCB6EFBB06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Hearing loss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C9B0F2-A546-4D98-9923-ECD786F21DBA}"/>
              </a:ext>
            </a:extLst>
          </p:cNvPr>
          <p:cNvSpPr>
            <a:spLocks noGrp="1"/>
          </p:cNvSpPr>
          <p:nvPr/>
        </p:nvSpPr>
        <p:spPr>
          <a:xfrm>
            <a:off x="8286750" y="20955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Ear disease, temporal bone injury, labyrinthitis, CN VIII lesion or ototoxic medication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51BB8E-BE88-4671-91F4-FB8CDEA516BC}"/>
              </a:ext>
            </a:extLst>
          </p:cNvPr>
          <p:cNvSpPr>
            <a:spLocks noGrp="1"/>
          </p:cNvSpPr>
          <p:nvPr/>
        </p:nvSpPr>
        <p:spPr>
          <a:xfrm>
            <a:off x="6572250" y="29337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Recent URI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CA064A-AFD9-4024-85F9-888F58E75B3A}"/>
              </a:ext>
            </a:extLst>
          </p:cNvPr>
          <p:cNvSpPr>
            <a:spLocks noGrp="1"/>
          </p:cNvSpPr>
          <p:nvPr/>
        </p:nvSpPr>
        <p:spPr>
          <a:xfrm>
            <a:off x="8286750" y="29337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Vestibular neuritis or otitis media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17282-3A12-4443-89B6-7B8944CEEF65}"/>
              </a:ext>
            </a:extLst>
          </p:cNvPr>
          <p:cNvSpPr>
            <a:spLocks noGrp="1"/>
          </p:cNvSpPr>
          <p:nvPr/>
        </p:nvSpPr>
        <p:spPr>
          <a:xfrm>
            <a:off x="6572250" y="37719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Recurrent otitis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B97D78-9DC6-431F-B4F1-85E320C99C6F}"/>
              </a:ext>
            </a:extLst>
          </p:cNvPr>
          <p:cNvSpPr>
            <a:spLocks noGrp="1"/>
          </p:cNvSpPr>
          <p:nvPr/>
        </p:nvSpPr>
        <p:spPr>
          <a:xfrm>
            <a:off x="8286750" y="37719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Mastoiditis or suppurative labyrinthitis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538CC6-0262-4E3D-A908-1AA3EAEE94E7}"/>
              </a:ext>
            </a:extLst>
          </p:cNvPr>
          <p:cNvSpPr>
            <a:spLocks noGrp="1"/>
          </p:cNvSpPr>
          <p:nvPr/>
        </p:nvSpPr>
        <p:spPr>
          <a:xfrm>
            <a:off x="6572250" y="46101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Migraine history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E59656-7C81-4A2C-8F04-1C09A959341D}"/>
              </a:ext>
            </a:extLst>
          </p:cNvPr>
          <p:cNvSpPr>
            <a:spLocks noGrp="1"/>
          </p:cNvSpPr>
          <p:nvPr/>
        </p:nvSpPr>
        <p:spPr>
          <a:xfrm>
            <a:off x="8286750" y="4610100"/>
            <a:ext cx="2857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Vertigo may occur without headache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5BB39A7-FD0B-4449-A3E4-4D90AB028D87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72620A-8645-444C-9B32-DC69C736AABE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A22E40-EA05-4787-A34B-7219BD6A707E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Ask adolescents privately about ethanol, sedatives, ketamine and other substances.</a:t>
            </a:r>
          </a:p>
        </p:txBody>
      </p:sp>
    </p:spTree>
    <p:extLst>
      <p:ext uri="{BB962C8B-B14F-4D97-AF65-F5344CB8AC3E}">
        <p14:creationId xmlns:p14="http://schemas.microsoft.com/office/powerpoint/2010/main" val="1890743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51D50CD-4F74-4E43-9AAC-4B6082CB50F5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Central Life-Threatening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EDD0CE-8661-46C9-8B60-D9270EE4E0CA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Fever, focal findings and altered consciousness shift the differential centrally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AA91EF-A8F1-48BB-8069-3178E837DC5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64279C-F8EA-46EC-A84F-EA5F65067F43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190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CNS INFECTION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FD38D9-1124-48E4-B0A5-EE64584FB215}"/>
              </a:ext>
            </a:extLst>
          </p:cNvPr>
          <p:cNvSpPr>
            <a:spLocks noGrp="1"/>
          </p:cNvSpPr>
          <p:nvPr/>
        </p:nvSpPr>
        <p:spPr>
          <a:xfrm>
            <a:off x="781050" y="211455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Fever, headache, neck stiffness or altered mental status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74D7B6-810D-4F81-A3A1-5A3590D53E8E}"/>
              </a:ext>
            </a:extLst>
          </p:cNvPr>
          <p:cNvSpPr>
            <a:spLocks noGrp="1"/>
          </p:cNvSpPr>
          <p:nvPr/>
        </p:nvSpPr>
        <p:spPr>
          <a:xfrm>
            <a:off x="781050" y="2857500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Suspect meningitis or encephalitis and begin urgent pathogen-directed empiric therapy.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58638-BA00-436B-A524-99BB41DD603F}"/>
              </a:ext>
            </a:extLst>
          </p:cNvPr>
          <p:cNvSpPr>
            <a:spLocks noGrp="1"/>
          </p:cNvSpPr>
          <p:nvPr/>
        </p:nvSpPr>
        <p:spPr>
          <a:xfrm>
            <a:off x="781050" y="40005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MASS LESION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4C51B8-7037-4046-B1D4-72E6411726D7}"/>
              </a:ext>
            </a:extLst>
          </p:cNvPr>
          <p:cNvSpPr>
            <a:spLocks noGrp="1"/>
          </p:cNvSpPr>
          <p:nvPr/>
        </p:nvSpPr>
        <p:spPr>
          <a:xfrm>
            <a:off x="781050" y="4381500"/>
            <a:ext cx="4762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Tumor or abscess near the fourth ventricle may cause positional worsening, vertigo or nystagmus.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7267F7-8551-4AA8-8432-A6F6D5666EB7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9003C4-AAB2-4FEA-8001-0C6784D25118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333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POSTERIOR CIRCULATION STROKE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A59B42-DCB7-4F2A-AEE7-A2F449530C73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Vertigo may occur when the basilar artery, brainstem vestibular nuclei or cortical vestibular centers are involved.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451FE2-DBEB-4890-A6B1-8ACACDC964EE}"/>
              </a:ext>
            </a:extLst>
          </p:cNvPr>
          <p:cNvSpPr>
            <a:spLocks noGrp="1"/>
          </p:cNvSpPr>
          <p:nvPr/>
        </p:nvSpPr>
        <p:spPr>
          <a:xfrm>
            <a:off x="6572250" y="3476625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Hemiplegia, altered mental status, diplopia, dysarthria or severe ataxia strengthen concern for stroke.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C841D0-13BC-4867-A2B8-AEB3E1F89DE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426EBA-C197-4055-98B7-CC6300164F7C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D6D286-24E7-420E-BCE2-117AE5E63843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first acute episode that resembles migraine still requires stroke exclusion when features are atypical.</a:t>
            </a:r>
          </a:p>
        </p:txBody>
      </p:sp>
    </p:spTree>
    <p:extLst>
      <p:ext uri="{BB962C8B-B14F-4D97-AF65-F5344CB8AC3E}">
        <p14:creationId xmlns:p14="http://schemas.microsoft.com/office/powerpoint/2010/main" val="1863978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6D0A79-0184-4456-A3CF-37D7FE8AF3D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Focused Physical Examination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244026-3377-4E47-8956-D3BD79B6DCFD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The examination confirms vestibular dysfunction and looks for central disease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F1D79B-4B3E-4B79-B355-720A77480B8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28FEB0-E1EC-488A-B6F7-BD942EA374D0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CORE EXAMINATION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C88D3C-0306-411C-8D8E-91688716B71D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2286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Vital signs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9A167B-A638-4CFC-AA4F-6A07D369EAA7}"/>
              </a:ext>
            </a:extLst>
          </p:cNvPr>
          <p:cNvSpPr>
            <a:spLocks noGrp="1"/>
          </p:cNvSpPr>
          <p:nvPr/>
        </p:nvSpPr>
        <p:spPr>
          <a:xfrm>
            <a:off x="781050" y="2628900"/>
            <a:ext cx="3048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Ear and hearing assessment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5A5675-3C47-4147-837E-6C99BA635E90}"/>
              </a:ext>
            </a:extLst>
          </p:cNvPr>
          <p:cNvSpPr>
            <a:spLocks noGrp="1"/>
          </p:cNvSpPr>
          <p:nvPr/>
        </p:nvSpPr>
        <p:spPr>
          <a:xfrm>
            <a:off x="781050" y="3114675"/>
            <a:ext cx="37147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Nystagmus and ocular motor signs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41E529-F11C-4642-9442-0D567242D057}"/>
              </a:ext>
            </a:extLst>
          </p:cNvPr>
          <p:cNvSpPr>
            <a:spLocks noGrp="1"/>
          </p:cNvSpPr>
          <p:nvPr/>
        </p:nvSpPr>
        <p:spPr>
          <a:xfrm>
            <a:off x="781050" y="3600450"/>
            <a:ext cx="3238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Balance, gait and Romberg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D95073-5445-4CC2-829F-37CDE56075DE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3619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Complete neurologic examination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893726-24B5-447B-8E97-DE1DA00D4CDA}"/>
              </a:ext>
            </a:extLst>
          </p:cNvPr>
          <p:cNvSpPr>
            <a:spLocks noGrp="1"/>
          </p:cNvSpPr>
          <p:nvPr/>
        </p:nvSpPr>
        <p:spPr>
          <a:xfrm>
            <a:off x="5810250" y="1714500"/>
            <a:ext cx="19050" cy="35242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2BBF04-7D4C-4FF2-A053-7FEC24917476}"/>
              </a:ext>
            </a:extLst>
          </p:cNvPr>
          <p:cNvSpPr>
            <a:spLocks noGrp="1"/>
          </p:cNvSpPr>
          <p:nvPr/>
        </p:nvSpPr>
        <p:spPr>
          <a:xfrm>
            <a:off x="6286500" y="171450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VITAL-SIGN CLUES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7D8A06-14D0-4348-A18A-B2A84AE05687}"/>
              </a:ext>
            </a:extLst>
          </p:cNvPr>
          <p:cNvSpPr>
            <a:spLocks noGrp="1"/>
          </p:cNvSpPr>
          <p:nvPr/>
        </p:nvSpPr>
        <p:spPr>
          <a:xfrm>
            <a:off x="6286500" y="2143125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Fever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588B74-178A-409B-80A0-5701BDE90564}"/>
              </a:ext>
            </a:extLst>
          </p:cNvPr>
          <p:cNvSpPr>
            <a:spLocks noGrp="1"/>
          </p:cNvSpPr>
          <p:nvPr/>
        </p:nvSpPr>
        <p:spPr>
          <a:xfrm>
            <a:off x="8096250" y="2143125"/>
            <a:ext cx="2667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Infection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4D1A15-4318-4A21-85E9-6D2106D1116E}"/>
              </a:ext>
            </a:extLst>
          </p:cNvPr>
          <p:cNvSpPr>
            <a:spLocks noGrp="1"/>
          </p:cNvSpPr>
          <p:nvPr/>
        </p:nvSpPr>
        <p:spPr>
          <a:xfrm>
            <a:off x="6286500" y="2647950"/>
            <a:ext cx="4095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Hypertension with tachycardia or bradycardia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20E86C-2DCB-4118-8C74-89B3884D1F4B}"/>
              </a:ext>
            </a:extLst>
          </p:cNvPr>
          <p:cNvSpPr>
            <a:spLocks noGrp="1"/>
          </p:cNvSpPr>
          <p:nvPr/>
        </p:nvSpPr>
        <p:spPr>
          <a:xfrm>
            <a:off x="6286500" y="3181350"/>
            <a:ext cx="4476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raised intracranial pressure or intoxication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D75C36-381E-447A-8B00-14DD760AF2D5}"/>
              </a:ext>
            </a:extLst>
          </p:cNvPr>
          <p:cNvSpPr>
            <a:spLocks noGrp="1"/>
          </p:cNvSpPr>
          <p:nvPr/>
        </p:nvSpPr>
        <p:spPr>
          <a:xfrm>
            <a:off x="6286500" y="3810000"/>
            <a:ext cx="3429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Bradycardia with hypotension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FBC508-854C-4D60-90B9-8C427B58D825}"/>
              </a:ext>
            </a:extLst>
          </p:cNvPr>
          <p:cNvSpPr>
            <a:spLocks noGrp="1"/>
          </p:cNvSpPr>
          <p:nvPr/>
        </p:nvSpPr>
        <p:spPr>
          <a:xfrm>
            <a:off x="6286500" y="4238625"/>
            <a:ext cx="44767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ethanol or barbiturate poisoning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00F977-2708-4BBD-BF12-82DA64E9FF8B}"/>
              </a:ext>
            </a:extLst>
          </p:cNvPr>
          <p:cNvSpPr>
            <a:spLocks noGrp="1"/>
          </p:cNvSpPr>
          <p:nvPr/>
        </p:nvSpPr>
        <p:spPr>
          <a:xfrm>
            <a:off x="6286500" y="4810125"/>
            <a:ext cx="45720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Orthostatic changes support presyncope only when consistent with the history. They lack sensitivity and specificity in children.</a:t>
            </a:r>
          </a:p>
        </p:txBody>
      </p:sp>
    </p:spTree>
    <p:extLst>
      <p:ext uri="{BB962C8B-B14F-4D97-AF65-F5344CB8AC3E}">
        <p14:creationId xmlns:p14="http://schemas.microsoft.com/office/powerpoint/2010/main" val="156127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DCC560B-59E5-4C0A-A47F-2DC58ED9A50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Ear Examination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9287E3-90C6-4BA2-9BC3-89618EE46DF2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Peripheral causes often declare themselves on otoscopy and hearing assessment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75410-4BB3-44C1-B787-A216D1E9953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F49B43-1C3F-410B-B8D1-6727163284E9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Middle-ear effusion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6B99B0-2FC9-4602-909C-3F612A84FCA6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Erythematous or bulging tympanic membrane with reduced mobility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E0F3A0-6122-49DD-95FE-042391ED015B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C79901-58B5-41DF-9931-2FF530F6402D}"/>
              </a:ext>
            </a:extLst>
          </p:cNvPr>
          <p:cNvSpPr>
            <a:spLocks noGrp="1"/>
          </p:cNvSpPr>
          <p:nvPr/>
        </p:nvSpPr>
        <p:spPr>
          <a:xfrm>
            <a:off x="800100" y="233362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Mastoiditis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C0FFAC-87A2-47AA-9BA3-7047CAB8D3CB}"/>
              </a:ext>
            </a:extLst>
          </p:cNvPr>
          <p:cNvSpPr>
            <a:spLocks noGrp="1"/>
          </p:cNvSpPr>
          <p:nvPr/>
        </p:nvSpPr>
        <p:spPr>
          <a:xfrm>
            <a:off x="4286250" y="233362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Protruding auricle with mastoid swelling, erythema and tenderness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458654-FC0E-4F1A-A535-8CF67BC598FD}"/>
              </a:ext>
            </a:extLst>
          </p:cNvPr>
          <p:cNvSpPr>
            <a:spLocks noGrp="1"/>
          </p:cNvSpPr>
          <p:nvPr/>
        </p:nvSpPr>
        <p:spPr>
          <a:xfrm>
            <a:off x="800100" y="28575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518804-102E-4F43-8475-D7CAFE40E2EB}"/>
              </a:ext>
            </a:extLst>
          </p:cNvPr>
          <p:cNvSpPr>
            <a:spLocks noGrp="1"/>
          </p:cNvSpPr>
          <p:nvPr/>
        </p:nvSpPr>
        <p:spPr>
          <a:xfrm>
            <a:off x="800100" y="30003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Temporal bone or middle-ear injury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7B779D-4F85-4939-B9DC-56C37565B3DC}"/>
              </a:ext>
            </a:extLst>
          </p:cNvPr>
          <p:cNvSpPr>
            <a:spLocks noGrp="1"/>
          </p:cNvSpPr>
          <p:nvPr/>
        </p:nvSpPr>
        <p:spPr>
          <a:xfrm>
            <a:off x="4286250" y="300037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Hemotympanum, otorrhea, perforation or ossicular disruption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3174B-4034-4659-B7EF-E4B36D43C057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8A64D3-15F0-4321-9107-A9EDC6800CA2}"/>
              </a:ext>
            </a:extLst>
          </p:cNvPr>
          <p:cNvSpPr>
            <a:spLocks noGrp="1"/>
          </p:cNvSpPr>
          <p:nvPr/>
        </p:nvSpPr>
        <p:spPr>
          <a:xfrm>
            <a:off x="800100" y="366712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Perilymphatic fistula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6728E9-F174-4BB1-BA41-9F6DF535741E}"/>
              </a:ext>
            </a:extLst>
          </p:cNvPr>
          <p:cNvSpPr>
            <a:spLocks noGrp="1"/>
          </p:cNvSpPr>
          <p:nvPr/>
        </p:nvSpPr>
        <p:spPr>
          <a:xfrm>
            <a:off x="4286250" y="366712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Vertigo or nystagmus triggered by loud sound or pneumatic otoscopy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E15B6E-EDEE-4634-85EC-842D2DE61E71}"/>
              </a:ext>
            </a:extLst>
          </p:cNvPr>
          <p:cNvSpPr>
            <a:spLocks noGrp="1"/>
          </p:cNvSpPr>
          <p:nvPr/>
        </p:nvSpPr>
        <p:spPr>
          <a:xfrm>
            <a:off x="800100" y="41910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7520DA-6EDA-49B2-87F6-6FD48C83460A}"/>
              </a:ext>
            </a:extLst>
          </p:cNvPr>
          <p:cNvSpPr>
            <a:spLocks noGrp="1"/>
          </p:cNvSpPr>
          <p:nvPr/>
        </p:nvSpPr>
        <p:spPr>
          <a:xfrm>
            <a:off x="800100" y="43338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Cholesteatoma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FCC8AD-C8E5-4463-9F9F-964E9255C2C4}"/>
              </a:ext>
            </a:extLst>
          </p:cNvPr>
          <p:cNvSpPr>
            <a:spLocks noGrp="1"/>
          </p:cNvSpPr>
          <p:nvPr/>
        </p:nvSpPr>
        <p:spPr>
          <a:xfrm>
            <a:off x="4286250" y="433387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Deep retraction pocket or white mass behind the tympanic membrane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D3438C-4C5C-4320-94E8-155339B1C8A7}"/>
              </a:ext>
            </a:extLst>
          </p:cNvPr>
          <p:cNvSpPr>
            <a:spLocks noGrp="1"/>
          </p:cNvSpPr>
          <p:nvPr/>
        </p:nvSpPr>
        <p:spPr>
          <a:xfrm>
            <a:off x="800100" y="4857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2CB7EF-BD0F-4431-8392-EE29C012F351}"/>
              </a:ext>
            </a:extLst>
          </p:cNvPr>
          <p:cNvSpPr>
            <a:spLocks noGrp="1"/>
          </p:cNvSpPr>
          <p:nvPr/>
        </p:nvSpPr>
        <p:spPr>
          <a:xfrm>
            <a:off x="800100" y="500062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Ramsay Hunt syndrome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DF5F55-246B-4305-A950-38CD4A3BA5D1}"/>
              </a:ext>
            </a:extLst>
          </p:cNvPr>
          <p:cNvSpPr>
            <a:spLocks noGrp="1"/>
          </p:cNvSpPr>
          <p:nvPr/>
        </p:nvSpPr>
        <p:spPr>
          <a:xfrm>
            <a:off x="4286250" y="5000625"/>
            <a:ext cx="6762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Vesicles on the auricle or within the auditory canal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EDACEAE-683C-4682-848C-640CB75A6FD6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716BB-2216-4E7D-9E5F-556602E2A992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3D10B6-3DA6-4158-ABA3-4A3F8C116244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Document hearing loss because it narrows the peripheral differential.</a:t>
            </a:r>
          </a:p>
        </p:txBody>
      </p:sp>
    </p:spTree>
    <p:extLst>
      <p:ext uri="{BB962C8B-B14F-4D97-AF65-F5344CB8AC3E}">
        <p14:creationId xmlns:p14="http://schemas.microsoft.com/office/powerpoint/2010/main" val="1299463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C0C89A-DDEC-4E50-A310-5514ECCB0A28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Neurologic Examination and Gait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166C27-91E0-49F4-82C1-025ACE266A44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Walking ability helps separate peripheral vestibular disease from cerebellar disease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56F8C8-724E-46D2-A224-78015B55765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1DA24-0A89-4015-8B90-4463F0327820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3238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PERIPHERAL VESTIBULAR LESION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7099AC-1E7A-48C6-B2DE-B09BD8C44132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The child may lean or fall toward the side of the lesion.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AD4338-9CF5-4BEB-B33F-CFDE7F1E0CAF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47625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Movement is uncomfortable, but the child generally remains able to walk. Romberg may show consistent falling or tilting to one side.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055D0A-C9D1-4E69-ADC4-7C9B5F6A443D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60C01B-9EC4-4E45-8A65-7FACAAB3999C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048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ACUTE CEREBELLAR LESION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60D04A-135A-48E3-BCFE-3FFE2BAE4BF2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The child may be unable to walk without falling.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EC18D-1D0C-4496-B5D1-7FDFA30525A3}"/>
              </a:ext>
            </a:extLst>
          </p:cNvPr>
          <p:cNvSpPr>
            <a:spLocks noGrp="1"/>
          </p:cNvSpPr>
          <p:nvPr/>
        </p:nvSpPr>
        <p:spPr>
          <a:xfrm>
            <a:off x="6572250" y="2952750"/>
            <a:ext cx="45720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The direction of falling may vary. Search for cranial nerve abnormalities, weakness, sensory change, dysmetria and abnormal reflexes.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03CD1C7-ABC2-44B1-8E24-FAC361F980FB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10820400" cy="857250"/>
          </a:xfrm>
          <a:prstGeom prst="roundRect">
            <a:avLst>
              <a:gd name="adj" fmla="val 8889"/>
            </a:avLst>
          </a:prstGeom>
          <a:solidFill>
            <a:srgbClr val="FFF0E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035F3C-E7E3-4AA0-9047-7C27EBA699A2}"/>
              </a:ext>
            </a:extLst>
          </p:cNvPr>
          <p:cNvSpPr>
            <a:spLocks noGrp="1"/>
          </p:cNvSpPr>
          <p:nvPr/>
        </p:nvSpPr>
        <p:spPr>
          <a:xfrm>
            <a:off x="933450" y="4876800"/>
            <a:ext cx="18097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CENTRAL RED FLAG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F21F4-D106-45DB-9F73-8DD5D616E905}"/>
              </a:ext>
            </a:extLst>
          </p:cNvPr>
          <p:cNvSpPr>
            <a:spLocks noGrp="1"/>
          </p:cNvSpPr>
          <p:nvPr/>
        </p:nvSpPr>
        <p:spPr>
          <a:xfrm>
            <a:off x="2857500" y="4810125"/>
            <a:ext cx="8001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Inability to walk safely warrants urgent evaluation for cerebellar or posterior fossa pathology.</a:t>
            </a:r>
          </a:p>
        </p:txBody>
      </p:sp>
    </p:spTree>
    <p:extLst>
      <p:ext uri="{BB962C8B-B14F-4D97-AF65-F5344CB8AC3E}">
        <p14:creationId xmlns:p14="http://schemas.microsoft.com/office/powerpoint/2010/main" val="545118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AB7EF68-840E-4CD1-A393-DE66F967A06E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Ocular Nystagmus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BC65C1-4CCB-48E4-A2B4-2AA17028B6B6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The most common physical manifestation of vertigo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40C363-7849-450C-8D1A-51530EE943A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27FC0F-4603-46A8-8425-2EEFA75132EA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4000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Describe three features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6F4AD5-0FCA-4109-89C7-A8E0376B1138}"/>
              </a:ext>
            </a:extLst>
          </p:cNvPr>
          <p:cNvSpPr>
            <a:spLocks noGrp="1"/>
          </p:cNvSpPr>
          <p:nvPr/>
        </p:nvSpPr>
        <p:spPr>
          <a:xfrm>
            <a:off x="800100" y="242887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PLANE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EAB86F-ED88-495D-A339-75137CF1F3DF}"/>
              </a:ext>
            </a:extLst>
          </p:cNvPr>
          <p:cNvSpPr>
            <a:spLocks noGrp="1"/>
          </p:cNvSpPr>
          <p:nvPr/>
        </p:nvSpPr>
        <p:spPr>
          <a:xfrm>
            <a:off x="2286000" y="2428875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Horizontal, torsional or vertical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D8E41C-B994-438C-B7DA-ED666400EE99}"/>
              </a:ext>
            </a:extLst>
          </p:cNvPr>
          <p:cNvSpPr>
            <a:spLocks noGrp="1"/>
          </p:cNvSpPr>
          <p:nvPr/>
        </p:nvSpPr>
        <p:spPr>
          <a:xfrm>
            <a:off x="800100" y="3238500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FIXATION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6931AA-2948-4146-A80E-86B38D655278}"/>
              </a:ext>
            </a:extLst>
          </p:cNvPr>
          <p:cNvSpPr>
            <a:spLocks noGrp="1"/>
          </p:cNvSpPr>
          <p:nvPr/>
        </p:nvSpPr>
        <p:spPr>
          <a:xfrm>
            <a:off x="2286000" y="3238500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Does visual fixation suppress it?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2C3D42-4C95-4516-8F97-3230D06CB325}"/>
              </a:ext>
            </a:extLst>
          </p:cNvPr>
          <p:cNvSpPr>
            <a:spLocks noGrp="1"/>
          </p:cNvSpPr>
          <p:nvPr/>
        </p:nvSpPr>
        <p:spPr>
          <a:xfrm>
            <a:off x="800100" y="4048125"/>
            <a:ext cx="1333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DIRECTION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FA3843-CA1D-4306-8A7B-5461E23ABF6E}"/>
              </a:ext>
            </a:extLst>
          </p:cNvPr>
          <p:cNvSpPr>
            <a:spLocks noGrp="1"/>
          </p:cNvSpPr>
          <p:nvPr/>
        </p:nvSpPr>
        <p:spPr>
          <a:xfrm>
            <a:off x="2286000" y="4048125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Does direction change with gaze?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8BA6CD-A17F-46F5-9952-893A19673F70}"/>
              </a:ext>
            </a:extLst>
          </p:cNvPr>
          <p:cNvSpPr>
            <a:spLocks noGrp="1"/>
          </p:cNvSpPr>
          <p:nvPr/>
        </p:nvSpPr>
        <p:spPr>
          <a:xfrm>
            <a:off x="6286500" y="1762125"/>
            <a:ext cx="19050" cy="34290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202FBA-356D-4395-87DE-323C7950ED82}"/>
              </a:ext>
            </a:extLst>
          </p:cNvPr>
          <p:cNvSpPr>
            <a:spLocks noGrp="1"/>
          </p:cNvSpPr>
          <p:nvPr/>
        </p:nvSpPr>
        <p:spPr>
          <a:xfrm>
            <a:off x="6762750" y="1762125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LOCALIZATION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2A1F96-9504-4448-9BA4-8B52ABE7E950}"/>
              </a:ext>
            </a:extLst>
          </p:cNvPr>
          <p:cNvSpPr>
            <a:spLocks noGrp="1"/>
          </p:cNvSpPr>
          <p:nvPr/>
        </p:nvSpPr>
        <p:spPr>
          <a:xfrm>
            <a:off x="6762750" y="219075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Peripheral pattern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7E1250-5BF9-4965-A036-1BDAB9F1E583}"/>
              </a:ext>
            </a:extLst>
          </p:cNvPr>
          <p:cNvSpPr>
            <a:spLocks noGrp="1"/>
          </p:cNvSpPr>
          <p:nvPr/>
        </p:nvSpPr>
        <p:spPr>
          <a:xfrm>
            <a:off x="6762750" y="2667000"/>
            <a:ext cx="40957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Usually direction-fixed and may lessen with visual fixation.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6ADB78-8008-4227-8DE0-4D37F156824E}"/>
              </a:ext>
            </a:extLst>
          </p:cNvPr>
          <p:cNvSpPr>
            <a:spLocks noGrp="1"/>
          </p:cNvSpPr>
          <p:nvPr/>
        </p:nvSpPr>
        <p:spPr>
          <a:xfrm>
            <a:off x="6762750" y="371475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Central concern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B8D7E6-FCF0-4BFB-8BBF-B224C0CAB225}"/>
              </a:ext>
            </a:extLst>
          </p:cNvPr>
          <p:cNvSpPr>
            <a:spLocks noGrp="1"/>
          </p:cNvSpPr>
          <p:nvPr/>
        </p:nvSpPr>
        <p:spPr>
          <a:xfrm>
            <a:off x="6762750" y="4191000"/>
            <a:ext cx="409575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Vertical nystagmus, direction-changing gaze-evoked nystagmus or other focal neurologic signs.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CAF7B17-A014-4C9E-81A1-EBCEF21227B3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B15B2B-C9E0-4600-B7F7-1EA26B36531F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4E8074-3A70-4322-ABB2-9E7F2641A95A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Use nystagmus findings with gait and neurologic examination, not in isolation.</a:t>
            </a:r>
          </a:p>
        </p:txBody>
      </p:sp>
    </p:spTree>
    <p:extLst>
      <p:ext uri="{BB962C8B-B14F-4D97-AF65-F5344CB8AC3E}">
        <p14:creationId xmlns:p14="http://schemas.microsoft.com/office/powerpoint/2010/main" val="647594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F524706-8C73-4EC3-ACDB-0D9981CD4D9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Head Impulse Test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AB2098-D3DA-44EF-92E0-61DDB6417193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 bedside assessment of the vestibulo-ocular reflex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0C766D-BA12-4D8E-BE08-BEC3117BFE0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A20833-1D2F-43BA-ABA4-83A7C5D1B40D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TECHNIQUE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955C98-51C4-4CF3-8265-F1D43D969094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4762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Ask the child to fixate on a distant target.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96E26A-CD6E-4E2B-A2D3-D9E296DBE9E6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Turn the head approximately 15° quickly and unpredictably.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5B6A26-253B-4E8D-94DE-E4B234AC4C64}"/>
              </a:ext>
            </a:extLst>
          </p:cNvPr>
          <p:cNvSpPr>
            <a:spLocks noGrp="1"/>
          </p:cNvSpPr>
          <p:nvPr/>
        </p:nvSpPr>
        <p:spPr>
          <a:xfrm>
            <a:off x="781050" y="3486150"/>
            <a:ext cx="4762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Test both directions while observing eye position.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49D813-5FD5-440D-8CF4-A2F5F9C5792C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41A52B-AEA5-4209-8E59-F597CE572B93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INTERPRETATION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B0A533-7B70-4831-AEB0-B3023E455E8B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Normal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C28B57-9CC2-424D-8A39-A9469A7815AE}"/>
              </a:ext>
            </a:extLst>
          </p:cNvPr>
          <p:cNvSpPr>
            <a:spLocks noGrp="1"/>
          </p:cNvSpPr>
          <p:nvPr/>
        </p:nvSpPr>
        <p:spPr>
          <a:xfrm>
            <a:off x="8096250" y="2143125"/>
            <a:ext cx="2857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Eyes remain fixed on the target.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71F462-1F76-47BB-B612-31C82B0065CD}"/>
              </a:ext>
            </a:extLst>
          </p:cNvPr>
          <p:cNvSpPr>
            <a:spLocks noGrp="1"/>
          </p:cNvSpPr>
          <p:nvPr/>
        </p:nvSpPr>
        <p:spPr>
          <a:xfrm>
            <a:off x="6572250" y="2905125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Abnormal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C29A52-FA37-4C9F-8371-2185E3E57302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2857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The eyes move off target, followed by a corrective saccade back.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C08BC0-5BB1-4E77-AFC2-07782CF7B58B}"/>
              </a:ext>
            </a:extLst>
          </p:cNvPr>
          <p:cNvSpPr>
            <a:spLocks noGrp="1"/>
          </p:cNvSpPr>
          <p:nvPr/>
        </p:nvSpPr>
        <p:spPr>
          <a:xfrm>
            <a:off x="6572250" y="3905250"/>
            <a:ext cx="4381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This indicates a deficient vestibulo-ocular reflex on the side of the head turn and supports a peripheral lesion.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07351A-FBD6-4213-9335-BA00BCBD7410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CFED0E-95D6-4B17-B876-4D74AA64DC69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420CFF-3F38-4380-A52A-AF0976CE4734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The head impulse test is generally more specific than sensitive.</a:t>
            </a:r>
          </a:p>
        </p:txBody>
      </p:sp>
    </p:spTree>
    <p:extLst>
      <p:ext uri="{BB962C8B-B14F-4D97-AF65-F5344CB8AC3E}">
        <p14:creationId xmlns:p14="http://schemas.microsoft.com/office/powerpoint/2010/main" val="2005740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14CEC20-F189-4404-8EF6-636D0D082CF9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Further Vestibular Evaluation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4C4B6C-B2F5-426B-82BA-78A811C1C1EE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Escalate testing when bedside assessment remains equivocal or central disease is suspected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6549D9-2810-40BA-872C-A8D8CFAB3DF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2AEE4F-0DAB-4C99-B0A1-9C28D973C922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Static imbalance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982569-F8AC-4054-B1D8-82B79C483F71}"/>
              </a:ext>
            </a:extLst>
          </p:cNvPr>
          <p:cNvSpPr>
            <a:spLocks noGrp="1"/>
          </p:cNvSpPr>
          <p:nvPr/>
        </p:nvSpPr>
        <p:spPr>
          <a:xfrm>
            <a:off x="4095750" y="166687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Skew deviation, ocular tilt reaction and abnormal subjective visual vertical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E244A9-6AF8-4B73-95B6-54A682B1FB58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6860BF-BB1C-45E4-B827-C29564A14F18}"/>
              </a:ext>
            </a:extLst>
          </p:cNvPr>
          <p:cNvSpPr>
            <a:spLocks noGrp="1"/>
          </p:cNvSpPr>
          <p:nvPr/>
        </p:nvSpPr>
        <p:spPr>
          <a:xfrm>
            <a:off x="800100" y="233362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Dynamic imbalance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4AFD4A-A6D3-4E64-93C2-06704496BED6}"/>
              </a:ext>
            </a:extLst>
          </p:cNvPr>
          <p:cNvSpPr>
            <a:spLocks noGrp="1"/>
          </p:cNvSpPr>
          <p:nvPr/>
        </p:nvSpPr>
        <p:spPr>
          <a:xfrm>
            <a:off x="4095750" y="233362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Head-shaking visual acuity and head-shaking nystagmus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98B051-6CDF-4E6D-A96D-BB1877207CCD}"/>
              </a:ext>
            </a:extLst>
          </p:cNvPr>
          <p:cNvSpPr>
            <a:spLocks noGrp="1"/>
          </p:cNvSpPr>
          <p:nvPr/>
        </p:nvSpPr>
        <p:spPr>
          <a:xfrm>
            <a:off x="800100" y="28575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835844-C53A-4080-A5E7-093C05D1F92B}"/>
              </a:ext>
            </a:extLst>
          </p:cNvPr>
          <p:cNvSpPr>
            <a:spLocks noGrp="1"/>
          </p:cNvSpPr>
          <p:nvPr/>
        </p:nvSpPr>
        <p:spPr>
          <a:xfrm>
            <a:off x="800100" y="30003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Dix-Hallpike maneuver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8725CA-DD33-4B4D-9D86-C6835D85A549}"/>
              </a:ext>
            </a:extLst>
          </p:cNvPr>
          <p:cNvSpPr>
            <a:spLocks noGrp="1"/>
          </p:cNvSpPr>
          <p:nvPr/>
        </p:nvSpPr>
        <p:spPr>
          <a:xfrm>
            <a:off x="4095750" y="300037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Tests for BPPV, which is uncommon in children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758527-9DEB-4EE8-BF91-86AC2C694B91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AF8C30-68D6-48F0-A6CF-F939242A5F1F}"/>
              </a:ext>
            </a:extLst>
          </p:cNvPr>
          <p:cNvSpPr>
            <a:spLocks noGrp="1"/>
          </p:cNvSpPr>
          <p:nvPr/>
        </p:nvSpPr>
        <p:spPr>
          <a:xfrm>
            <a:off x="800100" y="366712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Caloric testing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EFA366-D7D4-43D4-BEBD-37B8AED07553}"/>
              </a:ext>
            </a:extLst>
          </p:cNvPr>
          <p:cNvSpPr>
            <a:spLocks noGrp="1"/>
          </p:cNvSpPr>
          <p:nvPr/>
        </p:nvSpPr>
        <p:spPr>
          <a:xfrm>
            <a:off x="4095750" y="366712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Rarely used in emergency or office settings. Usually performed by vestibular specialists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DBE2EB-E968-428A-8566-A781C2C490FD}"/>
              </a:ext>
            </a:extLst>
          </p:cNvPr>
          <p:cNvSpPr>
            <a:spLocks noGrp="1"/>
          </p:cNvSpPr>
          <p:nvPr/>
        </p:nvSpPr>
        <p:spPr>
          <a:xfrm>
            <a:off x="800100" y="41910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D27BB0-EBE8-421C-8FE8-8651B1C93E3D}"/>
              </a:ext>
            </a:extLst>
          </p:cNvPr>
          <p:cNvSpPr>
            <a:spLocks noGrp="1"/>
          </p:cNvSpPr>
          <p:nvPr/>
        </p:nvSpPr>
        <p:spPr>
          <a:xfrm>
            <a:off x="800100" y="433387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Specialty consultation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1F867F-7C71-4CB6-87DE-2B2637B233E9}"/>
              </a:ext>
            </a:extLst>
          </p:cNvPr>
          <p:cNvSpPr>
            <a:spLocks noGrp="1"/>
          </p:cNvSpPr>
          <p:nvPr/>
        </p:nvSpPr>
        <p:spPr>
          <a:xfrm>
            <a:off x="4095750" y="433387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Pediatric neurology or otolaryngology when diagnosis remains uncertain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8CE005-21D8-45EB-A557-94F76B3A06A0}"/>
              </a:ext>
            </a:extLst>
          </p:cNvPr>
          <p:cNvSpPr>
            <a:spLocks noGrp="1"/>
          </p:cNvSpPr>
          <p:nvPr/>
        </p:nvSpPr>
        <p:spPr>
          <a:xfrm>
            <a:off x="800100" y="4857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9A5E72-7F7C-470F-ACBD-22039DBB19D1}"/>
              </a:ext>
            </a:extLst>
          </p:cNvPr>
          <p:cNvSpPr>
            <a:spLocks noGrp="1"/>
          </p:cNvSpPr>
          <p:nvPr/>
        </p:nvSpPr>
        <p:spPr>
          <a:xfrm>
            <a:off x="800100" y="5000625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Neuroimaging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BC8914-B25F-4E39-82EB-ADCDFE938826}"/>
              </a:ext>
            </a:extLst>
          </p:cNvPr>
          <p:cNvSpPr>
            <a:spLocks noGrp="1"/>
          </p:cNvSpPr>
          <p:nvPr/>
        </p:nvSpPr>
        <p:spPr>
          <a:xfrm>
            <a:off x="4095750" y="5000625"/>
            <a:ext cx="6953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MRI when cerebellar dysfunction or another central lesion is suspected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1F3FFBE-7E61-49B5-8493-3B36DDC6E326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E42B4E-1534-4715-B658-31B7B9304F56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65E906-52B6-40F1-AFA8-2674D621065E}"/>
              </a:ext>
            </a:extLst>
          </p:cNvPr>
          <p:cNvSpPr>
            <a:spLocks noGrp="1"/>
          </p:cNvSpPr>
          <p:nvPr/>
        </p:nvSpPr>
        <p:spPr>
          <a:xfrm>
            <a:off x="2476500" y="6076950"/>
            <a:ext cx="8572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Central suspicion lowers the threshold for consultation and MRI.</a:t>
            </a:r>
          </a:p>
        </p:txBody>
      </p:sp>
    </p:spTree>
    <p:extLst>
      <p:ext uri="{BB962C8B-B14F-4D97-AF65-F5344CB8AC3E}">
        <p14:creationId xmlns:p14="http://schemas.microsoft.com/office/powerpoint/2010/main" val="122571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8E0EA3-3847-4159-9CF9-4A11590539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3A6A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6D13DE-58BC-4B39-B6BF-803B1BDC6D36}"/>
              </a:ext>
            </a:extLst>
          </p:cNvPr>
          <p:cNvSpPr>
            <a:spLocks noGrp="1"/>
          </p:cNvSpPr>
          <p:nvPr/>
        </p:nvSpPr>
        <p:spPr>
          <a:xfrm>
            <a:off x="666750" y="428625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850" b="1">
                <a:solidFill>
                  <a:srgbClr val="1532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5324A"/>
                </a:solidFill>
                <a:latin typeface="Bitstream Charter"/>
                <a:ea typeface="Bitstream Charter"/>
                <a:cs typeface="Bitstream Charter"/>
              </a:rPr>
              <a:t>New High-Yield Clinical Pearls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0D9117-1A44-4150-ACAD-98AB61C4D2D4}"/>
              </a:ext>
            </a:extLst>
          </p:cNvPr>
          <p:cNvSpPr>
            <a:spLocks noGrp="1"/>
          </p:cNvSpPr>
          <p:nvPr/>
        </p:nvSpPr>
        <p:spPr>
          <a:xfrm>
            <a:off x="685800" y="1000125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>
                <a:solidFill>
                  <a:srgbClr val="5065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506578"/>
                </a:solidFill>
                <a:latin typeface="Bitstream Charter"/>
                <a:ea typeface="Bitstream Charter"/>
                <a:cs typeface="Bitstream Charter"/>
              </a:rPr>
              <a:t>Useful additions not explicitly covered in the previous pediatric material</a:t>
            </a:r>
          </a:p>
        </p:txBody>
      </p:sp>
      <p:graphicFrame>
        <p:nvGraphicFramePr>
          <p:cNvPr id="13" name="Table 10"/>
          <p:cNvGraphicFramePr/>
          <p:nvPr/>
        </p:nvGraphicFramePr>
        <p:xfrm>
          <a:off x="685800" y="1571625"/>
          <a:ext cx="10820400" cy="3333752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2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3438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Clinical point</a:t>
                      </a:r>
                    </a:p>
                  </a:txBody>
                  <a:tcPr marL="114300" marR="114300" marT="95250" marB="95250">
                    <a:solidFill>
                      <a:srgbClr val="1532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Board takeaway</a:t>
                      </a:r>
                    </a:p>
                  </a:txBody>
                  <a:tcPr marL="114300" marR="114300" marT="95250" marB="95250">
                    <a:solidFill>
                      <a:srgbClr val="1532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Practical use</a:t>
                      </a:r>
                    </a:p>
                  </a:txBody>
                  <a:tcPr marL="114300" marR="114300" marT="95250" marB="95250">
                    <a:solidFill>
                      <a:srgbClr val="153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7F8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Dix–Hallpike</a:t>
                      </a:r>
                    </a:p>
                  </a:txBody>
                  <a:tcPr marL="114300" marR="114300" marT="95250" marB="95250">
                    <a:solidFill>
                      <a:srgbClr val="EA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5324A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≈80% sensitivity for BPPV</a:t>
                      </a:r>
                    </a:p>
                  </a:txBody>
                  <a:tcPr marL="114300" marR="114300" marT="95250" marB="95250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33746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 negative test does not fully exclude BPPV; it does not diagnose other vestibulopathies.</a:t>
                      </a:r>
                    </a:p>
                  </a:txBody>
                  <a:tcPr marL="114300" marR="114300" marT="95250" marB="95250">
                    <a:solidFill>
                      <a:srgbClr val="F5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7F8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Supine roll test</a:t>
                      </a:r>
                    </a:p>
                  </a:txBody>
                  <a:tcPr marL="114300" marR="114300" marT="95250" marB="95250"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5324A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Think horizontal-canal BPPV</a:t>
                      </a:r>
                    </a:p>
                  </a:txBody>
                  <a:tcPr marL="114300" marR="114300" marT="95250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33746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Use when the positional history is compatible but Dix–Hallpike is negative.</a:t>
                      </a:r>
                    </a:p>
                  </a:txBody>
                  <a:tcPr marL="114300" marR="114300" marT="95250" marB="9525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7F8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Nystagmus</a:t>
                      </a:r>
                    </a:p>
                  </a:txBody>
                  <a:tcPr marL="114300" marR="114300" marT="95250" marB="95250">
                    <a:solidFill>
                      <a:srgbClr val="EA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5324A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Supports a vestibular origin</a:t>
                      </a:r>
                    </a:p>
                  </a:txBody>
                  <a:tcPr marL="114300" marR="114300" marT="95250" marB="95250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33746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Absence does not exclude vestibular disease; assess spontaneous, gaze-evoked, and provoked nystagmus.</a:t>
                      </a:r>
                    </a:p>
                  </a:txBody>
                  <a:tcPr marL="114300" marR="114300" marT="95250" marB="95250">
                    <a:solidFill>
                      <a:srgbClr val="F5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2769789-F338-44E9-B808-654017409B70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820400" cy="990600"/>
          </a:xfrm>
          <a:prstGeom prst="rect">
            <a:avLst/>
          </a:prstGeom>
          <a:solidFill>
            <a:srgbClr val="FFF3E8"/>
          </a:solidFill>
          <a:ln w="19050">
            <a:solidFill>
              <a:srgbClr val="F28C4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D11D2B-3944-49D9-A811-599C60211FB7}"/>
              </a:ext>
            </a:extLst>
          </p:cNvPr>
          <p:cNvSpPr>
            <a:spLocks noGrp="1"/>
          </p:cNvSpPr>
          <p:nvPr/>
        </p:nvSpPr>
        <p:spPr>
          <a:xfrm>
            <a:off x="914400" y="5400675"/>
            <a:ext cx="14287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275" b="1">
                <a:solidFill>
                  <a:srgbClr val="C45E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C45E16"/>
                </a:solidFill>
                <a:latin typeface="Bitstream Charter"/>
                <a:ea typeface="Bitstream Charter"/>
                <a:cs typeface="Bitstream Charter"/>
              </a:rPr>
              <a:t>EXAM PEARL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E9EDCA-3431-482D-8C29-EF3C7DBFC3C9}"/>
              </a:ext>
            </a:extLst>
          </p:cNvPr>
          <p:cNvSpPr>
            <a:spLocks noGrp="1"/>
          </p:cNvSpPr>
          <p:nvPr/>
        </p:nvSpPr>
        <p:spPr>
          <a:xfrm>
            <a:off x="2381250" y="5334000"/>
            <a:ext cx="8763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650" b="1">
                <a:solidFill>
                  <a:srgbClr val="5632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56321A"/>
                </a:solidFill>
                <a:latin typeface="Bitstream Charter"/>
                <a:ea typeface="Bitstream Charter"/>
                <a:cs typeface="Bitstream Charter"/>
              </a:rPr>
              <a:t>Do not use absent nystagmus—or one negative Dix–Hallpike—to rule out all vestibular disease.</a:t>
            </a:r>
          </a:p>
        </p:txBody>
      </p:sp>
    </p:spTree>
    <p:extLst>
      <p:ext uri="{BB962C8B-B14F-4D97-AF65-F5344CB8AC3E}">
        <p14:creationId xmlns:p14="http://schemas.microsoft.com/office/powerpoint/2010/main" val="694210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45F69A-7B23-4480-9782-5CAE9A834CFE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Otitis Media and Its Complications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3360EC-B359-47E3-BEC8-3E0703B53C52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The most common source of vestibular disturbance in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B84408-92FC-45D3-BB85-F44F7F7A379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094936-5195-4A83-B8D4-BDAD99E6B1BC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ACUTE OTITIS MEDIA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F2B723-B1FA-4CA5-A0F2-E147196FB1E9}"/>
              </a:ext>
            </a:extLst>
          </p:cNvPr>
          <p:cNvSpPr>
            <a:spLocks noGrp="1"/>
          </p:cNvSpPr>
          <p:nvPr/>
        </p:nvSpPr>
        <p:spPr>
          <a:xfrm>
            <a:off x="781050" y="2114550"/>
            <a:ext cx="495300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Bulging erythematous tympanic membrane with middle-ear effusion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FF95EA-DFFF-4141-86DC-62827B5EB164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4762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Labyrinth involvement may add vertigo, dizziness or hearing loss.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DD8731-A7E8-4558-9E91-2D0CAF934715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8A5803-8C72-43EB-811C-0F40195C42A0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238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COMPLICATIONS CAUSING VERTIGO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73458F-D71A-4FAE-A5F4-1C11DA6B2F51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Coalescent mastoiditis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A2F7A-34C4-49CC-B086-55780D1919F9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Serous or suppurative labyrinthitis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E59385-1ABB-496C-9837-C7013A261330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2862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Cholesteatoma with bony labyrinth erosion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17B6C-6479-41E1-B762-E36250DE196A}"/>
              </a:ext>
            </a:extLst>
          </p:cNvPr>
          <p:cNvSpPr>
            <a:spLocks noGrp="1"/>
          </p:cNvSpPr>
          <p:nvPr/>
        </p:nvSpPr>
        <p:spPr>
          <a:xfrm>
            <a:off x="6572250" y="4000500"/>
            <a:ext cx="42862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Hearing loss or mastoid findings increase concern for complicated ear disease.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4976C04-032D-456F-8020-14244ADC48B8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091735-62AE-46B4-8344-BC28D3652112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D5735-A540-4C55-93DB-E6B5BB0058EC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Vertigo with otitis media warrants assessment for labyrinthitis or mastoid complications.</a:t>
            </a:r>
          </a:p>
        </p:txBody>
      </p:sp>
    </p:spTree>
    <p:extLst>
      <p:ext uri="{BB962C8B-B14F-4D97-AF65-F5344CB8AC3E}">
        <p14:creationId xmlns:p14="http://schemas.microsoft.com/office/powerpoint/2010/main" val="1326648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A9F8C7C-1FE1-4484-AEBF-FB6F3F4D66A4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Migraine Syndromes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6B93B6-BE99-40E2-9DB2-681046D3BCA9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Children may present with vertigo or nystagmus without headache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B40CE1-9288-452C-8F61-D497D93453E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73690C-56EC-409D-90CD-23322B814818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571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VESTIBULAR MIGRAINE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5ECC2-C0D9-4E7A-9C0D-71382D5E95EA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Episodic vertigo with migraine history or other migraine features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BD17F6-821C-4590-888D-E7DCFC64E252}"/>
              </a:ext>
            </a:extLst>
          </p:cNvPr>
          <p:cNvSpPr>
            <a:spLocks noGrp="1"/>
          </p:cNvSpPr>
          <p:nvPr/>
        </p:nvSpPr>
        <p:spPr>
          <a:xfrm>
            <a:off x="781050" y="3048000"/>
            <a:ext cx="4762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Headache may be absent. Vertiginous symptoms may accompany the aura of classic migraine.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649A45-07DA-49F4-BCC0-922130C2BF7B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45E1EC-CE1C-4C21-B7F7-F3E9CC6E07F7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333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MIGRAINE WITH BRAINSTEM AURA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99D5F5-ED5B-471D-A3FB-F4A8572B4122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Two or more brainstem-type aura symptoms, including vertigo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2ECB9E-73F6-4D8D-8F6F-85379BBD7D7F}"/>
              </a:ext>
            </a:extLst>
          </p:cNvPr>
          <p:cNvSpPr>
            <a:spLocks noGrp="1"/>
          </p:cNvSpPr>
          <p:nvPr/>
        </p:nvSpPr>
        <p:spPr>
          <a:xfrm>
            <a:off x="6572250" y="3048000"/>
            <a:ext cx="44767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Symptoms usually resolve within two hours and are often followed by throbbing headache.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210C07-C1C1-411F-ADE7-AA41FA5CCE04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8070D1-5D8A-4B34-8238-4B5594B1F3FE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651513-D880-4690-ADD3-13E58BC82349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The first severe episode may require neurologic consultation and neuroimaging to exclude stroke.</a:t>
            </a:r>
          </a:p>
        </p:txBody>
      </p:sp>
    </p:spTree>
    <p:extLst>
      <p:ext uri="{BB962C8B-B14F-4D97-AF65-F5344CB8AC3E}">
        <p14:creationId xmlns:p14="http://schemas.microsoft.com/office/powerpoint/2010/main" val="205471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40D3A32-061B-4761-AD58-C2C3C4C1064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Benign Paroxysmal Vertigo of Childhood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CD3B1F-AC98-4260-A8DB-324CE6C48DD7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 migraine-related episodic syndrome of early childhood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BFE286-B2E9-4FDA-95DD-6300CC03551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0D9D46-7B8C-4B96-A873-D293A3CBDED9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Episode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78CBE3-9B04-4399-BF0E-2E62682AB9CE}"/>
              </a:ext>
            </a:extLst>
          </p:cNvPr>
          <p:cNvSpPr>
            <a:spLocks noGrp="1"/>
          </p:cNvSpPr>
          <p:nvPr/>
        </p:nvSpPr>
        <p:spPr>
          <a:xfrm>
            <a:off x="4191000" y="16668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Brief disequilibrium, usually under one minute, without altered consciousness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C6C11-9C17-4DAF-A368-91D40E698C24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7FF750-2305-4A5A-BFB6-85C2CFCA8378}"/>
              </a:ext>
            </a:extLst>
          </p:cNvPr>
          <p:cNvSpPr>
            <a:spLocks noGrp="1"/>
          </p:cNvSpPr>
          <p:nvPr/>
        </p:nvSpPr>
        <p:spPr>
          <a:xfrm>
            <a:off x="800100" y="24098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During the attack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C7563E-D8A1-4E51-B035-218043E5A0CD}"/>
              </a:ext>
            </a:extLst>
          </p:cNvPr>
          <p:cNvSpPr>
            <a:spLocks noGrp="1"/>
          </p:cNvSpPr>
          <p:nvPr/>
        </p:nvSpPr>
        <p:spPr>
          <a:xfrm>
            <a:off x="4191000" y="24098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Fear, imbalance, reaching for support, nystagmus, pallor, nausea or vomiting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DB174A-8F49-4F09-863C-359944FF2DAC}"/>
              </a:ext>
            </a:extLst>
          </p:cNvPr>
          <p:cNvSpPr>
            <a:spLocks noGrp="1"/>
          </p:cNvSpPr>
          <p:nvPr/>
        </p:nvSpPr>
        <p:spPr>
          <a:xfrm>
            <a:off x="800100" y="29337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CE6132-D4B0-4223-9E53-BBA2F1EBBBA4}"/>
              </a:ext>
            </a:extLst>
          </p:cNvPr>
          <p:cNvSpPr>
            <a:spLocks noGrp="1"/>
          </p:cNvSpPr>
          <p:nvPr/>
        </p:nvSpPr>
        <p:spPr>
          <a:xfrm>
            <a:off x="800100" y="31527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Pattern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69FB84-BCD6-4B69-80F1-41387B4708E5}"/>
              </a:ext>
            </a:extLst>
          </p:cNvPr>
          <p:cNvSpPr>
            <a:spLocks noGrp="1"/>
          </p:cNvSpPr>
          <p:nvPr/>
        </p:nvSpPr>
        <p:spPr>
          <a:xfrm>
            <a:off x="4191000" y="31527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Clusters of daily attacks followed by weeks of remission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8EF216-8CA8-490F-9730-7FE0AA2A9910}"/>
              </a:ext>
            </a:extLst>
          </p:cNvPr>
          <p:cNvSpPr>
            <a:spLocks noGrp="1"/>
          </p:cNvSpPr>
          <p:nvPr/>
        </p:nvSpPr>
        <p:spPr>
          <a:xfrm>
            <a:off x="800100" y="36766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173B4-CB49-448B-AC7A-1B7E1027101E}"/>
              </a:ext>
            </a:extLst>
          </p:cNvPr>
          <p:cNvSpPr>
            <a:spLocks noGrp="1"/>
          </p:cNvSpPr>
          <p:nvPr/>
        </p:nvSpPr>
        <p:spPr>
          <a:xfrm>
            <a:off x="800100" y="38957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Between attacks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4C9674-3392-44C7-B40E-2BF8F762B2CD}"/>
              </a:ext>
            </a:extLst>
          </p:cNvPr>
          <p:cNvSpPr>
            <a:spLocks noGrp="1"/>
          </p:cNvSpPr>
          <p:nvPr/>
        </p:nvSpPr>
        <p:spPr>
          <a:xfrm>
            <a:off x="4191000" y="38957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Normal eye and neurologic examination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0CA82F-3A56-4143-9AD1-32EF5FF970C5}"/>
              </a:ext>
            </a:extLst>
          </p:cNvPr>
          <p:cNvSpPr>
            <a:spLocks noGrp="1"/>
          </p:cNvSpPr>
          <p:nvPr/>
        </p:nvSpPr>
        <p:spPr>
          <a:xfrm>
            <a:off x="800100" y="44196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52D581-0CEE-4F79-861D-453C7FA74E49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Course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1953A1-97AB-41CF-8428-917B1910010E}"/>
              </a:ext>
            </a:extLst>
          </p:cNvPr>
          <p:cNvSpPr>
            <a:spLocks noGrp="1"/>
          </p:cNvSpPr>
          <p:nvPr/>
        </p:nvSpPr>
        <p:spPr>
          <a:xfrm>
            <a:off x="4191000" y="46386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Usually resolves by age five. Typical migraine may develop later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45CE6DA-A4EE-4D27-B1B0-9B4CDAC9F330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4D66F2-14CF-4A17-B8C5-B156862903E8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722002-7915-4DC0-AD7C-BBFCB20DFA0A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Diagnosis is clinical. Differentiate from seizures when consciousness or postictal behavior is abnormal.</a:t>
            </a:r>
          </a:p>
        </p:txBody>
      </p:sp>
    </p:spTree>
    <p:extLst>
      <p:ext uri="{BB962C8B-B14F-4D97-AF65-F5344CB8AC3E}">
        <p14:creationId xmlns:p14="http://schemas.microsoft.com/office/powerpoint/2010/main" val="1697476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hild's health&#10;&#10;AI-generated content may be incorrect.">
            <a:extLst>
              <a:ext uri="{FF2B5EF4-FFF2-40B4-BE49-F238E27FC236}">
                <a16:creationId xmlns:a16="http://schemas.microsoft.com/office/drawing/2014/main" id="{8205B91F-9B3D-4B9F-F752-1DD7CC8EF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375557" cy="648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217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A5C97A-A64F-407D-9DB7-3DF90C91B989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Motion Sickness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DCE804-8683-47AE-AA38-CC6CEBF5AB62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Sensory conflict produces autonomic symptoms during travel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6541B4-7CC9-4F18-8F3D-F5F84F8C9BD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9E43EA-A0BA-4DF1-B666-72A4E8B0FCA3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10287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Visual, vestibular and somatosensory cues do not agree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30CDDA-F2E7-4AB5-BE6F-1618745E1FB8}"/>
              </a:ext>
            </a:extLst>
          </p:cNvPr>
          <p:cNvSpPr>
            <a:spLocks noGrp="1"/>
          </p:cNvSpPr>
          <p:nvPr/>
        </p:nvSpPr>
        <p:spPr>
          <a:xfrm>
            <a:off x="781050" y="2476500"/>
            <a:ext cx="102870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8683C-8EBC-43B3-90EA-A518E1C2FDE9}"/>
              </a:ext>
            </a:extLst>
          </p:cNvPr>
          <p:cNvSpPr>
            <a:spLocks noGrp="1"/>
          </p:cNvSpPr>
          <p:nvPr/>
        </p:nvSpPr>
        <p:spPr>
          <a:xfrm>
            <a:off x="781050" y="2809875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TYPICAL SETTING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98C8C-0B87-477F-ADD0-467CC4305335}"/>
              </a:ext>
            </a:extLst>
          </p:cNvPr>
          <p:cNvSpPr>
            <a:spLocks noGrp="1"/>
          </p:cNvSpPr>
          <p:nvPr/>
        </p:nvSpPr>
        <p:spPr>
          <a:xfrm>
            <a:off x="781050" y="321945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Boat, car or airplane travel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1AF910-FA47-427D-8DF5-199877B705F2}"/>
              </a:ext>
            </a:extLst>
          </p:cNvPr>
          <p:cNvSpPr>
            <a:spLocks noGrp="1"/>
          </p:cNvSpPr>
          <p:nvPr/>
        </p:nvSpPr>
        <p:spPr>
          <a:xfrm>
            <a:off x="6191250" y="2809875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TYPICAL SYMPTOMS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521197-A26D-4B0F-B90C-CA68499862B6}"/>
              </a:ext>
            </a:extLst>
          </p:cNvPr>
          <p:cNvSpPr>
            <a:spLocks noGrp="1"/>
          </p:cNvSpPr>
          <p:nvPr/>
        </p:nvSpPr>
        <p:spPr>
          <a:xfrm>
            <a:off x="6191250" y="32194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Pallor, diaphoresis, dizziness, nausea and vomiting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9D6AD-ACE5-4823-8611-1C07CFEB1045}"/>
              </a:ext>
            </a:extLst>
          </p:cNvPr>
          <p:cNvSpPr>
            <a:spLocks noGrp="1"/>
          </p:cNvSpPr>
          <p:nvPr/>
        </p:nvSpPr>
        <p:spPr>
          <a:xfrm>
            <a:off x="6191250" y="4143375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A spinning sensation is uncommon.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D32A8C-7888-4940-A77A-9CF589ECCCC4}"/>
              </a:ext>
            </a:extLst>
          </p:cNvPr>
          <p:cNvSpPr>
            <a:spLocks noGrp="1"/>
          </p:cNvSpPr>
          <p:nvPr/>
        </p:nvSpPr>
        <p:spPr>
          <a:xfrm>
            <a:off x="781050" y="414337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Motion sickness occurs more often in children with migraine.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C4F75D-1F7D-407E-92B3-ACC319AEB742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F9F1F8-8AF4-466E-866B-0D2A3AFC7480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7CF66D-1C28-4EFD-B532-A68512E03FBB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Travel-associated nausea and pallor favor motion sickness over true vertigo.</a:t>
            </a:r>
          </a:p>
        </p:txBody>
      </p:sp>
    </p:spTree>
    <p:extLst>
      <p:ext uri="{BB962C8B-B14F-4D97-AF65-F5344CB8AC3E}">
        <p14:creationId xmlns:p14="http://schemas.microsoft.com/office/powerpoint/2010/main" val="403018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4955FCB-0969-4A8D-8AEC-E03E8608271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Vestibular Neuritis Versus Labyrinthitis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E34451-B84F-44CA-846B-CA9E60BA4715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Hearing loss is the key clinical separator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A9841E-8052-402C-B481-47367E9317F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EC65CB-6A5B-4224-9811-119D402075BB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762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VESTIBULAR NEURITIS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3F0F5-1682-4517-96B5-F5950E533229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Rapid severe vertigo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B6F5D3-DBD9-49F3-B997-8C7790F3D250}"/>
              </a:ext>
            </a:extLst>
          </p:cNvPr>
          <p:cNvSpPr>
            <a:spLocks noGrp="1"/>
          </p:cNvSpPr>
          <p:nvPr/>
        </p:nvSpPr>
        <p:spPr>
          <a:xfrm>
            <a:off x="781050" y="261937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Nausea, vomiting and gait instability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54257C-B792-4B70-B289-5EB716C820E8}"/>
              </a:ext>
            </a:extLst>
          </p:cNvPr>
          <p:cNvSpPr>
            <a:spLocks noGrp="1"/>
          </p:cNvSpPr>
          <p:nvPr/>
        </p:nvSpPr>
        <p:spPr>
          <a:xfrm>
            <a:off x="781050" y="319087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No hearing loss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A03B9F-8DFB-40AC-A4DA-5ED34F7387E1}"/>
              </a:ext>
            </a:extLst>
          </p:cNvPr>
          <p:cNvSpPr>
            <a:spLocks noGrp="1"/>
          </p:cNvSpPr>
          <p:nvPr/>
        </p:nvSpPr>
        <p:spPr>
          <a:xfrm>
            <a:off x="781050" y="3762375"/>
            <a:ext cx="4762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Often postinfectious, but a recent viral illness occurs in fewer than half of cases.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2968A9-F500-4502-8100-F8717CDB5855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3348E-5A48-4532-A91F-DEAB3F687917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LABYRINTHITIS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FEFBB1-9E7E-4109-87D0-446D2F1D3D78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286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Sudden vertigo plus hearing loss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957A77-C6D7-4686-B9D0-2C26E193B31E}"/>
              </a:ext>
            </a:extLst>
          </p:cNvPr>
          <p:cNvSpPr>
            <a:spLocks noGrp="1"/>
          </p:cNvSpPr>
          <p:nvPr/>
        </p:nvSpPr>
        <p:spPr>
          <a:xfrm>
            <a:off x="6572250" y="290512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Viral or bacterial labyrinth infection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91BBA2-DC9B-4F6F-9AFD-3F8CE0CA68C6}"/>
              </a:ext>
            </a:extLst>
          </p:cNvPr>
          <p:cNvSpPr>
            <a:spLocks noGrp="1"/>
          </p:cNvSpPr>
          <p:nvPr/>
        </p:nvSpPr>
        <p:spPr>
          <a:xfrm>
            <a:off x="6572250" y="3429000"/>
            <a:ext cx="42862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May complicate otitis media or meningitis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3E755A-2C87-4A2F-ADA9-989B1F4DB01B}"/>
              </a:ext>
            </a:extLst>
          </p:cNvPr>
          <p:cNvSpPr>
            <a:spLocks noGrp="1"/>
          </p:cNvSpPr>
          <p:nvPr/>
        </p:nvSpPr>
        <p:spPr>
          <a:xfrm>
            <a:off x="6572250" y="4333875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Hearing loss may be permanent.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706E9C-637C-4A8B-A156-4262C6D8C92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88CE88-58D7-4520-9143-EF8435E4D9EA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D2690C-2BC3-4514-BA7F-1FEC71EF8BCB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Acute vertigo without hearing loss favors vestibular neuritis.</a:t>
            </a:r>
          </a:p>
        </p:txBody>
      </p:sp>
    </p:spTree>
    <p:extLst>
      <p:ext uri="{BB962C8B-B14F-4D97-AF65-F5344CB8AC3E}">
        <p14:creationId xmlns:p14="http://schemas.microsoft.com/office/powerpoint/2010/main" val="2076111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7821A2D-2A82-452B-BC14-1926CD450D0D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BPPV and Paroxysmal Torticollis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E763C6-5F20-4CAD-BD14-974FABD480DD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Two episodic disorders with age-specific patterns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38D6AD-7530-4B8F-A19A-862D7F3991D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FA10D-59AF-43E4-8C58-00A6FEB4D9EF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BPPV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73DD7-9FD0-4E35-833F-D1F3094CFD5C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2862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Rare in children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C78B7-8E0A-452E-8C53-50F6583AF27C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4762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Brief vertigo under one minute after a head-position change, often when sitting up in bed.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79F016-7D60-408C-A589-1B9D12E9ACD5}"/>
              </a:ext>
            </a:extLst>
          </p:cNvPr>
          <p:cNvSpPr>
            <a:spLocks noGrp="1"/>
          </p:cNvSpPr>
          <p:nvPr/>
        </p:nvSpPr>
        <p:spPr>
          <a:xfrm>
            <a:off x="781050" y="3762375"/>
            <a:ext cx="4762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Dix-Hallpike should provoke nystagmus within 30 seconds.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D1783C-9833-4713-8BA9-AAD16DE228B0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24369E-710C-485D-98F9-F36DB242CF49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PAROXYSMAL TORTICOLLIS OF INFANCY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2C5EBD-506F-49F3-8BBF-855E79ACB709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Recurrent head tilt beginning in early infancy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97821B-FB9C-4BC7-BC01-B09AF0EC1A26}"/>
              </a:ext>
            </a:extLst>
          </p:cNvPr>
          <p:cNvSpPr>
            <a:spLocks noGrp="1"/>
          </p:cNvSpPr>
          <p:nvPr/>
        </p:nvSpPr>
        <p:spPr>
          <a:xfrm>
            <a:off x="6572250" y="2905125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May include vomiting, pallor, irritability, ataxia or drowsiness. Attacks last hours and sometimes days.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50810-B3C5-41AE-A5C3-CDB90DC46CEC}"/>
              </a:ext>
            </a:extLst>
          </p:cNvPr>
          <p:cNvSpPr>
            <a:spLocks noGrp="1"/>
          </p:cNvSpPr>
          <p:nvPr/>
        </p:nvSpPr>
        <p:spPr>
          <a:xfrm>
            <a:off x="6572250" y="4238625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Usually resolves by age five and may precede migraine or BPV.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8A754B4-D811-45F7-B441-5F3DA2DE19C0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B2691F-C378-40E8-91E0-005CCD63B4F6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A02D88-119A-40C5-BCA9-F069DD1E0341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Spasmus nutans adds head nodding and strabismus with amblyopia.</a:t>
            </a:r>
          </a:p>
        </p:txBody>
      </p:sp>
    </p:spTree>
    <p:extLst>
      <p:ext uri="{BB962C8B-B14F-4D97-AF65-F5344CB8AC3E}">
        <p14:creationId xmlns:p14="http://schemas.microsoft.com/office/powerpoint/2010/main" val="13721234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03A950B-188C-4DFE-BCCB-C8DA394405C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Meniere Disease and Perilymphatic Fistula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0329BD-FDE6-4313-8E58-8362AA2819FD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Both can combine vertigo with auditory symptoms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99D16A-21B0-483E-BE90-B2D92C16761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956288-A182-4F41-AE1B-95CEF0A69555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MENIERE DISEASE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A78B59-5017-40CE-8B8F-8D738CEA1CA3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Ear fullness, tinnitus, vertigo and fluctuating unilateral sensorineural hearing loss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C554D2-DA79-480A-8CD8-BA5152B28266}"/>
              </a:ext>
            </a:extLst>
          </p:cNvPr>
          <p:cNvSpPr>
            <a:spLocks noGrp="1"/>
          </p:cNvSpPr>
          <p:nvPr/>
        </p:nvSpPr>
        <p:spPr>
          <a:xfrm>
            <a:off x="781050" y="3286125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Rare in children and represents fewer than 3% of all cases.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94E80A-4EF6-42CE-9DBC-9D2011439D50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Pediatric cases may be associated with congenital inner-ear malformations.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8C5517-CC3F-4915-8343-C69A28B80CA9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7F27FE-0C28-400A-BFFF-DD577BFC8480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PERILYMPHATIC FISTULA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656222-1E96-42A1-851B-C026D56F6375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Sudden or fluctuating hearing loss with dizziness or vertigo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B4AC73-24FD-4934-88E1-DA0BEB12CE60}"/>
              </a:ext>
            </a:extLst>
          </p:cNvPr>
          <p:cNvSpPr>
            <a:spLocks noGrp="1"/>
          </p:cNvSpPr>
          <p:nvPr/>
        </p:nvSpPr>
        <p:spPr>
          <a:xfrm>
            <a:off x="6572250" y="3143250"/>
            <a:ext cx="44767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Symptoms worsen with pressure change, Valsalva, pneumatic otoscopy or loud sound.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0FCF1-C9B8-4D7B-A667-817DD69AC553}"/>
              </a:ext>
            </a:extLst>
          </p:cNvPr>
          <p:cNvSpPr>
            <a:spLocks noGrp="1"/>
          </p:cNvSpPr>
          <p:nvPr/>
        </p:nvSpPr>
        <p:spPr>
          <a:xfrm>
            <a:off x="6572250" y="428625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barotrauma, head injury, ear trauma or middle-ear infection.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C090F9A-5F82-4EDE-881F-3DD5D93FECEA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575803-79EB-4993-B467-9DB488C8722F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80BC9A-4343-438C-ABD7-FFC9D31B5B08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Tullio phenomenon is vertigo and nystagmus triggered by loud sound.</a:t>
            </a:r>
          </a:p>
        </p:txBody>
      </p:sp>
    </p:spTree>
    <p:extLst>
      <p:ext uri="{BB962C8B-B14F-4D97-AF65-F5344CB8AC3E}">
        <p14:creationId xmlns:p14="http://schemas.microsoft.com/office/powerpoint/2010/main" val="1604156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731090-1AEA-4967-9FB1-B7F163CBED71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Head Trauma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DEF8A1-F7B3-45A6-ADA0-23FEF92AD0E5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Mechanism and ear findings help localize post-traumatic dizziness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C8428F-E888-4EB0-A3F4-67085EB42FE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7A4C62-0CE9-43B1-A39C-74E6BBE61497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Temporal bone fracture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F8BAAC-6888-4479-8CC0-AB78B3966CCB}"/>
              </a:ext>
            </a:extLst>
          </p:cNvPr>
          <p:cNvSpPr>
            <a:spLocks noGrp="1"/>
          </p:cNvSpPr>
          <p:nvPr/>
        </p:nvSpPr>
        <p:spPr>
          <a:xfrm>
            <a:off x="4191000" y="16668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Dizziness with hearing loss and hemotympanum is the classic pattern.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B4AD9-5762-4EDE-A2A6-4C77AE04B565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CDBF50-C06A-408D-B7E0-9E6C10157BB0}"/>
              </a:ext>
            </a:extLst>
          </p:cNvPr>
          <p:cNvSpPr>
            <a:spLocks noGrp="1"/>
          </p:cNvSpPr>
          <p:nvPr/>
        </p:nvSpPr>
        <p:spPr>
          <a:xfrm>
            <a:off x="800100" y="24098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Vestibular concussion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AEBC6A-C3BE-4E5C-93E1-4E82FFC9C295}"/>
              </a:ext>
            </a:extLst>
          </p:cNvPr>
          <p:cNvSpPr>
            <a:spLocks noGrp="1"/>
          </p:cNvSpPr>
          <p:nvPr/>
        </p:nvSpPr>
        <p:spPr>
          <a:xfrm>
            <a:off x="4191000" y="24098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Temporoparietal or parieto-occipital impact may cause nausea, vertigo and nystagmus.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229B81-5F5A-4DC7-98F1-FAEE5454A3CF}"/>
              </a:ext>
            </a:extLst>
          </p:cNvPr>
          <p:cNvSpPr>
            <a:spLocks noGrp="1"/>
          </p:cNvSpPr>
          <p:nvPr/>
        </p:nvSpPr>
        <p:spPr>
          <a:xfrm>
            <a:off x="800100" y="29337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04A35-D239-4C9D-9C1E-C521077590C0}"/>
              </a:ext>
            </a:extLst>
          </p:cNvPr>
          <p:cNvSpPr>
            <a:spLocks noGrp="1"/>
          </p:cNvSpPr>
          <p:nvPr/>
        </p:nvSpPr>
        <p:spPr>
          <a:xfrm>
            <a:off x="800100" y="31527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Whiplash injury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6D25F7-593B-4220-B67A-C0DF911AF98A}"/>
              </a:ext>
            </a:extLst>
          </p:cNvPr>
          <p:cNvSpPr>
            <a:spLocks noGrp="1"/>
          </p:cNvSpPr>
          <p:nvPr/>
        </p:nvSpPr>
        <p:spPr>
          <a:xfrm>
            <a:off x="4191000" y="31527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Hyperflexion and extension may injure the basilar artery and produce vestibular symptoms.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60C75A-7B34-4FEA-9594-F1CE7426E060}"/>
              </a:ext>
            </a:extLst>
          </p:cNvPr>
          <p:cNvSpPr>
            <a:spLocks noGrp="1"/>
          </p:cNvSpPr>
          <p:nvPr/>
        </p:nvSpPr>
        <p:spPr>
          <a:xfrm>
            <a:off x="800100" y="36766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41D026-90DB-44A1-B115-21E1533AC926}"/>
              </a:ext>
            </a:extLst>
          </p:cNvPr>
          <p:cNvSpPr>
            <a:spLocks noGrp="1"/>
          </p:cNvSpPr>
          <p:nvPr/>
        </p:nvSpPr>
        <p:spPr>
          <a:xfrm>
            <a:off x="800100" y="38957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Middle-ear trauma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E0F0-E7F7-4E9B-B452-D348CB0E363C}"/>
              </a:ext>
            </a:extLst>
          </p:cNvPr>
          <p:cNvSpPr>
            <a:spLocks noGrp="1"/>
          </p:cNvSpPr>
          <p:nvPr/>
        </p:nvSpPr>
        <p:spPr>
          <a:xfrm>
            <a:off x="4191000" y="38957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Oval-window disruption may cause a perilymphatic fistula.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342A31-69AC-4455-BDAA-0D15B5987F6B}"/>
              </a:ext>
            </a:extLst>
          </p:cNvPr>
          <p:cNvSpPr>
            <a:spLocks noGrp="1"/>
          </p:cNvSpPr>
          <p:nvPr/>
        </p:nvSpPr>
        <p:spPr>
          <a:xfrm>
            <a:off x="800100" y="44196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5411C0-65DA-4952-95C7-B4A611607C68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Concussion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EB1568-F663-4255-99AB-0ACC5D203706}"/>
              </a:ext>
            </a:extLst>
          </p:cNvPr>
          <p:cNvSpPr>
            <a:spLocks noGrp="1"/>
          </p:cNvSpPr>
          <p:nvPr/>
        </p:nvSpPr>
        <p:spPr>
          <a:xfrm>
            <a:off x="4191000" y="46386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May cause dizziness with or without true vertigo.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BEC25B9-FCEE-468D-8EDA-2564F9D7763B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E50749-4FEB-4B88-9521-0E2AD271DB40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E163CC-42FB-4791-AA1B-AA8C4E9D3C2B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Sound- or pressure-induced vertigo after trauma suggests a perilymphatic fistula.</a:t>
            </a:r>
          </a:p>
        </p:txBody>
      </p:sp>
    </p:spTree>
    <p:extLst>
      <p:ext uri="{BB962C8B-B14F-4D97-AF65-F5344CB8AC3E}">
        <p14:creationId xmlns:p14="http://schemas.microsoft.com/office/powerpoint/2010/main" val="1812811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FCDA4A-B5FA-490E-BA7A-BA37EFCEC4B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Medication-Related Vertigo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9A913D-3841-4368-B022-7D0177B98761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Medication review should include ototoxicity and drug-induced nystagmus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607E35-F7E2-4DC8-B73A-BA9CCD4475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95318A-1912-4636-B9B8-603F961A89FD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3238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PERIPHERAL VESTIBULAR TOXICITY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71D1F2-EDBC-4F7D-A6A8-03BBE2A72848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Aminoglycosides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C5AEA5-1BA2-43F0-8CC6-28BE728943AC}"/>
              </a:ext>
            </a:extLst>
          </p:cNvPr>
          <p:cNvSpPr>
            <a:spLocks noGrp="1"/>
          </p:cNvSpPr>
          <p:nvPr/>
        </p:nvSpPr>
        <p:spPr>
          <a:xfrm>
            <a:off x="781050" y="2571750"/>
            <a:ext cx="4762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Best-established medication cause of peripheral vestibular injury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AA6624-B42B-4D2E-BD2A-6682421B18BC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4762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Also consider furosemide, minocycline and salicylates.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0DE291-1F18-449E-BA95-69F9A94A282C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4C4F4A-C6E1-4C0A-9AA1-1D9E2F7B2D2E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OTHER DRUG PATTERNS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1D1E79-F55F-4C47-B2B2-5654EEB52E0A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2286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Cinchonism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4F8680-A29B-4228-A5EB-C10AD70FC855}"/>
              </a:ext>
            </a:extLst>
          </p:cNvPr>
          <p:cNvSpPr>
            <a:spLocks noGrp="1"/>
          </p:cNvSpPr>
          <p:nvPr/>
        </p:nvSpPr>
        <p:spPr>
          <a:xfrm>
            <a:off x="6572250" y="2524125"/>
            <a:ext cx="44767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Quinine or quinidine may cause tinnitus, nausea, headache, dizziness and visual disturbance.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01EB22-2D3D-4A54-A6C2-EAA1674BCC80}"/>
              </a:ext>
            </a:extLst>
          </p:cNvPr>
          <p:cNvSpPr>
            <a:spLocks noGrp="1"/>
          </p:cNvSpPr>
          <p:nvPr/>
        </p:nvSpPr>
        <p:spPr>
          <a:xfrm>
            <a:off x="6572250" y="3667125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Downbeat nystagmus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BCA325-6888-4169-AC12-53E16A154042}"/>
              </a:ext>
            </a:extLst>
          </p:cNvPr>
          <p:cNvSpPr>
            <a:spLocks noGrp="1"/>
          </p:cNvSpPr>
          <p:nvPr/>
        </p:nvSpPr>
        <p:spPr>
          <a:xfrm>
            <a:off x="6572250" y="404812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carbamazepine, lithium or phenytoin.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01B5DE-B119-4DE2-BE88-2D869578E544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ACFE8E-B22D-4A51-B7EB-E42E4ACBE290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607223-8E0E-48D1-9814-CEDEEE165D35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For aminoglycosides, adjust for kidney function and minimize duration and other ototoxic drugs.</a:t>
            </a:r>
          </a:p>
        </p:txBody>
      </p:sp>
    </p:spTree>
    <p:extLst>
      <p:ext uri="{BB962C8B-B14F-4D97-AF65-F5344CB8AC3E}">
        <p14:creationId xmlns:p14="http://schemas.microsoft.com/office/powerpoint/2010/main" val="1106147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9263460-305E-4722-8426-D32154B7BE4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Drug Overdose and Poisoning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F23F3B3-035E-46AA-B3F9-EF6C9444F32B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Vertigo plus behavioral change or altered mental status should trigger a toxicologic assessment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AD2D35-AB73-4563-B03D-675D92EDE1C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501713-7120-43E7-90E2-940B5CBA43A4}"/>
              </a:ext>
            </a:extLst>
          </p:cNvPr>
          <p:cNvSpPr>
            <a:spLocks noGrp="1"/>
          </p:cNvSpPr>
          <p:nvPr/>
        </p:nvSpPr>
        <p:spPr>
          <a:xfrm>
            <a:off x="800100" y="17621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Ethanol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57951B-0BCA-4597-8F08-E3A0C9327AC5}"/>
              </a:ext>
            </a:extLst>
          </p:cNvPr>
          <p:cNvSpPr>
            <a:spLocks noGrp="1"/>
          </p:cNvSpPr>
          <p:nvPr/>
        </p:nvSpPr>
        <p:spPr>
          <a:xfrm>
            <a:off x="4191000" y="17621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Nystagmus, impaired gait, altered behavior and possible hypoglycemia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F6D983-D71E-45FD-8CD6-C603CCDA7D2D}"/>
              </a:ext>
            </a:extLst>
          </p:cNvPr>
          <p:cNvSpPr>
            <a:spLocks noGrp="1"/>
          </p:cNvSpPr>
          <p:nvPr/>
        </p:nvSpPr>
        <p:spPr>
          <a:xfrm>
            <a:off x="800100" y="22860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6FDA4F-C85D-4810-A465-A2F04EB4D5C4}"/>
              </a:ext>
            </a:extLst>
          </p:cNvPr>
          <p:cNvSpPr>
            <a:spLocks noGrp="1"/>
          </p:cNvSpPr>
          <p:nvPr/>
        </p:nvSpPr>
        <p:spPr>
          <a:xfrm>
            <a:off x="800100" y="26384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Barbiturates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EB32E6-611A-4E2C-B25B-855E739B4080}"/>
              </a:ext>
            </a:extLst>
          </p:cNvPr>
          <p:cNvSpPr>
            <a:spLocks noGrp="1"/>
          </p:cNvSpPr>
          <p:nvPr/>
        </p:nvSpPr>
        <p:spPr>
          <a:xfrm>
            <a:off x="4191000" y="26384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Depressed consciousness, hypotension, bradycardia and vertigo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6EF565-E265-46D5-9CFB-D563EB19B6EE}"/>
              </a:ext>
            </a:extLst>
          </p:cNvPr>
          <p:cNvSpPr>
            <a:spLocks noGrp="1"/>
          </p:cNvSpPr>
          <p:nvPr/>
        </p:nvSpPr>
        <p:spPr>
          <a:xfrm>
            <a:off x="800100" y="31623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66A17B-0E4E-4148-AEE0-5DC8307033E6}"/>
              </a:ext>
            </a:extLst>
          </p:cNvPr>
          <p:cNvSpPr>
            <a:spLocks noGrp="1"/>
          </p:cNvSpPr>
          <p:nvPr/>
        </p:nvSpPr>
        <p:spPr>
          <a:xfrm>
            <a:off x="800100" y="35147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Ketamine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528FB9-1F29-47CF-B6CD-05D1DED45170}"/>
              </a:ext>
            </a:extLst>
          </p:cNvPr>
          <p:cNvSpPr>
            <a:spLocks noGrp="1"/>
          </p:cNvSpPr>
          <p:nvPr/>
        </p:nvSpPr>
        <p:spPr>
          <a:xfrm>
            <a:off x="4191000" y="35147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Nystagmus, hypertension, tachycardia and characteristic clinical course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095722-5E62-4CF9-A2C4-F10C77A57CAD}"/>
              </a:ext>
            </a:extLst>
          </p:cNvPr>
          <p:cNvSpPr>
            <a:spLocks noGrp="1"/>
          </p:cNvSpPr>
          <p:nvPr/>
        </p:nvSpPr>
        <p:spPr>
          <a:xfrm>
            <a:off x="800100" y="40386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EC53C1-A8E2-4140-9803-EFDDEF14751A}"/>
              </a:ext>
            </a:extLst>
          </p:cNvPr>
          <p:cNvSpPr>
            <a:spLocks noGrp="1"/>
          </p:cNvSpPr>
          <p:nvPr/>
        </p:nvSpPr>
        <p:spPr>
          <a:xfrm>
            <a:off x="800100" y="43910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Phencyclidine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95C11F-02D4-48DD-A6BC-707B53ED70FA}"/>
              </a:ext>
            </a:extLst>
          </p:cNvPr>
          <p:cNvSpPr>
            <a:spLocks noGrp="1"/>
          </p:cNvSpPr>
          <p:nvPr/>
        </p:nvSpPr>
        <p:spPr>
          <a:xfrm>
            <a:off x="4191000" y="43910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Agitation or altered mental status with hypertension and nystagmus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8D964C8-21C6-42F9-B9DD-AEF963C5756E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11BED7-E778-4581-B098-BD959F75BF19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BB53C4-9A85-4A09-A8A7-E5B696F95AB3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Ask adolescents privately and review every medication available in the home.</a:t>
            </a:r>
          </a:p>
        </p:txBody>
      </p:sp>
    </p:spTree>
    <p:extLst>
      <p:ext uri="{BB962C8B-B14F-4D97-AF65-F5344CB8AC3E}">
        <p14:creationId xmlns:p14="http://schemas.microsoft.com/office/powerpoint/2010/main" val="635384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1627006-C79A-4B72-BF0F-A4188586E5D0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Less Common Causes Requiring Specialist Input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A9124C-A444-48D8-8462-0DC2561CD9E0}"/>
              </a:ext>
            </a:extLst>
          </p:cNvPr>
          <p:cNvSpPr>
            <a:spLocks noGrp="1"/>
          </p:cNvSpPr>
          <p:nvPr/>
        </p:nvSpPr>
        <p:spPr>
          <a:xfrm>
            <a:off x="70485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Neurologic and congenital causes enter the differential when key associated signs are present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F14CE6-A65D-4C16-9CAD-A4D388D6652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88FC10-CFA7-47F2-940D-35B7201E84B6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Vestibular seizure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661D9-A461-4EA4-B20E-C512E34C59E7}"/>
              </a:ext>
            </a:extLst>
          </p:cNvPr>
          <p:cNvSpPr>
            <a:spLocks noGrp="1"/>
          </p:cNvSpPr>
          <p:nvPr/>
        </p:nvSpPr>
        <p:spPr>
          <a:xfrm>
            <a:off x="4191000" y="16668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Sudden vertigo followed by loss of consciousness or a postictal state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129BC7-5921-481C-8A81-210949F56705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478513-E242-4DCC-9681-8B7AC165A04B}"/>
              </a:ext>
            </a:extLst>
          </p:cNvPr>
          <p:cNvSpPr>
            <a:spLocks noGrp="1"/>
          </p:cNvSpPr>
          <p:nvPr/>
        </p:nvSpPr>
        <p:spPr>
          <a:xfrm>
            <a:off x="800100" y="24098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Ramsay Hunt syndrome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A8B0FA-6D9D-4840-BEDC-A87A31419273}"/>
              </a:ext>
            </a:extLst>
          </p:cNvPr>
          <p:cNvSpPr>
            <a:spLocks noGrp="1"/>
          </p:cNvSpPr>
          <p:nvPr/>
        </p:nvSpPr>
        <p:spPr>
          <a:xfrm>
            <a:off x="4191000" y="24098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Ear-canal vesicles, facial paralysis, ear pain and vertigo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339D12-0A5A-4D7E-983D-AFA502AED676}"/>
              </a:ext>
            </a:extLst>
          </p:cNvPr>
          <p:cNvSpPr>
            <a:spLocks noGrp="1"/>
          </p:cNvSpPr>
          <p:nvPr/>
        </p:nvSpPr>
        <p:spPr>
          <a:xfrm>
            <a:off x="800100" y="29337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8057BB-DEAC-410E-AA22-25BE4A695B97}"/>
              </a:ext>
            </a:extLst>
          </p:cNvPr>
          <p:cNvSpPr>
            <a:spLocks noGrp="1"/>
          </p:cNvSpPr>
          <p:nvPr/>
        </p:nvSpPr>
        <p:spPr>
          <a:xfrm>
            <a:off x="800100" y="31527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Multiple sclerosis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48DC3-6DFE-4C0C-9495-3B8A6798082C}"/>
              </a:ext>
            </a:extLst>
          </p:cNvPr>
          <p:cNvSpPr>
            <a:spLocks noGrp="1"/>
          </p:cNvSpPr>
          <p:nvPr/>
        </p:nvSpPr>
        <p:spPr>
          <a:xfrm>
            <a:off x="4191000" y="31527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Vertigo with diplopia, facial numbness or hearing disturbance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64DA57-CF31-439C-8BC6-0545D94CB312}"/>
              </a:ext>
            </a:extLst>
          </p:cNvPr>
          <p:cNvSpPr>
            <a:spLocks noGrp="1"/>
          </p:cNvSpPr>
          <p:nvPr/>
        </p:nvSpPr>
        <p:spPr>
          <a:xfrm>
            <a:off x="800100" y="36766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34CA4C-A315-45C0-A5F1-1ED7CCD28F3C}"/>
              </a:ext>
            </a:extLst>
          </p:cNvPr>
          <p:cNvSpPr>
            <a:spLocks noGrp="1"/>
          </p:cNvSpPr>
          <p:nvPr/>
        </p:nvSpPr>
        <p:spPr>
          <a:xfrm>
            <a:off x="800100" y="389572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Enlarged vestibular aqueduct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D9CAB6-FCD7-4BE2-9E40-B3A31DDD1EE4}"/>
              </a:ext>
            </a:extLst>
          </p:cNvPr>
          <p:cNvSpPr>
            <a:spLocks noGrp="1"/>
          </p:cNvSpPr>
          <p:nvPr/>
        </p:nvSpPr>
        <p:spPr>
          <a:xfrm>
            <a:off x="4191000" y="38957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Vestibular aqueduct &gt;1.5 mm with sensorineural or mixed hearing loss and vertigo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53F284-E2D5-4452-BF5A-D5B5886673E1}"/>
              </a:ext>
            </a:extLst>
          </p:cNvPr>
          <p:cNvSpPr>
            <a:spLocks noGrp="1"/>
          </p:cNvSpPr>
          <p:nvPr/>
        </p:nvSpPr>
        <p:spPr>
          <a:xfrm>
            <a:off x="800100" y="44196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B4F236-3EEC-4831-BAD2-C79917BB9412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Persistent diagnostic uncertainty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EAAF31-23BB-40AA-89DA-0AA8A765FEEE}"/>
              </a:ext>
            </a:extLst>
          </p:cNvPr>
          <p:cNvSpPr>
            <a:spLocks noGrp="1"/>
          </p:cNvSpPr>
          <p:nvPr/>
        </p:nvSpPr>
        <p:spPr>
          <a:xfrm>
            <a:off x="4191000" y="463867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Early pediatric neurology or otolaryngology involvement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20E1BE-B624-46CC-A081-3DD6E881DCBA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4B034C-27D2-467D-A6F3-A8265824A0BE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6562DF-6B9C-429B-BBE1-90289C660CEB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True vertigo with loss of consciousness is unusual and should raise concern for seizure.</a:t>
            </a:r>
          </a:p>
        </p:txBody>
      </p:sp>
    </p:spTree>
    <p:extLst>
      <p:ext uri="{BB962C8B-B14F-4D97-AF65-F5344CB8AC3E}">
        <p14:creationId xmlns:p14="http://schemas.microsoft.com/office/powerpoint/2010/main" val="349274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41CB54A-01A9-4326-A8B5-BFC64E6C5394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Syncope: Definition and Frequency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72BC1D-1716-4130-B113-0DAC5BD13699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 symptom defined by transient loss of consciousness and postural tone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C994CF-57FB-44F2-9AD1-1242B67D40B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10B169-0776-4F0C-AE20-C7DA0D56BFF4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Sudden, brief loss of consciousness with loss of postural tone and spontaneous recovery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33AA34-A86D-487A-A98F-17D94CB6631A}"/>
              </a:ext>
            </a:extLst>
          </p:cNvPr>
          <p:cNvSpPr>
            <a:spLocks noGrp="1"/>
          </p:cNvSpPr>
          <p:nvPr/>
        </p:nvSpPr>
        <p:spPr>
          <a:xfrm>
            <a:off x="781050" y="2714625"/>
            <a:ext cx="102870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3EE4E-1288-45B9-959C-211F404F76BD}"/>
              </a:ext>
            </a:extLst>
          </p:cNvPr>
          <p:cNvSpPr>
            <a:spLocks noGrp="1"/>
          </p:cNvSpPr>
          <p:nvPr/>
        </p:nvSpPr>
        <p:spPr>
          <a:xfrm>
            <a:off x="781050" y="3095625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4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15%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DB6D3F-6BFA-4204-BA22-E46EB9854ABB}"/>
              </a:ext>
            </a:extLst>
          </p:cNvPr>
          <p:cNvSpPr>
            <a:spLocks noGrp="1"/>
          </p:cNvSpPr>
          <p:nvPr/>
        </p:nvSpPr>
        <p:spPr>
          <a:xfrm>
            <a:off x="2667000" y="3143250"/>
            <a:ext cx="80962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 children experience at least one syncopal episode before the end of adolescence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5929ED-01EC-4CAB-B421-AA682E052E67}"/>
              </a:ext>
            </a:extLst>
          </p:cNvPr>
          <p:cNvSpPr>
            <a:spLocks noGrp="1"/>
          </p:cNvSpPr>
          <p:nvPr/>
        </p:nvSpPr>
        <p:spPr>
          <a:xfrm>
            <a:off x="781050" y="4238625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CORE DISTINCTION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C1E7BA-0059-4553-BD71-D28D6F791B33}"/>
              </a:ext>
            </a:extLst>
          </p:cNvPr>
          <p:cNvSpPr>
            <a:spLocks noGrp="1"/>
          </p:cNvSpPr>
          <p:nvPr/>
        </p:nvSpPr>
        <p:spPr>
          <a:xfrm>
            <a:off x="781050" y="4619625"/>
            <a:ext cx="9525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Syncope is a symptom. The evaluation seeks the underlying cause and dangerous mimics.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670D99-13AA-4A46-B0F6-6C76F7E9637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E30D58-9D37-4E89-AA67-363D802088D4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1114E0-29F8-42E5-B4AE-B8464203CA63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Recovery should be spontaneous. Persistent altered consciousness suggests another diagnosis.</a:t>
            </a:r>
          </a:p>
        </p:txBody>
      </p:sp>
    </p:spTree>
    <p:extLst>
      <p:ext uri="{BB962C8B-B14F-4D97-AF65-F5344CB8AC3E}">
        <p14:creationId xmlns:p14="http://schemas.microsoft.com/office/powerpoint/2010/main" val="288173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14728EF-217A-47D0-918C-DE33B296D44A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Causes of Pediatric Syncope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68A62F-E741-41CF-A918-3E418A110E7C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Autonomic causes dominate, but rare dangerous causes must remain visible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63917-D748-4AD4-98B1-C484B71CFB6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57F161-5858-4606-95C0-03CE7D53B046}"/>
              </a:ext>
            </a:extLst>
          </p:cNvPr>
          <p:cNvSpPr>
            <a:spLocks noGrp="1"/>
          </p:cNvSpPr>
          <p:nvPr/>
        </p:nvSpPr>
        <p:spPr>
          <a:xfrm>
            <a:off x="800100" y="18097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Autonomic causes: up to 80%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02EC33-A855-4936-B4FC-CDA34725808A}"/>
              </a:ext>
            </a:extLst>
          </p:cNvPr>
          <p:cNvSpPr>
            <a:spLocks noGrp="1"/>
          </p:cNvSpPr>
          <p:nvPr/>
        </p:nvSpPr>
        <p:spPr>
          <a:xfrm>
            <a:off x="4286250" y="18097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Vasovagal, situational and orthostatic syndromes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967B7-D1C5-49CA-B13C-A2B5BE863E20}"/>
              </a:ext>
            </a:extLst>
          </p:cNvPr>
          <p:cNvSpPr>
            <a:spLocks noGrp="1"/>
          </p:cNvSpPr>
          <p:nvPr/>
        </p:nvSpPr>
        <p:spPr>
          <a:xfrm>
            <a:off x="800100" y="23622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C78190-8608-43AF-8322-A3FDFBAEC105}"/>
              </a:ext>
            </a:extLst>
          </p:cNvPr>
          <p:cNvSpPr>
            <a:spLocks noGrp="1"/>
          </p:cNvSpPr>
          <p:nvPr/>
        </p:nvSpPr>
        <p:spPr>
          <a:xfrm>
            <a:off x="800100" y="26860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Neurologic or migraine: up to 20%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40A238-97D1-4856-8E80-62254736D9D0}"/>
              </a:ext>
            </a:extLst>
          </p:cNvPr>
          <p:cNvSpPr>
            <a:spLocks noGrp="1"/>
          </p:cNvSpPr>
          <p:nvPr/>
        </p:nvSpPr>
        <p:spPr>
          <a:xfrm>
            <a:off x="4286250" y="26860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Seizures, migraine and other paroxysmal mimics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0668C1-FB55-4FDA-85FC-1D603E3ABFEA}"/>
              </a:ext>
            </a:extLst>
          </p:cNvPr>
          <p:cNvSpPr>
            <a:spLocks noGrp="1"/>
          </p:cNvSpPr>
          <p:nvPr/>
        </p:nvSpPr>
        <p:spPr>
          <a:xfrm>
            <a:off x="800100" y="32385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C9BE31-EA46-4470-B4F6-FDC5375E44EB}"/>
              </a:ext>
            </a:extLst>
          </p:cNvPr>
          <p:cNvSpPr>
            <a:spLocks noGrp="1"/>
          </p:cNvSpPr>
          <p:nvPr/>
        </p:nvSpPr>
        <p:spPr>
          <a:xfrm>
            <a:off x="800100" y="35623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Life-threatening causes: 1–2%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1BBB77-8183-4A20-9C47-FE2B2F71BB85}"/>
              </a:ext>
            </a:extLst>
          </p:cNvPr>
          <p:cNvSpPr>
            <a:spLocks noGrp="1"/>
          </p:cNvSpPr>
          <p:nvPr/>
        </p:nvSpPr>
        <p:spPr>
          <a:xfrm>
            <a:off x="4286250" y="35623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Hypoglycemia, heat illness, anaphylaxis, arrhythmia or structural heart disease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D7E80-CA04-4782-B508-3290D90A6084}"/>
              </a:ext>
            </a:extLst>
          </p:cNvPr>
          <p:cNvSpPr>
            <a:spLocks noGrp="1"/>
          </p:cNvSpPr>
          <p:nvPr/>
        </p:nvSpPr>
        <p:spPr>
          <a:xfrm>
            <a:off x="800100" y="41148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AEFD95-AA11-4668-BBA3-E95D9C279539}"/>
              </a:ext>
            </a:extLst>
          </p:cNvPr>
          <p:cNvSpPr>
            <a:spLocks noGrp="1"/>
          </p:cNvSpPr>
          <p:nvPr/>
        </p:nvSpPr>
        <p:spPr>
          <a:xfrm>
            <a:off x="800100" y="44386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Other causes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A8E1DD-40B0-487D-8945-1B83D6AC3A52}"/>
              </a:ext>
            </a:extLst>
          </p:cNvPr>
          <p:cNvSpPr>
            <a:spLocks noGrp="1"/>
          </p:cNvSpPr>
          <p:nvPr/>
        </p:nvSpPr>
        <p:spPr>
          <a:xfrm>
            <a:off x="4286250" y="44386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Metabolic disease, medication exposure and psychogenic events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6D1E15-2EF4-44D1-860B-2D893923FC6A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5FD1A6-DB4F-481B-9CCB-90019C0E94FC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35FAAD-80AE-433A-88EC-D7B0F2FE0343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The low prevalence of cardiac syncope does not reduce its diagnostic importance.</a:t>
            </a:r>
          </a:p>
        </p:txBody>
      </p:sp>
    </p:spTree>
    <p:extLst>
      <p:ext uri="{BB962C8B-B14F-4D97-AF65-F5344CB8AC3E}">
        <p14:creationId xmlns:p14="http://schemas.microsoft.com/office/powerpoint/2010/main" val="1201953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D3E7FB5-A5C5-4C80-95C8-24762A09FA7D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Evaluation Strategy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D4178E-4887-4D33-B13E-936D229E7996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History, examination and ECG identify most children who require cardiac 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A50339-A47B-4BBB-B592-C58E1E6A663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3FDF71-582B-4A9E-9896-7A03334689FE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1905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PRIMARY GOALS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542DF4-8BCE-4156-B4F5-F8D5595EB45B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5720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Identify life-threatening disease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A29053-EC86-4507-873D-7C0AD5F51164}"/>
              </a:ext>
            </a:extLst>
          </p:cNvPr>
          <p:cNvSpPr>
            <a:spLocks noGrp="1"/>
          </p:cNvSpPr>
          <p:nvPr/>
        </p:nvSpPr>
        <p:spPr>
          <a:xfrm>
            <a:off x="781050" y="2714625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Recognize conditions that increase injury risk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B1D0FC-7536-463A-8DA2-485264755EAE}"/>
              </a:ext>
            </a:extLst>
          </p:cNvPr>
          <p:cNvSpPr>
            <a:spLocks noGrp="1"/>
          </p:cNvSpPr>
          <p:nvPr/>
        </p:nvSpPr>
        <p:spPr>
          <a:xfrm>
            <a:off x="781050" y="3286125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Detect a possible cardiac cause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6208B0-D4ED-4BE2-92FF-10B5391BD839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4290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8C0E5D-73F0-4D1F-90BF-35B72290F0E0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HIGH-VALUE ASSESSMENT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022087-A632-4C5D-9D53-62B43D1EFDF2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Detailed event history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21682B-F9E9-4F30-9154-F402B41AD435}"/>
              </a:ext>
            </a:extLst>
          </p:cNvPr>
          <p:cNvSpPr>
            <a:spLocks noGrp="1"/>
          </p:cNvSpPr>
          <p:nvPr/>
        </p:nvSpPr>
        <p:spPr>
          <a:xfrm>
            <a:off x="6572250" y="26670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Family cardiac history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1715BC-1235-49E4-8717-8A3F8A53693A}"/>
              </a:ext>
            </a:extLst>
          </p:cNvPr>
          <p:cNvSpPr>
            <a:spLocks noGrp="1"/>
          </p:cNvSpPr>
          <p:nvPr/>
        </p:nvSpPr>
        <p:spPr>
          <a:xfrm>
            <a:off x="6572250" y="3190875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Focused physical examination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3C705-5D65-476E-8BA1-4752BAB51DE1}"/>
              </a:ext>
            </a:extLst>
          </p:cNvPr>
          <p:cNvSpPr>
            <a:spLocks noGrp="1"/>
          </p:cNvSpPr>
          <p:nvPr/>
        </p:nvSpPr>
        <p:spPr>
          <a:xfrm>
            <a:off x="6572250" y="37147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12-lead ECG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B895D4-5925-49ED-A038-1C347B5AE421}"/>
              </a:ext>
            </a:extLst>
          </p:cNvPr>
          <p:cNvSpPr>
            <a:spLocks noGrp="1"/>
          </p:cNvSpPr>
          <p:nvPr/>
        </p:nvSpPr>
        <p:spPr>
          <a:xfrm>
            <a:off x="6572250" y="4429125"/>
            <a:ext cx="4286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Routine echocardiography has low yield when history, examination and ECG are reassuring.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063370C-D8F9-4F88-9D9F-E8A2F69F7FA1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5AB20F-D7FA-42B4-ADDA-29983B618B72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039B7F-7555-4B99-ADE3-BCA240289623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Worrisome clinical features outweigh a normal ECG.</a:t>
            </a:r>
          </a:p>
        </p:txBody>
      </p:sp>
    </p:spTree>
    <p:extLst>
      <p:ext uri="{BB962C8B-B14F-4D97-AF65-F5344CB8AC3E}">
        <p14:creationId xmlns:p14="http://schemas.microsoft.com/office/powerpoint/2010/main" val="1476830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C53A33C-ECBB-4E53-9C82-E25DF68BCCAE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Description of the Event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DB37A2-4320-4B1D-B747-3BA5E153ABCA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Combine the child’s prodrome with the witness account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C15FB-932D-4958-97EA-936C6F727B6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CD5538-964A-4C03-8904-31D7C4244DCB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BEFORE THE EVENT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F9DFD5-C2B1-4159-86E1-E37B66E7DED8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Dizziness, lightheadedness, sweating, nausea, weakness and visual dimming support vasovagal syncope.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8D683A-76A1-4BD5-87BD-AEAFF6A713E0}"/>
              </a:ext>
            </a:extLst>
          </p:cNvPr>
          <p:cNvSpPr>
            <a:spLocks noGrp="1"/>
          </p:cNvSpPr>
          <p:nvPr/>
        </p:nvSpPr>
        <p:spPr>
          <a:xfrm>
            <a:off x="781050" y="3571875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Palpitations or chest pain raise concern for cardiac syncope.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76BA83-05E0-45BE-989B-EEE0C540C5B9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5242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DEDB2D-2193-4B82-94A2-E34F7103D829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DURING AND AFTER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B42370-63B4-4F9F-B43F-4CB8397FA701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Record position, duration, color change, movement, vital signs and speed of recovery.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D00478-EC6D-4406-A2CB-FE4EBF2AA116}"/>
              </a:ext>
            </a:extLst>
          </p:cNvPr>
          <p:cNvSpPr>
            <a:spLocks noGrp="1"/>
          </p:cNvSpPr>
          <p:nvPr/>
        </p:nvSpPr>
        <p:spPr>
          <a:xfrm>
            <a:off x="6572250" y="3476625"/>
            <a:ext cx="44767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Symptoms may recur if the child sits up too quickly after vasovagal or orthostatic syncope.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B6F49F-125D-4B4A-9765-D17E0831BC95}"/>
              </a:ext>
            </a:extLst>
          </p:cNvPr>
          <p:cNvSpPr>
            <a:spLocks noGrp="1"/>
          </p:cNvSpPr>
          <p:nvPr/>
        </p:nvSpPr>
        <p:spPr>
          <a:xfrm>
            <a:off x="6572250" y="4572000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Fatigue may persist for hours after vasovagal syncope.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F3E6E3-64AA-4D8C-A88E-80C5DE84605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FEAB75-1344-44BE-A2C3-50FD5808E7D3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BE4935-94FF-4257-A351-5503E1ACE83E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bystander video can be especially valuable in exercise-induced events.</a:t>
            </a:r>
          </a:p>
        </p:txBody>
      </p:sp>
    </p:spTree>
    <p:extLst>
      <p:ext uri="{BB962C8B-B14F-4D97-AF65-F5344CB8AC3E}">
        <p14:creationId xmlns:p14="http://schemas.microsoft.com/office/powerpoint/2010/main" val="10630609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BF01B1E-43F5-47B8-B320-CBF4208223F3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Precipitating Factors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D4648C-AEB6-4E75-A8B1-831A9E808D1A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The context immediately before syncope helps distinguish vasovagal from cardiac causes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D0A3E0-2CC0-45AD-B6FE-DD0CAEC1F6F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4559C8-C5C1-4C35-B4FB-CCBED3FE2122}"/>
              </a:ext>
            </a:extLst>
          </p:cNvPr>
          <p:cNvSpPr>
            <a:spLocks noGrp="1"/>
          </p:cNvSpPr>
          <p:nvPr/>
        </p:nvSpPr>
        <p:spPr>
          <a:xfrm>
            <a:off x="800100" y="16192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During exercise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9E2EE2-1B8B-4DAF-B674-80F09DFE2CA8}"/>
              </a:ext>
            </a:extLst>
          </p:cNvPr>
          <p:cNvSpPr>
            <a:spLocks noGrp="1"/>
          </p:cNvSpPr>
          <p:nvPr/>
        </p:nvSpPr>
        <p:spPr>
          <a:xfrm>
            <a:off x="4286250" y="16192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Concerning for cardiac disease and warrants 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98C11C-73A5-4265-A347-4C0847C492A6}"/>
              </a:ext>
            </a:extLst>
          </p:cNvPr>
          <p:cNvSpPr>
            <a:spLocks noGrp="1"/>
          </p:cNvSpPr>
          <p:nvPr/>
        </p:nvSpPr>
        <p:spPr>
          <a:xfrm>
            <a:off x="800100" y="21717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30DDEC-022E-4AFC-994D-B579458762F4}"/>
              </a:ext>
            </a:extLst>
          </p:cNvPr>
          <p:cNvSpPr>
            <a:spLocks noGrp="1"/>
          </p:cNvSpPr>
          <p:nvPr/>
        </p:nvSpPr>
        <p:spPr>
          <a:xfrm>
            <a:off x="800100" y="24003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Acute arousal or loud noise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13FD9C-903B-44AC-8455-C80F5DDADFE2}"/>
              </a:ext>
            </a:extLst>
          </p:cNvPr>
          <p:cNvSpPr>
            <a:spLocks noGrp="1"/>
          </p:cNvSpPr>
          <p:nvPr/>
        </p:nvSpPr>
        <p:spPr>
          <a:xfrm>
            <a:off x="4286250" y="240030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Consider long QT syndrome, especially with startle or auditory triggers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48AFDA-B09F-487F-B881-468F994896DE}"/>
              </a:ext>
            </a:extLst>
          </p:cNvPr>
          <p:cNvSpPr>
            <a:spLocks noGrp="1"/>
          </p:cNvSpPr>
          <p:nvPr/>
        </p:nvSpPr>
        <p:spPr>
          <a:xfrm>
            <a:off x="800100" y="29527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558EAA-6294-45A4-A7E0-914D7C2AC7FF}"/>
              </a:ext>
            </a:extLst>
          </p:cNvPr>
          <p:cNvSpPr>
            <a:spLocks noGrp="1"/>
          </p:cNvSpPr>
          <p:nvPr/>
        </p:nvSpPr>
        <p:spPr>
          <a:xfrm>
            <a:off x="800100" y="31813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Prolonged standing or hot shower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33265C-47D5-4AF7-A8BE-7CD520E416D9}"/>
              </a:ext>
            </a:extLst>
          </p:cNvPr>
          <p:cNvSpPr>
            <a:spLocks noGrp="1"/>
          </p:cNvSpPr>
          <p:nvPr/>
        </p:nvSpPr>
        <p:spPr>
          <a:xfrm>
            <a:off x="4286250" y="31813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Typical vasovagal setting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737726-5E12-4345-A339-BDABFD52B025}"/>
              </a:ext>
            </a:extLst>
          </p:cNvPr>
          <p:cNvSpPr>
            <a:spLocks noGrp="1"/>
          </p:cNvSpPr>
          <p:nvPr/>
        </p:nvSpPr>
        <p:spPr>
          <a:xfrm>
            <a:off x="800100" y="373380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7A3FEA-BC66-45BF-8F70-EECC2B83F717}"/>
              </a:ext>
            </a:extLst>
          </p:cNvPr>
          <p:cNvSpPr>
            <a:spLocks noGrp="1"/>
          </p:cNvSpPr>
          <p:nvPr/>
        </p:nvSpPr>
        <p:spPr>
          <a:xfrm>
            <a:off x="800100" y="396240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Rapid postural change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217378-6D1D-4172-AEFB-7E5E2BA8C2B3}"/>
              </a:ext>
            </a:extLst>
          </p:cNvPr>
          <p:cNvSpPr>
            <a:spLocks noGrp="1"/>
          </p:cNvSpPr>
          <p:nvPr/>
        </p:nvSpPr>
        <p:spPr>
          <a:xfrm>
            <a:off x="4286250" y="396240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Supports orthostatic or vasovagal syncope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0C3802-C813-4607-8D45-67EBCB9F1F4F}"/>
              </a:ext>
            </a:extLst>
          </p:cNvPr>
          <p:cNvSpPr>
            <a:spLocks noGrp="1"/>
          </p:cNvSpPr>
          <p:nvPr/>
        </p:nvSpPr>
        <p:spPr>
          <a:xfrm>
            <a:off x="800100" y="4514850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1D9BF-D6FD-4D1F-B9F1-9CEFBBDD7AED}"/>
              </a:ext>
            </a:extLst>
          </p:cNvPr>
          <p:cNvSpPr>
            <a:spLocks noGrp="1"/>
          </p:cNvSpPr>
          <p:nvPr/>
        </p:nvSpPr>
        <p:spPr>
          <a:xfrm>
            <a:off x="800100" y="47434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Pain or emotional stress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F96BCB-79B1-4EBE-A35F-9C8F4D731709}"/>
              </a:ext>
            </a:extLst>
          </p:cNvPr>
          <p:cNvSpPr>
            <a:spLocks noGrp="1"/>
          </p:cNvSpPr>
          <p:nvPr/>
        </p:nvSpPr>
        <p:spPr>
          <a:xfrm>
            <a:off x="4286250" y="4743450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Often vasovagal, but catecholaminergic polymorphic VT can also be stress-triggered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5B33637-CAA1-4B77-9992-8ED9F480072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9C3BBD-408C-47F3-825A-989F90C4CF1B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436DB0-3848-47C3-A38F-0FFBF9C5FF11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Syncope during exertion carries more concern than syncope after exercise.</a:t>
            </a:r>
          </a:p>
        </p:txBody>
      </p:sp>
    </p:spTree>
    <p:extLst>
      <p:ext uri="{BB962C8B-B14F-4D97-AF65-F5344CB8AC3E}">
        <p14:creationId xmlns:p14="http://schemas.microsoft.com/office/powerpoint/2010/main" val="820416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8F9F0FC-BB77-4EA9-8567-53174B6C7841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Past Medical and Family History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C9CD59-A3C4-4940-AE75-48292B493F8A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Cardiac background and family events change the risk assessment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578C1D-353B-498D-81C3-F32BC667AEE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E78E6B-88AF-4984-A90D-DB6B42D554B5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PATIENT HISTORY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279ABF-1413-40F2-A555-049542F63328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Congenital or acquired heart disease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9EFD52-4C95-4447-9345-1FF9E3CB1456}"/>
              </a:ext>
            </a:extLst>
          </p:cNvPr>
          <p:cNvSpPr>
            <a:spLocks noGrp="1"/>
          </p:cNvSpPr>
          <p:nvPr/>
        </p:nvSpPr>
        <p:spPr>
          <a:xfrm>
            <a:off x="781050" y="2619375"/>
            <a:ext cx="4762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Previous arrhythmia or residual cardiac dysfunction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39D26C-1B83-4F2D-99C5-B3A46C234C28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Diabetes, menstrual history, anemia risk, pregnancy possibility and access to medications or illicit drugs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E911CF-C002-4A20-B809-F76ADD5ECB0F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E3BF45-9657-46A4-921D-772D5A50020B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3048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FAMILY CARDIAC RED FLAGS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BA3B04-E814-455E-A2FE-C45DE9FBDC52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Cardiac death before age 50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B7AD4A-CBEC-4DCC-A7E9-489E7B4B8C3A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Unexplained single-vehicle accident or drowning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94817C-AB68-4CC6-8B60-B4B82F5A5628}"/>
              </a:ext>
            </a:extLst>
          </p:cNvPr>
          <p:cNvSpPr>
            <a:spLocks noGrp="1"/>
          </p:cNvSpPr>
          <p:nvPr/>
        </p:nvSpPr>
        <p:spPr>
          <a:xfrm>
            <a:off x="6572250" y="32861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Long or short QT, Brugada syndrome or another arrhythmia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5A1611-8344-45C0-A071-8E4954F5AC8F}"/>
              </a:ext>
            </a:extLst>
          </p:cNvPr>
          <p:cNvSpPr>
            <a:spLocks noGrp="1"/>
          </p:cNvSpPr>
          <p:nvPr/>
        </p:nvSpPr>
        <p:spPr>
          <a:xfrm>
            <a:off x="6572250" y="4238625"/>
            <a:ext cx="4476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Familial cardiomyopathy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3C783F-B8D1-4CDB-A4F2-756ACCB43A7F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166B66-C297-47B7-8A9D-B400D33B0479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39B74C-954B-49B1-9127-C1C03942CD22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family history of vasovagal syncope may reassure only when no other red flags exist.</a:t>
            </a:r>
          </a:p>
        </p:txBody>
      </p:sp>
    </p:spTree>
    <p:extLst>
      <p:ext uri="{BB962C8B-B14F-4D97-AF65-F5344CB8AC3E}">
        <p14:creationId xmlns:p14="http://schemas.microsoft.com/office/powerpoint/2010/main" val="501900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5F38E7D-3386-4192-B146-1CF63B69F1AB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Cardiac Examination Red Flags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4E34FF-0B3B-41F5-A3D7-709BE119151A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Structural lesions may be suggested by murmurs, pulse findings and heart failure signs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2F5865-7BA2-4493-83A8-2EE0CAD0ABD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F5677-4B45-437C-9B43-1C405D2C082D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Aortic stenosis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8E3C25-A3B6-4EB0-9027-D49B434B406C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Systolic ejection murmur with an ejection click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2D26CF-0470-48C4-88BB-12D401AF8DB4}"/>
              </a:ext>
            </a:extLst>
          </p:cNvPr>
          <p:cNvSpPr>
            <a:spLocks noGrp="1"/>
          </p:cNvSpPr>
          <p:nvPr/>
        </p:nvSpPr>
        <p:spPr>
          <a:xfrm>
            <a:off x="800100" y="22193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F9E927-4439-4106-927E-6A8F2F4A659A}"/>
              </a:ext>
            </a:extLst>
          </p:cNvPr>
          <p:cNvSpPr>
            <a:spLocks noGrp="1"/>
          </p:cNvSpPr>
          <p:nvPr/>
        </p:nvSpPr>
        <p:spPr>
          <a:xfrm>
            <a:off x="800100" y="24098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Coarctation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866601-8A47-4EDF-85EA-1CC6BE1CCA8A}"/>
              </a:ext>
            </a:extLst>
          </p:cNvPr>
          <p:cNvSpPr>
            <a:spLocks noGrp="1"/>
          </p:cNvSpPr>
          <p:nvPr/>
        </p:nvSpPr>
        <p:spPr>
          <a:xfrm>
            <a:off x="4286250" y="24098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Arm systolic pressure ≥20 mmHg higher than leg pressure or weak femoral pulses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EF8847-DDAA-45D1-846F-8D46ABE4BE65}"/>
              </a:ext>
            </a:extLst>
          </p:cNvPr>
          <p:cNvSpPr>
            <a:spLocks noGrp="1"/>
          </p:cNvSpPr>
          <p:nvPr/>
        </p:nvSpPr>
        <p:spPr>
          <a:xfrm>
            <a:off x="800100" y="29622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F4CA09-A237-4C1F-9F89-C44CB305B0EB}"/>
              </a:ext>
            </a:extLst>
          </p:cNvPr>
          <p:cNvSpPr>
            <a:spLocks noGrp="1"/>
          </p:cNvSpPr>
          <p:nvPr/>
        </p:nvSpPr>
        <p:spPr>
          <a:xfrm>
            <a:off x="800100" y="31527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Hypertrophic cardiomyopathy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2227CE-CEFD-489C-98CB-5561A0F7B97A}"/>
              </a:ext>
            </a:extLst>
          </p:cNvPr>
          <p:cNvSpPr>
            <a:spLocks noGrp="1"/>
          </p:cNvSpPr>
          <p:nvPr/>
        </p:nvSpPr>
        <p:spPr>
          <a:xfrm>
            <a:off x="4286250" y="31527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Outflow murmur increases with standing or Valsalva and decreases with squatting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DAC90B-1C14-482B-9E7E-696B1228A06C}"/>
              </a:ext>
            </a:extLst>
          </p:cNvPr>
          <p:cNvSpPr>
            <a:spLocks noGrp="1"/>
          </p:cNvSpPr>
          <p:nvPr/>
        </p:nvSpPr>
        <p:spPr>
          <a:xfrm>
            <a:off x="800100" y="37052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B209A5-C2EF-4B5A-84B6-927D5102597E}"/>
              </a:ext>
            </a:extLst>
          </p:cNvPr>
          <p:cNvSpPr>
            <a:spLocks noGrp="1"/>
          </p:cNvSpPr>
          <p:nvPr/>
        </p:nvSpPr>
        <p:spPr>
          <a:xfrm>
            <a:off x="800100" y="38957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Heart failure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60C42D-8BC1-4DEA-ACB8-CDB609AEB963}"/>
              </a:ext>
            </a:extLst>
          </p:cNvPr>
          <p:cNvSpPr>
            <a:spLocks noGrp="1"/>
          </p:cNvSpPr>
          <p:nvPr/>
        </p:nvSpPr>
        <p:spPr>
          <a:xfrm>
            <a:off x="4286250" y="38957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Rales, gallop rhythm or hepatomegaly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29DAC-629D-4D4C-832C-90584F979114}"/>
              </a:ext>
            </a:extLst>
          </p:cNvPr>
          <p:cNvSpPr>
            <a:spLocks noGrp="1"/>
          </p:cNvSpPr>
          <p:nvPr/>
        </p:nvSpPr>
        <p:spPr>
          <a:xfrm>
            <a:off x="800100" y="44481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856C8D-6A91-4F2B-8A1B-392D7B21CCF5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Systemic hypertension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4D1243-CFA0-4B8F-BE59-0F3C5F1F8E7B}"/>
              </a:ext>
            </a:extLst>
          </p:cNvPr>
          <p:cNvSpPr>
            <a:spLocks noGrp="1"/>
          </p:cNvSpPr>
          <p:nvPr/>
        </p:nvSpPr>
        <p:spPr>
          <a:xfrm>
            <a:off x="4286250" y="46386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Measure four-extremity blood pressures when coarctation is possible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E596972-90D3-4315-A13C-13D314DD68B9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5E687F-3C59-4117-94DF-4D58654B441A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FD0CC0-3212-438B-ABE2-67DBBF0494AD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dynamic outflow murmur plus exertional syncope requires urgent cardiac evaluation.</a:t>
            </a:r>
          </a:p>
        </p:txBody>
      </p:sp>
    </p:spTree>
    <p:extLst>
      <p:ext uri="{BB962C8B-B14F-4D97-AF65-F5344CB8AC3E}">
        <p14:creationId xmlns:p14="http://schemas.microsoft.com/office/powerpoint/2010/main" val="20985759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E124557-864E-4B66-AB76-E49AA74BC6C5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Physical Examination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8A78CA-5CAB-426E-8D27-069CA4DB6A57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Vital signs, cardiac examination and neurologic assessment direct further testing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B3A46D-D096-4F75-9550-7343F3FC381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35B7F-3B43-4900-8467-22A48E183564}"/>
              </a:ext>
            </a:extLst>
          </p:cNvPr>
          <p:cNvSpPr>
            <a:spLocks noGrp="1"/>
          </p:cNvSpPr>
          <p:nvPr/>
        </p:nvSpPr>
        <p:spPr>
          <a:xfrm>
            <a:off x="800100" y="16668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Vital signs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66D0EF-7315-429C-885F-FE2F8F86DB09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Heart rate, blood pressure, temperature and oxygen saturation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B15EED-8650-4FAC-BE33-044FC963CC25}"/>
              </a:ext>
            </a:extLst>
          </p:cNvPr>
          <p:cNvSpPr>
            <a:spLocks noGrp="1"/>
          </p:cNvSpPr>
          <p:nvPr/>
        </p:nvSpPr>
        <p:spPr>
          <a:xfrm>
            <a:off x="800100" y="22193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07C98B-E8CF-4143-AB75-79A13ECB47AC}"/>
              </a:ext>
            </a:extLst>
          </p:cNvPr>
          <p:cNvSpPr>
            <a:spLocks noGrp="1"/>
          </p:cNvSpPr>
          <p:nvPr/>
        </p:nvSpPr>
        <p:spPr>
          <a:xfrm>
            <a:off x="800100" y="24098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Orthostatic measurements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13475E-C1A7-4D9A-ADBB-F2CEEF133616}"/>
              </a:ext>
            </a:extLst>
          </p:cNvPr>
          <p:cNvSpPr>
            <a:spLocks noGrp="1"/>
          </p:cNvSpPr>
          <p:nvPr/>
        </p:nvSpPr>
        <p:spPr>
          <a:xfrm>
            <a:off x="4286250" y="24098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Compare sitting values with values after standing for three minutes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79C834-35B1-4496-A13B-E1648DC5F218}"/>
              </a:ext>
            </a:extLst>
          </p:cNvPr>
          <p:cNvSpPr>
            <a:spLocks noGrp="1"/>
          </p:cNvSpPr>
          <p:nvPr/>
        </p:nvSpPr>
        <p:spPr>
          <a:xfrm>
            <a:off x="800100" y="29622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91A1B-B525-48B4-8866-ECB27A4E951E}"/>
              </a:ext>
            </a:extLst>
          </p:cNvPr>
          <p:cNvSpPr>
            <a:spLocks noGrp="1"/>
          </p:cNvSpPr>
          <p:nvPr/>
        </p:nvSpPr>
        <p:spPr>
          <a:xfrm>
            <a:off x="800100" y="31527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Cardiac auscultation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819D13-989F-46FE-A820-D5331349CB7F}"/>
              </a:ext>
            </a:extLst>
          </p:cNvPr>
          <p:cNvSpPr>
            <a:spLocks noGrp="1"/>
          </p:cNvSpPr>
          <p:nvPr/>
        </p:nvSpPr>
        <p:spPr>
          <a:xfrm>
            <a:off x="4286250" y="31527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Heart sounds, clicks, gallops, rubs and outflow murmurs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FE652B-F073-4BA6-A1B3-338D8CD66299}"/>
              </a:ext>
            </a:extLst>
          </p:cNvPr>
          <p:cNvSpPr>
            <a:spLocks noGrp="1"/>
          </p:cNvSpPr>
          <p:nvPr/>
        </p:nvSpPr>
        <p:spPr>
          <a:xfrm>
            <a:off x="800100" y="37052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1F41E2-74EC-406A-B389-17C6C6C7AA33}"/>
              </a:ext>
            </a:extLst>
          </p:cNvPr>
          <p:cNvSpPr>
            <a:spLocks noGrp="1"/>
          </p:cNvSpPr>
          <p:nvPr/>
        </p:nvSpPr>
        <p:spPr>
          <a:xfrm>
            <a:off x="800100" y="38957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Perfusion and heart failure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B76DF7-CE67-437A-8A3E-3036D30E9F1A}"/>
              </a:ext>
            </a:extLst>
          </p:cNvPr>
          <p:cNvSpPr>
            <a:spLocks noGrp="1"/>
          </p:cNvSpPr>
          <p:nvPr/>
        </p:nvSpPr>
        <p:spPr>
          <a:xfrm>
            <a:off x="4286250" y="38957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Pulses, rales, gallop and hepatomegaly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A83C9-78AC-42E2-B70A-5B49A8E9BFE4}"/>
              </a:ext>
            </a:extLst>
          </p:cNvPr>
          <p:cNvSpPr>
            <a:spLocks noGrp="1"/>
          </p:cNvSpPr>
          <p:nvPr/>
        </p:nvSpPr>
        <p:spPr>
          <a:xfrm>
            <a:off x="800100" y="44481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BBDDC2-7B4E-4E20-8941-C31A60A4BF70}"/>
              </a:ext>
            </a:extLst>
          </p:cNvPr>
          <p:cNvSpPr>
            <a:spLocks noGrp="1"/>
          </p:cNvSpPr>
          <p:nvPr/>
        </p:nvSpPr>
        <p:spPr>
          <a:xfrm>
            <a:off x="800100" y="46386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Neurologic examination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8C7E57-9883-433D-ABA5-62022C992753}"/>
              </a:ext>
            </a:extLst>
          </p:cNvPr>
          <p:cNvSpPr>
            <a:spLocks noGrp="1"/>
          </p:cNvSpPr>
          <p:nvPr/>
        </p:nvSpPr>
        <p:spPr>
          <a:xfrm>
            <a:off x="4286250" y="46386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Mental status and focal neurologic deficits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AEFE20-1869-4D5C-961C-0B34A52BD9FE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4DB170-C8B9-4C55-B66A-C82B5477BE71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CC4216-5BAF-4C92-AF19-434345579E1C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normal examination does not negate exertional syncope or a concerning family history.</a:t>
            </a:r>
          </a:p>
        </p:txBody>
      </p:sp>
    </p:spTree>
    <p:extLst>
      <p:ext uri="{BB962C8B-B14F-4D97-AF65-F5344CB8AC3E}">
        <p14:creationId xmlns:p14="http://schemas.microsoft.com/office/powerpoint/2010/main" val="15473967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9A55F77-22FB-4423-B00D-3417AFDD22AC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Orthostatic Measurements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EB3795-5CB6-47DB-B9BC-C975934F8A39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Symptom reproduction matters more than an isolated numeric change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A5927B-76DB-4F81-8A47-F59047A4852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45A7C0-9E5C-43ED-BB53-21D92D6E0519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METHOD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97488E-9E11-4858-BB85-D9AA9EBFA97E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Measure blood pressure and heart rate while sitting, then after standing for 3 minutes.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B935CC-FD72-449B-A82E-8F2CFC2C509D}"/>
              </a:ext>
            </a:extLst>
          </p:cNvPr>
          <p:cNvSpPr>
            <a:spLocks noGrp="1"/>
          </p:cNvSpPr>
          <p:nvPr/>
        </p:nvSpPr>
        <p:spPr>
          <a:xfrm>
            <a:off x="781050" y="3381375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ABNORMAL CHANGES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3E6E60-6D10-4D4B-98A0-4F6187D73F53}"/>
              </a:ext>
            </a:extLst>
          </p:cNvPr>
          <p:cNvSpPr>
            <a:spLocks noGrp="1"/>
          </p:cNvSpPr>
          <p:nvPr/>
        </p:nvSpPr>
        <p:spPr>
          <a:xfrm>
            <a:off x="781050" y="38100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Systolic BP decrease ≥10 mmHg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4CB026-C665-452B-9853-2AC1A306C52A}"/>
              </a:ext>
            </a:extLst>
          </p:cNvPr>
          <p:cNvSpPr>
            <a:spLocks noGrp="1"/>
          </p:cNvSpPr>
          <p:nvPr/>
        </p:nvSpPr>
        <p:spPr>
          <a:xfrm>
            <a:off x="781050" y="42862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Heart-rate increase ≥20 beats/min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F4BE8A-A0D8-43D4-B67C-1A5788B27382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A234C5-3596-4B53-AC36-274675A49966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1905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POTS PATTERN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434DD-164B-4561-9A93-FD109800C7C7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Heart-rate increase ≥40 beats/min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41EEA5-7A86-4A7B-B1DD-EC2A252E6BE4}"/>
              </a:ext>
            </a:extLst>
          </p:cNvPr>
          <p:cNvSpPr>
            <a:spLocks noGrp="1"/>
          </p:cNvSpPr>
          <p:nvPr/>
        </p:nvSpPr>
        <p:spPr>
          <a:xfrm>
            <a:off x="6572250" y="3143250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Lightheadedness or syncope reproduced during standing is more clinically meaningful than the number alone.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30EC5C-EEE8-4DA1-851C-C9FFF8927660}"/>
              </a:ext>
            </a:extLst>
          </p:cNvPr>
          <p:cNvSpPr>
            <a:spLocks noGrp="1"/>
          </p:cNvSpPr>
          <p:nvPr/>
        </p:nvSpPr>
        <p:spPr>
          <a:xfrm>
            <a:off x="6572250" y="44291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Orthostatic hypotension does not exclude long QT syndrome or another cause.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0C64EF6-8BB4-4771-ACC4-A5B572C48B7A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FA6335-D08D-4E9F-888C-A79770F28BDF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2775D-C4FB-4298-B77A-1F31ACAE75BB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Interpret orthostatic values with the history and symptom reproduction.</a:t>
            </a:r>
          </a:p>
        </p:txBody>
      </p:sp>
    </p:spTree>
    <p:extLst>
      <p:ext uri="{BB962C8B-B14F-4D97-AF65-F5344CB8AC3E}">
        <p14:creationId xmlns:p14="http://schemas.microsoft.com/office/powerpoint/2010/main" val="8652282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F0AFCC3-7C43-495D-9814-F641DED9738A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Electrocardiogram in Syncope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52977-3651-41E0-BBDB-F1FD227C13DB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ECG remains essential despite a low diagnostic yield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6EA8B7-7260-4E9B-8AB5-35302811C41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F6AFFA-D2D6-4B72-9C60-2BEEC68ACCB1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1028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Every child with unexplained syncope should have a carefully interpreted 12-lead ECG.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42E5B5-908E-4124-9D1A-4BC33362845E}"/>
              </a:ext>
            </a:extLst>
          </p:cNvPr>
          <p:cNvSpPr>
            <a:spLocks noGrp="1"/>
          </p:cNvSpPr>
          <p:nvPr/>
        </p:nvSpPr>
        <p:spPr>
          <a:xfrm>
            <a:off x="781050" y="2619375"/>
            <a:ext cx="102870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E11762-5CA6-4F38-90A4-88E216D42CB8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2286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REASSURING CONTEXT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056407-4938-4DBD-A325-D35B210F59F8}"/>
              </a:ext>
            </a:extLst>
          </p:cNvPr>
          <p:cNvSpPr>
            <a:spLocks noGrp="1"/>
          </p:cNvSpPr>
          <p:nvPr/>
        </p:nvSpPr>
        <p:spPr>
          <a:xfrm>
            <a:off x="781050" y="3333750"/>
            <a:ext cx="4762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Nonexertional syncope with a normal ECG has a low likelihood of arrhythmia.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D8089-86CD-4EDA-AA2C-33D3C14FA0FE}"/>
              </a:ext>
            </a:extLst>
          </p:cNvPr>
          <p:cNvSpPr>
            <a:spLocks noGrp="1"/>
          </p:cNvSpPr>
          <p:nvPr/>
        </p:nvSpPr>
        <p:spPr>
          <a:xfrm>
            <a:off x="6572250" y="295275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IMPORTANT LIMITATION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ABF43A-9C23-46CD-9D0E-8BBC8A627F1E}"/>
              </a:ext>
            </a:extLst>
          </p:cNvPr>
          <p:cNvSpPr>
            <a:spLocks noGrp="1"/>
          </p:cNvSpPr>
          <p:nvPr/>
        </p:nvSpPr>
        <p:spPr>
          <a:xfrm>
            <a:off x="6572250" y="3333750"/>
            <a:ext cx="4476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ECG findings may be subtle or intermittent. Consult cardiology when clinical features remain concerning.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E6D952-F83D-4DB1-BA80-22F332C696DF}"/>
              </a:ext>
            </a:extLst>
          </p:cNvPr>
          <p:cNvSpPr>
            <a:spLocks noGrp="1"/>
          </p:cNvSpPr>
          <p:nvPr/>
        </p:nvSpPr>
        <p:spPr>
          <a:xfrm>
            <a:off x="781050" y="4619625"/>
            <a:ext cx="9525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Incidental findings occur in about 10% of ECGs. Important cardiac pathology explains fewer than 1%.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C3F3682-15EB-411E-B2A4-F2FF3733816A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C2D5F8-8C7C-4893-9502-0ABCCC890F00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D387C3-27BE-49C8-A725-AEFFF393B760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Hand-calculate intervals when the clinical concern is high.</a:t>
            </a:r>
          </a:p>
        </p:txBody>
      </p:sp>
    </p:spTree>
    <p:extLst>
      <p:ext uri="{BB962C8B-B14F-4D97-AF65-F5344CB8AC3E}">
        <p14:creationId xmlns:p14="http://schemas.microsoft.com/office/powerpoint/2010/main" val="10501219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7141DFD-0F53-46D9-AD5E-32A068DAC6BE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ECG Abnormalities Requiring Attention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0D0759-4607-4A2C-9B45-081708081B3D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Review rhythm, intervals, repolarization, preexcitation and cardiomyopathy patterns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E49767-4CDB-49AC-B8F2-12249A65300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ACACAC-4CDC-4F61-97F2-0B961F8199E9}"/>
              </a:ext>
            </a:extLst>
          </p:cNvPr>
          <p:cNvSpPr>
            <a:spLocks noGrp="1"/>
          </p:cNvSpPr>
          <p:nvPr/>
        </p:nvSpPr>
        <p:spPr>
          <a:xfrm>
            <a:off x="800100" y="15716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Rhythm and conduction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3330DA-E282-4E66-908C-A09DD8146A37}"/>
              </a:ext>
            </a:extLst>
          </p:cNvPr>
          <p:cNvSpPr>
            <a:spLocks noGrp="1"/>
          </p:cNvSpPr>
          <p:nvPr/>
        </p:nvSpPr>
        <p:spPr>
          <a:xfrm>
            <a:off x="4286250" y="15716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Nonsinus rhythm, marked bradycardia, AV block or abnormal age-adjusted intervals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560C6D-3AC9-408F-A8A4-0F4D96E771B2}"/>
              </a:ext>
            </a:extLst>
          </p:cNvPr>
          <p:cNvSpPr>
            <a:spLocks noGrp="1"/>
          </p:cNvSpPr>
          <p:nvPr/>
        </p:nvSpPr>
        <p:spPr>
          <a:xfrm>
            <a:off x="800100" y="21240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99B32F-079E-4674-A64D-251FA693019D}"/>
              </a:ext>
            </a:extLst>
          </p:cNvPr>
          <p:cNvSpPr>
            <a:spLocks noGrp="1"/>
          </p:cNvSpPr>
          <p:nvPr/>
        </p:nvSpPr>
        <p:spPr>
          <a:xfrm>
            <a:off x="800100" y="22383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Long QT syndrome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F8F1B9-3075-429C-950A-0F1849C3F858}"/>
              </a:ext>
            </a:extLst>
          </p:cNvPr>
          <p:cNvSpPr>
            <a:spLocks noGrp="1"/>
          </p:cNvSpPr>
          <p:nvPr/>
        </p:nvSpPr>
        <p:spPr>
          <a:xfrm>
            <a:off x="4286250" y="22383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Hand-calculated QTc = QT ÷ √RR, with careful T-wave assessment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0E2AFD-F82D-43E6-ACE8-500825584438}"/>
              </a:ext>
            </a:extLst>
          </p:cNvPr>
          <p:cNvSpPr>
            <a:spLocks noGrp="1"/>
          </p:cNvSpPr>
          <p:nvPr/>
        </p:nvSpPr>
        <p:spPr>
          <a:xfrm>
            <a:off x="800100" y="27908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A99C77-5BE7-4E43-92EA-8E36BF1912B5}"/>
              </a:ext>
            </a:extLst>
          </p:cNvPr>
          <p:cNvSpPr>
            <a:spLocks noGrp="1"/>
          </p:cNvSpPr>
          <p:nvPr/>
        </p:nvSpPr>
        <p:spPr>
          <a:xfrm>
            <a:off x="800100" y="29051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Brugada pattern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6F9EC2-222A-429E-8CAC-F2A0563E3606}"/>
              </a:ext>
            </a:extLst>
          </p:cNvPr>
          <p:cNvSpPr>
            <a:spLocks noGrp="1"/>
          </p:cNvSpPr>
          <p:nvPr/>
        </p:nvSpPr>
        <p:spPr>
          <a:xfrm>
            <a:off x="4286250" y="29051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Pseudo-RBBB with persistent ST elevation in V1–V3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CAEA1F-F606-4A5F-B494-2024E7A9EAF5}"/>
              </a:ext>
            </a:extLst>
          </p:cNvPr>
          <p:cNvSpPr>
            <a:spLocks noGrp="1"/>
          </p:cNvSpPr>
          <p:nvPr/>
        </p:nvSpPr>
        <p:spPr>
          <a:xfrm>
            <a:off x="800100" y="34575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48DC3A-8F46-49F9-B8E4-D18D430C5079}"/>
              </a:ext>
            </a:extLst>
          </p:cNvPr>
          <p:cNvSpPr>
            <a:spLocks noGrp="1"/>
          </p:cNvSpPr>
          <p:nvPr/>
        </p:nvSpPr>
        <p:spPr>
          <a:xfrm>
            <a:off x="800100" y="35718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Ventricular preexcitation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BBEEA5-726B-4E27-A1AA-C4948470DE58}"/>
              </a:ext>
            </a:extLst>
          </p:cNvPr>
          <p:cNvSpPr>
            <a:spLocks noGrp="1"/>
          </p:cNvSpPr>
          <p:nvPr/>
        </p:nvSpPr>
        <p:spPr>
          <a:xfrm>
            <a:off x="4286250" y="35718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Delta wave or other evidence of Wolff-Parkinson-White syndrome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67ED92-B043-4128-8B32-0380BF9BC1C3}"/>
              </a:ext>
            </a:extLst>
          </p:cNvPr>
          <p:cNvSpPr>
            <a:spLocks noGrp="1"/>
          </p:cNvSpPr>
          <p:nvPr/>
        </p:nvSpPr>
        <p:spPr>
          <a:xfrm>
            <a:off x="800100" y="412432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75D163-5709-4ADA-B95A-2673315A26BB}"/>
              </a:ext>
            </a:extLst>
          </p:cNvPr>
          <p:cNvSpPr>
            <a:spLocks noGrp="1"/>
          </p:cNvSpPr>
          <p:nvPr/>
        </p:nvSpPr>
        <p:spPr>
          <a:xfrm>
            <a:off x="800100" y="423862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Cardiomyopathy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F10C23-B6C5-43F1-B61D-921EE8FC559D}"/>
              </a:ext>
            </a:extLst>
          </p:cNvPr>
          <p:cNvSpPr>
            <a:spLocks noGrp="1"/>
          </p:cNvSpPr>
          <p:nvPr/>
        </p:nvSpPr>
        <p:spPr>
          <a:xfrm>
            <a:off x="4286250" y="423862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Epsilon waves, abnormal Q waves, axis deviation, atrial enlargement or deeply inverted T waves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59C8CA-1766-48D4-8A34-E3BFE2A8EC97}"/>
              </a:ext>
            </a:extLst>
          </p:cNvPr>
          <p:cNvSpPr>
            <a:spLocks noGrp="1"/>
          </p:cNvSpPr>
          <p:nvPr/>
        </p:nvSpPr>
        <p:spPr>
          <a:xfrm>
            <a:off x="800100" y="4791075"/>
            <a:ext cx="10191750" cy="9525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A5DE51-F975-4D10-90E3-6AA467DED2F3}"/>
              </a:ext>
            </a:extLst>
          </p:cNvPr>
          <p:cNvSpPr>
            <a:spLocks noGrp="1"/>
          </p:cNvSpPr>
          <p:nvPr/>
        </p:nvSpPr>
        <p:spPr>
          <a:xfrm>
            <a:off x="800100" y="4905375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Hypertrophy or strain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1AA452-BE5C-48F4-AE6E-6D3F5C5D51A1}"/>
              </a:ext>
            </a:extLst>
          </p:cNvPr>
          <p:cNvSpPr>
            <a:spLocks noGrp="1"/>
          </p:cNvSpPr>
          <p:nvPr/>
        </p:nvSpPr>
        <p:spPr>
          <a:xfrm>
            <a:off x="4286250" y="4905375"/>
            <a:ext cx="676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Ventricular hypertrophy and strain patterns may indicate structural disease or heart failure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121DB2D-22BF-4C5C-91AF-CE340D6861D8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9C657A-92C6-482A-A976-E1F59C137785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5F6B5BF-B794-4E98-9D9E-324B0FEE073A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Normal ECG findings do not override exertional syncope or a malignant family history.</a:t>
            </a:r>
          </a:p>
        </p:txBody>
      </p:sp>
    </p:spTree>
    <p:extLst>
      <p:ext uri="{BB962C8B-B14F-4D97-AF65-F5344CB8AC3E}">
        <p14:creationId xmlns:p14="http://schemas.microsoft.com/office/powerpoint/2010/main" val="8096557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7804940-5721-4126-92C4-B46345ACCCEE}"/>
              </a:ext>
            </a:extLst>
          </p:cNvPr>
          <p:cNvSpPr>
            <a:spLocks noGrp="1"/>
          </p:cNvSpPr>
          <p:nvPr/>
        </p:nvSpPr>
        <p:spPr>
          <a:xfrm>
            <a:off x="857250" y="40005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Convulsive Syncope Versus Seizure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7A55A7-76BC-450D-AC78-8FE975FF142B}"/>
              </a:ext>
            </a:extLst>
          </p:cNvPr>
          <p:cNvSpPr>
            <a:spLocks noGrp="1"/>
          </p:cNvSpPr>
          <p:nvPr/>
        </p:nvSpPr>
        <p:spPr>
          <a:xfrm>
            <a:off x="800100" y="933450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Motor activity can occur with syncope and does not automatically indicate epilepsy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BC087C-493F-4024-9731-9A5EAC41FF9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231EBA-E816-4E57-B878-0F223C7AC739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266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CONVULSIVE SYNCOPE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390899-D337-426D-A233-D815C3C3F29A}"/>
              </a:ext>
            </a:extLst>
          </p:cNvPr>
          <p:cNvSpPr>
            <a:spLocks noGrp="1"/>
          </p:cNvSpPr>
          <p:nvPr/>
        </p:nvSpPr>
        <p:spPr>
          <a:xfrm>
            <a:off x="781050" y="2143125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Movement begins after loss of consciousness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9BC376-F907-4544-B1B9-FB829F4A3B0B}"/>
              </a:ext>
            </a:extLst>
          </p:cNvPr>
          <p:cNvSpPr>
            <a:spLocks noGrp="1"/>
          </p:cNvSpPr>
          <p:nvPr/>
        </p:nvSpPr>
        <p:spPr>
          <a:xfrm>
            <a:off x="781050" y="290512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Usually lasts under 20 seconds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E503CB-E222-460C-9AFB-F7344249BE95}"/>
              </a:ext>
            </a:extLst>
          </p:cNvPr>
          <p:cNvSpPr>
            <a:spLocks noGrp="1"/>
          </p:cNvSpPr>
          <p:nvPr/>
        </p:nvSpPr>
        <p:spPr>
          <a:xfrm>
            <a:off x="781050" y="347662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Rapid recovery of consciousness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02AA05-6E87-46E4-85AB-7E74E84DE196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19050" cy="361950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A12686-BC59-4C41-AF13-405B38F74E83}"/>
              </a:ext>
            </a:extLst>
          </p:cNvPr>
          <p:cNvSpPr>
            <a:spLocks noGrp="1"/>
          </p:cNvSpPr>
          <p:nvPr/>
        </p:nvSpPr>
        <p:spPr>
          <a:xfrm>
            <a:off x="6572250" y="1714500"/>
            <a:ext cx="21907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SEIZURE PATTERN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CFF74F-1D45-4481-B0DF-20F43B35DBB1}"/>
              </a:ext>
            </a:extLst>
          </p:cNvPr>
          <p:cNvSpPr>
            <a:spLocks noGrp="1"/>
          </p:cNvSpPr>
          <p:nvPr/>
        </p:nvSpPr>
        <p:spPr>
          <a:xfrm>
            <a:off x="6572250" y="21431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53047"/>
                </a:solidFill>
                <a:latin typeface="Bitstream Charter"/>
                <a:ea typeface="Bitstream Charter"/>
                <a:cs typeface="Bitstream Charter"/>
              </a:rPr>
              <a:t>Motor activity starts at the beginning of the event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CD4632-16CB-43E0-97C7-F5A12384593A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47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C56A42"/>
                </a:solidFill>
                <a:latin typeface="Bitstream Charter"/>
                <a:ea typeface="Bitstream Charter"/>
                <a:cs typeface="Bitstream Charter"/>
              </a:rPr>
              <a:t>Prolonged recovery or postictal state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A23B68-0FD4-4919-BE03-83E0EEE4B67B}"/>
              </a:ext>
            </a:extLst>
          </p:cNvPr>
          <p:cNvSpPr>
            <a:spLocks noGrp="1"/>
          </p:cNvSpPr>
          <p:nvPr/>
        </p:nvSpPr>
        <p:spPr>
          <a:xfrm>
            <a:off x="6572250" y="3857625"/>
            <a:ext cx="44767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Bowel or bladder incontinence is more common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7E150B-DEAB-4AAD-9EA8-C6BA575CE78C}"/>
              </a:ext>
            </a:extLst>
          </p:cNvPr>
          <p:cNvSpPr>
            <a:spLocks noGrp="1"/>
          </p:cNvSpPr>
          <p:nvPr/>
        </p:nvSpPr>
        <p:spPr>
          <a:xfrm>
            <a:off x="685800" y="59436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0B2A4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2C3ED0-6480-4CB8-A10A-15B8A870FF20}"/>
              </a:ext>
            </a:extLst>
          </p:cNvPr>
          <p:cNvSpPr>
            <a:spLocks noGrp="1"/>
          </p:cNvSpPr>
          <p:nvPr/>
        </p:nvSpPr>
        <p:spPr>
          <a:xfrm>
            <a:off x="914400" y="6124575"/>
            <a:ext cx="13811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64D6D0"/>
                </a:solidFill>
                <a:latin typeface="Bitstream Charter"/>
                <a:ea typeface="Bitstream Charter"/>
                <a:cs typeface="Bitstream Charter"/>
              </a:rPr>
              <a:t>BOARD PEARL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AB94AB-1C5A-4857-8B4A-6176E60782C9}"/>
              </a:ext>
            </a:extLst>
          </p:cNvPr>
          <p:cNvSpPr>
            <a:spLocks noGrp="1"/>
          </p:cNvSpPr>
          <p:nvPr/>
        </p:nvSpPr>
        <p:spPr>
          <a:xfrm>
            <a:off x="2476500" y="60198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Brief tonic extension or a few clonic jerks may occur in nonepileptic syncope.</a:t>
            </a:r>
          </a:p>
        </p:txBody>
      </p:sp>
    </p:spTree>
    <p:extLst>
      <p:ext uri="{BB962C8B-B14F-4D97-AF65-F5344CB8AC3E}">
        <p14:creationId xmlns:p14="http://schemas.microsoft.com/office/powerpoint/2010/main" val="3487498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DE5FEC-8019-42B0-915F-8313B2FE4765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Causes of Pediatric Syncope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D1EE77-6576-49AC-BDB2-11FB48AB824A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Most events are benign, but the first task is to identify cardiac disease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8B8C1E-3E1A-492C-BDB9-FABE710F495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4" name="Table 11"/>
          <p:cNvGraphicFramePr/>
          <p:nvPr/>
        </p:nvGraphicFramePr>
        <p:xfrm>
          <a:off x="781050" y="1809750"/>
          <a:ext cx="10572750" cy="3143252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58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Category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Typical causes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Clinical priority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Common benign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Vasovagal syncope, orthostatic hypotension, breath-holding spells, POTS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Most likely when history, examination and ECG are reassuring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Life-threatening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Arrhythmia, structural heart disease, hypoglycemia, poisoning, heat illness, anaphylaxis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Stabilize and investigate urgently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Mimics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Seizure, migraine, functional events, hyperventilation, narcolepsy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Confirm whether true transient loss of consciousness occurred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3CE762F-45D6-474C-912E-50ABDF3C9B5C}"/>
              </a:ext>
            </a:extLst>
          </p:cNvPr>
          <p:cNvSpPr>
            <a:spLocks noGrp="1"/>
          </p:cNvSpPr>
          <p:nvPr/>
        </p:nvSpPr>
        <p:spPr>
          <a:xfrm>
            <a:off x="819150" y="5191125"/>
            <a:ext cx="1809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774"/>
                </a:solidFill>
                <a:latin typeface="Bitstream Charter"/>
                <a:ea typeface="Bitstream Charter"/>
                <a:cs typeface="Bitstream Charter"/>
              </a:rPr>
              <a:t>Up to 15%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F965BB-2502-487C-BDC2-1113E664ED42}"/>
              </a:ext>
            </a:extLst>
          </p:cNvPr>
          <p:cNvSpPr>
            <a:spLocks noGrp="1"/>
          </p:cNvSpPr>
          <p:nvPr/>
        </p:nvSpPr>
        <p:spPr>
          <a:xfrm>
            <a:off x="2619375" y="5238750"/>
            <a:ext cx="666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486475"/>
                </a:solidFill>
                <a:latin typeface="Bitstream Charter"/>
                <a:ea typeface="Bitstream Charter"/>
                <a:cs typeface="Bitstream Charter"/>
              </a:rPr>
              <a:t>of children experience syncope before the end of adolescence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ED316-079B-4242-9D00-46D1EA218B00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8F938B-9083-4B05-9E9B-5AF796605BA9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A rare diagnosis becomes important when it can cause sudden death.</a:t>
            </a:r>
          </a:p>
        </p:txBody>
      </p:sp>
    </p:spTree>
    <p:extLst>
      <p:ext uri="{BB962C8B-B14F-4D97-AF65-F5344CB8AC3E}">
        <p14:creationId xmlns:p14="http://schemas.microsoft.com/office/powerpoint/2010/main" val="1597757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2692938-7F24-40EF-B911-F4B0C64A2163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Common Benign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3876F1-7597-47C7-BD9D-E23B5D458FFB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Age, trigger and prodrome usually identify the diagnosis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E1C725-4B88-45FD-9148-51E7F6AC6F4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2" name="Table 9"/>
          <p:cNvGraphicFramePr/>
          <p:nvPr/>
        </p:nvGraphicFramePr>
        <p:xfrm>
          <a:off x="781050" y="1666875"/>
          <a:ext cx="10572750" cy="3952875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05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Cause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Typical pattern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High-yield point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7774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Vasovagal syncope</a:t>
                      </a:r>
                    </a:p>
                  </a:txBody>
                  <a:tcPr marL="114300" marR="95250" marT="66675" marB="57150"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7774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Prolonged standing, heat, pain or emotion; autonomic prodrome</a:t>
                      </a:r>
                    </a:p>
                  </a:txBody>
                  <a:tcPr marL="114300" marR="95250" marT="66675" marB="57150"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7774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Most common cause; at least 50% of ED cases</a:t>
                      </a:r>
                    </a:p>
                  </a:txBody>
                  <a:tcPr marL="114300" marR="95250" marT="66675" marB="57150">
                    <a:solidFill>
                      <a:srgbClr val="E8F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Orthostatic hypotension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Syncope after standing or postural change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Consider dehydration, hemorrhage, anemia, pregnancy and medications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Breath-holding spell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Age 6–24 months; triggered by pain, anger or fear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Cyanotic or pallid; check for iron deficiency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POTS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Teenage girl with palpitations, dizziness and tremulousness on standing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HR rise &gt;40 beats/min without hypotension; syncope in up to 40%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D1FBF8A-E8D2-4154-8155-02E0C3EF84BD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F3D2E2-510A-4E1E-9A2D-1D4E90B10EE7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Exclude cardiac red flags before diagnosing vasovagal syncope.</a:t>
            </a:r>
          </a:p>
        </p:txBody>
      </p:sp>
    </p:spTree>
    <p:extLst>
      <p:ext uri="{BB962C8B-B14F-4D97-AF65-F5344CB8AC3E}">
        <p14:creationId xmlns:p14="http://schemas.microsoft.com/office/powerpoint/2010/main" val="1749629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61AE404-A8CA-44AC-82EA-8141E7618CDA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Cardiac Syncope: Clues to Danger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11F667-777E-496E-BE6D-ECF646551137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Cardiac causes are uncommon but account for most life-threatening syncope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C52DAB-33C8-4635-BA59-3BE85E7C59E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2" name="Table 9"/>
          <p:cNvGraphicFramePr/>
          <p:nvPr/>
        </p:nvGraphicFramePr>
        <p:xfrm>
          <a:off x="781050" y="1600200"/>
          <a:ext cx="10572750" cy="4048128"/>
        </p:xfrm>
        <a:graphic>
          <a:graphicData uri="http://schemas.openxmlformats.org/drawingml/2006/table">
            <a:tbl>
              <a:tblPr/>
              <a:tblGrid>
                <a:gridCol w="24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830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Clue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Concern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Board interpretation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During exercise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HCM, aortic stenosis, coronary anomaly, arrhythmia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More concerning than collapse immediately after exercise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Startle, loud noise or emotion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Long QT syndrome or CPVT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Trigger-specific history can reveal an electrical disorder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No prodrome or sudden collapse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Arrhythmia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Abrupt fall in cardiac output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Chest pain or palpitations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Arrhythmia or structural disease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Requires cardiac evaluation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CHD or cardiomyopathy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Malignant arrhythmia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Risk persists after surgical repair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Family sudden death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Inherited channelopathy or cardiomyopathy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Ask about drowning and unexplained single-vehicle crashes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3B30133-90BE-45E2-B425-EE6D34930081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013D3-BBD6-4C03-B01C-86C1ACD07811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Exertional syncope should be considered cardiac until proven otherwise.</a:t>
            </a:r>
          </a:p>
        </p:txBody>
      </p:sp>
    </p:spTree>
    <p:extLst>
      <p:ext uri="{BB962C8B-B14F-4D97-AF65-F5344CB8AC3E}">
        <p14:creationId xmlns:p14="http://schemas.microsoft.com/office/powerpoint/2010/main" val="15358491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95C169-8BE5-49A6-B9EC-26C875893F32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Primary Electrical Disorders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A5673D-EAB0-44B4-99EA-FB2EA58A0771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Trigger plus ECG pattern narrows the diagnosis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60C9FD-B5ED-4777-B033-B8C8A1DDBE6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0" name="Table 7"/>
          <p:cNvGraphicFramePr/>
          <p:nvPr/>
        </p:nvGraphicFramePr>
        <p:xfrm>
          <a:off x="781050" y="1619250"/>
          <a:ext cx="10572750" cy="400050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8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Disorder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Typical trigger or presentation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ECG or diagnostic clue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Long QT syndrome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Exercise, emotion, startle or auditory trigger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Prolonged hand-calculated QTc; drugs and low K/Mg may unmask risk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 QT syndrome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Syncope, atrial fibrillation or sudden death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QT ≤0.36 seconds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Brugada syndrome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Events may occur during fever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Pseudo-RBBB with persistent ST elevation in V1–V3; pattern may be transient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CPVT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Syncope with physical or emotional stress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Resting ECG may be normal; exercise or catecholamine provokes VT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WPW / preexcitation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Tachyarrhythmia or rarely sudden death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 PR and delta wave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284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B4B136-095B-4694-95F2-0E3EF7091129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Structural Cardiac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B4B3AB-01C1-4AB9-BB6B-768B335D9E0C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Syncope may result from obstruction, ischemia, ventricular dysfunction or arrhythmia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3A40D3-5618-4516-9CD2-CB506F6571E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2" name="Table 9"/>
          <p:cNvGraphicFramePr/>
          <p:nvPr/>
        </p:nvGraphicFramePr>
        <p:xfrm>
          <a:off x="781050" y="1600200"/>
          <a:ext cx="10572750" cy="4048128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830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Condition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Clinical clue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Why syncope occurs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Hypertrophic cardiomyopathy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Exertional syncope; dynamic outflow murmur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LV outflow obstruction, ischemia or arrhythmia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Aortic stenosis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Exertional symptoms; ejection murmur and click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Fixed LV outflow obstruction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Coronary artery anomaly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Teen or athlete with exertional syncope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Coronary compression and myocardial ischemia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Repaired congenital heart disease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TOF, Rastelli or atrial switch history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Late malignant arrhythmia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Cardiomyopathy / myocarditis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Heart failure signs or systemic illness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Ventricular dysfunction or arrhythmia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Pulmonary hypertension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Exertional dyspnea precedes syncope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Severe disease with impaired right-heart output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DFAF277-151B-4F0B-A4E3-84199BDD7D31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543D98-4D87-4873-9D00-BC7FE6F49158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HCM is a leading cause of sudden death during exercise in the young.</a:t>
            </a:r>
          </a:p>
        </p:txBody>
      </p:sp>
    </p:spTree>
    <p:extLst>
      <p:ext uri="{BB962C8B-B14F-4D97-AF65-F5344CB8AC3E}">
        <p14:creationId xmlns:p14="http://schemas.microsoft.com/office/powerpoint/2010/main" val="5276664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D41D36A-69BB-45FF-A2FF-8D7A13DFDA0D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Acquired Arrhythmic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09C655-27AD-4E64-ADB6-299E0DCC9007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Electrolytes and toxins may alter repolarization or conduction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9E3FEE-169E-433B-91B4-88595BE51F0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2" name="Table 9"/>
          <p:cNvGraphicFramePr/>
          <p:nvPr/>
        </p:nvGraphicFramePr>
        <p:xfrm>
          <a:off x="781050" y="1666875"/>
          <a:ext cx="10572750" cy="3857628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938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Cause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Critical clue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Possible ECG effect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Hyperkalemia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 &gt;7 mmol/L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Peaked T waves, QRS widening and conduction disturbance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Hypokalemia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 &lt;2.5 mmol/L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Atrial or junctional tachycardia, AV block, torsades or VF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Hypomagnesemia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Often accompanies hypokalemia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Polymorphic VT / torsades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Hypocalcemia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Neuromuscular symptoms may coexist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QT prolongation and polymorphic VT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Cardiotoxic poisoning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Exposure may be occult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QRS or QT prolongation, AV block or arrhythmia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469B135-6514-450B-87DE-A36A98B9CFD8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829ADF-D624-45A3-9D7E-12B2E12E7D1B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Unexpected QRS or QT prolongation suggests electrolytes or toxins.</a:t>
            </a:r>
          </a:p>
        </p:txBody>
      </p:sp>
    </p:spTree>
    <p:extLst>
      <p:ext uri="{BB962C8B-B14F-4D97-AF65-F5344CB8AC3E}">
        <p14:creationId xmlns:p14="http://schemas.microsoft.com/office/powerpoint/2010/main" val="14223560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18953C7-2F74-4ECA-8F61-9C39BEA14414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Noncardiac Life-Threatening Causes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AF9731-2DB3-4198-A6C1-499360A786B5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Associated symptoms usually distinguish these conditions from a simple faint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DC4922-EE3F-4588-9BCD-DB68D6F13AD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2" name="Table 9"/>
          <p:cNvGraphicFramePr/>
          <p:nvPr/>
        </p:nvGraphicFramePr>
        <p:xfrm>
          <a:off x="781050" y="1762125"/>
          <a:ext cx="10572750" cy="3571875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Cause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Key accompanying features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Immediate priority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Hypoglycemia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Hunger, sweating, weakness, agitation or confusion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Check bedside glucose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Poisoning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Abnormal mental status, pupils, vital signs or toxidrome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Airway support and targeted toxicology management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Heat illness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Hot environment; hyperthermia, GI symptoms or altered mental status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Core temperature and rapid cooling when heat stroke is suspected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Anaphylaxis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Flushing, hives, cough, bronchospasm, vomiting or abdominal cramps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Immediate intramuscular epinephrine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46ECD3F-A766-4161-A90E-E8E82ED2838D}"/>
              </a:ext>
            </a:extLst>
          </p:cNvPr>
          <p:cNvSpPr>
            <a:spLocks noGrp="1"/>
          </p:cNvSpPr>
          <p:nvPr/>
        </p:nvSpPr>
        <p:spPr>
          <a:xfrm>
            <a:off x="781050" y="5867400"/>
            <a:ext cx="10572750" cy="19050"/>
          </a:xfrm>
          <a:prstGeom prst="rect">
            <a:avLst/>
          </a:prstGeom>
          <a:solidFill>
            <a:srgbClr val="0F777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4561BD-226B-469A-9E05-6C30EEDD0E54}"/>
              </a:ext>
            </a:extLst>
          </p:cNvPr>
          <p:cNvSpPr>
            <a:spLocks noGrp="1"/>
          </p:cNvSpPr>
          <p:nvPr/>
        </p:nvSpPr>
        <p:spPr>
          <a:xfrm>
            <a:off x="876300" y="6038850"/>
            <a:ext cx="10287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BOARD PEARL: Persistent altered mental status is atypical for uncomplicated syncope.</a:t>
            </a:r>
          </a:p>
        </p:txBody>
      </p:sp>
    </p:spTree>
    <p:extLst>
      <p:ext uri="{BB962C8B-B14F-4D97-AF65-F5344CB8AC3E}">
        <p14:creationId xmlns:p14="http://schemas.microsoft.com/office/powerpoint/2010/main" val="8140968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81BEEF-C617-45C3-8964-714677652B37}"/>
              </a:ext>
            </a:extLst>
          </p:cNvPr>
          <p:cNvSpPr>
            <a:spLocks noGrp="1"/>
          </p:cNvSpPr>
          <p:nvPr/>
        </p:nvSpPr>
        <p:spPr>
          <a:xfrm>
            <a:off x="838200" y="381000"/>
            <a:ext cx="10382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B2A45"/>
                </a:solidFill>
                <a:latin typeface="Bitstream Charter"/>
                <a:ea typeface="Bitstream Charter"/>
                <a:cs typeface="Bitstream Charter"/>
              </a:rPr>
              <a:t>Conditions That Mimic Syncope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E776CB-154F-401A-99DC-8E085B1BC76C}"/>
              </a:ext>
            </a:extLst>
          </p:cNvPr>
          <p:cNvSpPr>
            <a:spLocks noGrp="1"/>
          </p:cNvSpPr>
          <p:nvPr/>
        </p:nvSpPr>
        <p:spPr>
          <a:xfrm>
            <a:off x="857250" y="933450"/>
            <a:ext cx="10096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B8495"/>
                </a:solidFill>
                <a:latin typeface="Bitstream Charter"/>
                <a:ea typeface="Bitstream Charter"/>
                <a:cs typeface="Bitstream Charter"/>
              </a:rPr>
              <a:t>Duration, recovery and associated features separate mimics from true syncope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5CAD49-7522-49A4-8DF0-0090EF319EE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19050"/>
          </a:xfrm>
          <a:prstGeom prst="rect">
            <a:avLst/>
          </a:prstGeom>
          <a:solidFill>
            <a:srgbClr val="D8E4E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graphicFrame>
        <p:nvGraphicFramePr>
          <p:cNvPr id="10" name="Table 7"/>
          <p:cNvGraphicFramePr/>
          <p:nvPr/>
        </p:nvGraphicFramePr>
        <p:xfrm>
          <a:off x="781050" y="1600200"/>
          <a:ext cx="10572750" cy="4048128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8304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Mimic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Features that favor the mimic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Distinguishing point</a:t>
                      </a:r>
                    </a:p>
                  </a:txBody>
                  <a:tcPr marL="114300" marR="95250" marT="66675" marB="57150">
                    <a:solidFill>
                      <a:srgbClr val="0B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Seizure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Aura, prolonged tonic-clonic activity or postictal phase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Loss of consciousness and recovery usually last longer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Migraine with brainstem aura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Vertigo or ataxia with headache, nausea or neurologic symptoms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Loss of consciousness may exceed several seconds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Functional event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Prolonged event, audience present, no pallor or hemodynamic change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Injury is uncommon; history may reveal preserved awareness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Hyperventilation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Emotional trigger, chest tightness, paresthesias and visual symptoms</a:t>
                      </a:r>
                    </a:p>
                  </a:txBody>
                  <a:tcPr marL="114300" marR="95250" marT="66675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Often affects adolescents</a:t>
                      </a:r>
                    </a:p>
                  </a:txBody>
                  <a:tcPr marL="114300" marR="95250" marT="66675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1530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Narcolepsy / cataplexy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Emotion-triggered collapse with daytime sleepiness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48647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Consciousness may be preserved during cataplexy</a:t>
                      </a:r>
                    </a:p>
                  </a:txBody>
                  <a:tcPr marL="114300" marR="95250" marT="66675" marB="57150">
                    <a:solidFill>
                      <a:srgbClr val="ED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30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Intentional strangulation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Unexplained neck findings or risky peer activity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C56A42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Potentially fatal hypoxic event</a:t>
                      </a:r>
                    </a:p>
                  </a:txBody>
                  <a:tcPr marL="114300" marR="95250" marT="66675" marB="57150">
                    <a:solidFill>
                      <a:srgbClr val="FF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10379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6115</Words>
  <Application>Microsoft Office PowerPoint</Application>
  <DocSecurity>0</DocSecurity>
  <PresentationFormat>Widescreen</PresentationFormat>
  <Paragraphs>758</Paragraphs>
  <Slides>54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Manar Shawabkeh</cp:lastModifiedBy>
  <cp:revision>6</cp:revision>
  <dcterms:created xsi:type="dcterms:W3CDTF">2026-09-18T12:08:41Z</dcterms:created>
  <dcterms:modified xsi:type="dcterms:W3CDTF">2026-09-20T13:30:08Z</dcterms:modified>
</cp:coreProperties>
</file>