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f4bc7b3b3841de" /><Relationship Type="http://schemas.openxmlformats.org/officeDocument/2006/relationships/extended-properties" Target="/docProps/app.xml" Id="R97887f4a8a6f4d12" /><Relationship Type="http://schemas.openxmlformats.org/officeDocument/2006/relationships/officeDocument" Target="/ppt/presentation.xml" Id="Ra91f8f86a33842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3f9bd046704af6"/>
  </p:sldMasterIdLst>
  <p:notesMasterIdLst>
    <p:notesMasterId xmlns:r="http://schemas.openxmlformats.org/officeDocument/2006/relationships" r:id="R0ef4be6a8edf4691"/>
  </p:notesMasterIdLst>
  <p:sldIdLst>
    <p:sldId xmlns:r="http://schemas.openxmlformats.org/officeDocument/2006/relationships" id="256" r:id="Rb98613bfa4d240a1"/>
    <p:sldId xmlns:r="http://schemas.openxmlformats.org/officeDocument/2006/relationships" id="257" r:id="Rc61079da66a1422e"/>
    <p:sldId xmlns:r="http://schemas.openxmlformats.org/officeDocument/2006/relationships" id="258" r:id="R4f83f6e7b5134b85"/>
    <p:sldId xmlns:r="http://schemas.openxmlformats.org/officeDocument/2006/relationships" id="259" r:id="R533c041a292f4c06"/>
    <p:sldId xmlns:r="http://schemas.openxmlformats.org/officeDocument/2006/relationships" id="260" r:id="R97403746fe634005"/>
    <p:sldId xmlns:r="http://schemas.openxmlformats.org/officeDocument/2006/relationships" id="261" r:id="R0cf2a9f111b74a06"/>
    <p:sldId xmlns:r="http://schemas.openxmlformats.org/officeDocument/2006/relationships" id="262" r:id="Rc67fa3c9b83a4d87"/>
    <p:sldId xmlns:r="http://schemas.openxmlformats.org/officeDocument/2006/relationships" id="263" r:id="R99100f69e1dc459f"/>
    <p:sldId xmlns:r="http://schemas.openxmlformats.org/officeDocument/2006/relationships" id="264" r:id="Rc4af9be3bc40449d"/>
    <p:sldId xmlns:r="http://schemas.openxmlformats.org/officeDocument/2006/relationships" id="265" r:id="Re3cdf3d7bb4a42fa"/>
    <p:sldId xmlns:r="http://schemas.openxmlformats.org/officeDocument/2006/relationships" id="266" r:id="R3ada492285b34749"/>
    <p:sldId xmlns:r="http://schemas.openxmlformats.org/officeDocument/2006/relationships" id="267" r:id="R462e8c4da3834b21"/>
    <p:sldId xmlns:r="http://schemas.openxmlformats.org/officeDocument/2006/relationships" id="268" r:id="R440c45627a654797"/>
    <p:sldId xmlns:r="http://schemas.openxmlformats.org/officeDocument/2006/relationships" id="269" r:id="R333d85da83be4778"/>
    <p:sldId xmlns:r="http://schemas.openxmlformats.org/officeDocument/2006/relationships" id="270" r:id="R0be76d8a46de4ec6"/>
    <p:sldId xmlns:r="http://schemas.openxmlformats.org/officeDocument/2006/relationships" id="271" r:id="R79682df8bee54b88"/>
    <p:sldId xmlns:r="http://schemas.openxmlformats.org/officeDocument/2006/relationships" id="272" r:id="Rf240e06492594c2a"/>
    <p:sldId xmlns:r="http://schemas.openxmlformats.org/officeDocument/2006/relationships" id="273" r:id="R2983f87dbcf74349"/>
    <p:sldId xmlns:r="http://schemas.openxmlformats.org/officeDocument/2006/relationships" id="274" r:id="R85ba7e059cac4939"/>
    <p:sldId xmlns:r="http://schemas.openxmlformats.org/officeDocument/2006/relationships" id="275" r:id="R54544864f8d9405f"/>
    <p:sldId xmlns:r="http://schemas.openxmlformats.org/officeDocument/2006/relationships" id="276" r:id="Ra88858f1e3144050"/>
    <p:sldId xmlns:r="http://schemas.openxmlformats.org/officeDocument/2006/relationships" id="277" r:id="Rb3616400b5fd4c36"/>
    <p:sldId xmlns:r="http://schemas.openxmlformats.org/officeDocument/2006/relationships" id="278" r:id="R9893578d85324c09"/>
    <p:sldId xmlns:r="http://schemas.openxmlformats.org/officeDocument/2006/relationships" id="279" r:id="R008fe4acbb3342c1"/>
    <p:sldId xmlns:r="http://schemas.openxmlformats.org/officeDocument/2006/relationships" id="280" r:id="R8b6c059d83dd42d8"/>
    <p:sldId xmlns:r="http://schemas.openxmlformats.org/officeDocument/2006/relationships" id="281" r:id="R27adcdc04cf34b03"/>
    <p:sldId xmlns:r="http://schemas.openxmlformats.org/officeDocument/2006/relationships" id="282" r:id="Rf70c438bb1e14f8c"/>
    <p:sldId xmlns:r="http://schemas.openxmlformats.org/officeDocument/2006/relationships" id="283" r:id="R1031de5dda4a4aea"/>
    <p:sldId xmlns:r="http://schemas.openxmlformats.org/officeDocument/2006/relationships" id="284" r:id="R9f852dd826f44e93"/>
    <p:sldId xmlns:r="http://schemas.openxmlformats.org/officeDocument/2006/relationships" id="285" r:id="R7b0acbc5bf434481"/>
    <p:sldId xmlns:r="http://schemas.openxmlformats.org/officeDocument/2006/relationships" id="286" r:id="R2c940a776c804717"/>
    <p:sldId xmlns:r="http://schemas.openxmlformats.org/officeDocument/2006/relationships" id="287" r:id="R1737dd0fb9444f0e"/>
    <p:sldId xmlns:r="http://schemas.openxmlformats.org/officeDocument/2006/relationships" id="288" r:id="R2ebcfd580af841db"/>
    <p:sldId xmlns:r="http://schemas.openxmlformats.org/officeDocument/2006/relationships" id="289" r:id="R5afcd7002b9746b6"/>
    <p:sldId xmlns:r="http://schemas.openxmlformats.org/officeDocument/2006/relationships" id="290" r:id="Rafc0f0e60a544f87"/>
    <p:sldId xmlns:r="http://schemas.openxmlformats.org/officeDocument/2006/relationships" id="291" r:id="R2cdb593156604cd9"/>
    <p:sldId xmlns:r="http://schemas.openxmlformats.org/officeDocument/2006/relationships" id="292" r:id="R2790886789304b69"/>
    <p:sldId xmlns:r="http://schemas.openxmlformats.org/officeDocument/2006/relationships" id="293" r:id="Re601f8fd96564027"/>
    <p:sldId xmlns:r="http://schemas.openxmlformats.org/officeDocument/2006/relationships" id="294" r:id="R6362bb362d1e4650"/>
    <p:sldId xmlns:r="http://schemas.openxmlformats.org/officeDocument/2006/relationships" id="295" r:id="Ra74c8ab7ec5a42fb"/>
    <p:sldId xmlns:r="http://schemas.openxmlformats.org/officeDocument/2006/relationships" id="296" r:id="R3ca8f7e939b14ca4"/>
    <p:sldId xmlns:r="http://schemas.openxmlformats.org/officeDocument/2006/relationships" id="297" r:id="R5c5d8fab9be4492a"/>
    <p:sldId xmlns:r="http://schemas.openxmlformats.org/officeDocument/2006/relationships" id="298" r:id="Rdae41c11de78467e"/>
    <p:sldId xmlns:r="http://schemas.openxmlformats.org/officeDocument/2006/relationships" id="299" r:id="R2d8387b26a7f407e"/>
    <p:sldId xmlns:r="http://schemas.openxmlformats.org/officeDocument/2006/relationships" id="300" r:id="R8858ea80462a4ac6"/>
    <p:sldId xmlns:r="http://schemas.openxmlformats.org/officeDocument/2006/relationships" id="301" r:id="R0afff8ad689147bd"/>
    <p:sldId xmlns:r="http://schemas.openxmlformats.org/officeDocument/2006/relationships" id="302" r:id="Rbe5f56d556184532"/>
    <p:sldId xmlns:r="http://schemas.openxmlformats.org/officeDocument/2006/relationships" id="303" r:id="R6cd7492d99174bc4"/>
    <p:sldId xmlns:r="http://schemas.openxmlformats.org/officeDocument/2006/relationships" id="304" r:id="Re54cf40c78e24fbb"/>
    <p:sldId xmlns:r="http://schemas.openxmlformats.org/officeDocument/2006/relationships" id="305" r:id="R89ad9385c09e4dac"/>
    <p:sldId xmlns:r="http://schemas.openxmlformats.org/officeDocument/2006/relationships" id="306" r:id="R6e4c8b357feb4bcc"/>
    <p:sldId xmlns:r="http://schemas.openxmlformats.org/officeDocument/2006/relationships" id="307" r:id="R1016295bc3864135"/>
    <p:sldId xmlns:r="http://schemas.openxmlformats.org/officeDocument/2006/relationships" id="308" r:id="R45e307a436eb40bd"/>
    <p:sldId xmlns:r="http://schemas.openxmlformats.org/officeDocument/2006/relationships" id="309" r:id="Ra161cb7705c84adf"/>
    <p:sldId xmlns:r="http://schemas.openxmlformats.org/officeDocument/2006/relationships" id="310" r:id="Rd81d5c36738f49f2"/>
    <p:sldId xmlns:r="http://schemas.openxmlformats.org/officeDocument/2006/relationships" id="311" r:id="R32a629c0f75d4c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a32c3c491e42d8" /><Relationship Type="http://schemas.openxmlformats.org/officeDocument/2006/relationships/slideMaster" Target="/ppt/slideMasters/slideMaster1.xml" Id="Rff3f9bd046704af6" /><Relationship Type="http://schemas.openxmlformats.org/officeDocument/2006/relationships/notesMaster" Target="/ppt/notesMasters/notesMaster1.xml" Id="R0ef4be6a8edf4691" /><Relationship Type="http://schemas.openxmlformats.org/officeDocument/2006/relationships/presProps" Target="/ppt/presProps.xml" Id="Re8250809461e4be7" /><Relationship Type="http://schemas.openxmlformats.org/officeDocument/2006/relationships/viewProps" Target="/ppt/viewProps.xml" Id="R2e1f7f1ad46b474c" /><Relationship Type="http://schemas.openxmlformats.org/officeDocument/2006/relationships/tableStyles" Target="/ppt/tableStyles.xml" Id="R54735bec95c44f95" /><Relationship Type="http://schemas.openxmlformats.org/officeDocument/2006/relationships/slide" Target="/ppt/slides/slide1.xml" Id="Rb98613bfa4d240a1" /><Relationship Type="http://schemas.openxmlformats.org/officeDocument/2006/relationships/slide" Target="/ppt/slides/slide2.xml" Id="Rc61079da66a1422e" /><Relationship Type="http://schemas.openxmlformats.org/officeDocument/2006/relationships/slide" Target="/ppt/slides/slide3.xml" Id="R4f83f6e7b5134b85" /><Relationship Type="http://schemas.openxmlformats.org/officeDocument/2006/relationships/slide" Target="/ppt/slides/slide4.xml" Id="R533c041a292f4c06" /><Relationship Type="http://schemas.openxmlformats.org/officeDocument/2006/relationships/slide" Target="/ppt/slides/slide5.xml" Id="R97403746fe634005" /><Relationship Type="http://schemas.openxmlformats.org/officeDocument/2006/relationships/slide" Target="/ppt/slides/slide6.xml" Id="R0cf2a9f111b74a06" /><Relationship Type="http://schemas.openxmlformats.org/officeDocument/2006/relationships/slide" Target="/ppt/slides/slide7.xml" Id="Rc67fa3c9b83a4d87" /><Relationship Type="http://schemas.openxmlformats.org/officeDocument/2006/relationships/slide" Target="/ppt/slides/slide8.xml" Id="R99100f69e1dc459f" /><Relationship Type="http://schemas.openxmlformats.org/officeDocument/2006/relationships/slide" Target="/ppt/slides/slide9.xml" Id="Rc4af9be3bc40449d" /><Relationship Type="http://schemas.openxmlformats.org/officeDocument/2006/relationships/slide" Target="/ppt/slides/slide10.xml" Id="Re3cdf3d7bb4a42fa" /><Relationship Type="http://schemas.openxmlformats.org/officeDocument/2006/relationships/slide" Target="/ppt/slides/slide11.xml" Id="R3ada492285b34749" /><Relationship Type="http://schemas.openxmlformats.org/officeDocument/2006/relationships/slide" Target="/ppt/slides/slide12.xml" Id="R462e8c4da3834b21" /><Relationship Type="http://schemas.openxmlformats.org/officeDocument/2006/relationships/slide" Target="/ppt/slides/slide13.xml" Id="R440c45627a654797" /><Relationship Type="http://schemas.openxmlformats.org/officeDocument/2006/relationships/slide" Target="/ppt/slides/slide14.xml" Id="R333d85da83be4778" /><Relationship Type="http://schemas.openxmlformats.org/officeDocument/2006/relationships/slide" Target="/ppt/slides/slide15.xml" Id="R0be76d8a46de4ec6" /><Relationship Type="http://schemas.openxmlformats.org/officeDocument/2006/relationships/slide" Target="/ppt/slides/slide16.xml" Id="R79682df8bee54b88" /><Relationship Type="http://schemas.openxmlformats.org/officeDocument/2006/relationships/slide" Target="/ppt/slides/slide17.xml" Id="Rf240e06492594c2a" /><Relationship Type="http://schemas.openxmlformats.org/officeDocument/2006/relationships/slide" Target="/ppt/slides/slide18.xml" Id="R2983f87dbcf74349" /><Relationship Type="http://schemas.openxmlformats.org/officeDocument/2006/relationships/slide" Target="/ppt/slides/slide19.xml" Id="R85ba7e059cac4939" /><Relationship Type="http://schemas.openxmlformats.org/officeDocument/2006/relationships/slide" Target="/ppt/slides/slide20.xml" Id="R54544864f8d9405f" /><Relationship Type="http://schemas.openxmlformats.org/officeDocument/2006/relationships/slide" Target="/ppt/slides/slide21.xml" Id="Ra88858f1e3144050" /><Relationship Type="http://schemas.openxmlformats.org/officeDocument/2006/relationships/slide" Target="/ppt/slides/slide22.xml" Id="Rb3616400b5fd4c36" /><Relationship Type="http://schemas.openxmlformats.org/officeDocument/2006/relationships/slide" Target="/ppt/slides/slide23.xml" Id="R9893578d85324c09" /><Relationship Type="http://schemas.openxmlformats.org/officeDocument/2006/relationships/slide" Target="/ppt/slides/slide24.xml" Id="R008fe4acbb3342c1" /><Relationship Type="http://schemas.openxmlformats.org/officeDocument/2006/relationships/slide" Target="/ppt/slides/slide25.xml" Id="R8b6c059d83dd42d8" /><Relationship Type="http://schemas.openxmlformats.org/officeDocument/2006/relationships/slide" Target="/ppt/slides/slide26.xml" Id="R27adcdc04cf34b03" /><Relationship Type="http://schemas.openxmlformats.org/officeDocument/2006/relationships/slide" Target="/ppt/slides/slide27.xml" Id="Rf70c438bb1e14f8c" /><Relationship Type="http://schemas.openxmlformats.org/officeDocument/2006/relationships/slide" Target="/ppt/slides/slide28.xml" Id="R1031de5dda4a4aea" /><Relationship Type="http://schemas.openxmlformats.org/officeDocument/2006/relationships/slide" Target="/ppt/slides/slide29.xml" Id="R9f852dd826f44e93" /><Relationship Type="http://schemas.openxmlformats.org/officeDocument/2006/relationships/slide" Target="/ppt/slides/slide30.xml" Id="R7b0acbc5bf434481" /><Relationship Type="http://schemas.openxmlformats.org/officeDocument/2006/relationships/slide" Target="/ppt/slides/slide31.xml" Id="R2c940a776c804717" /><Relationship Type="http://schemas.openxmlformats.org/officeDocument/2006/relationships/slide" Target="/ppt/slides/slide32.xml" Id="R1737dd0fb9444f0e" /><Relationship Type="http://schemas.openxmlformats.org/officeDocument/2006/relationships/slide" Target="/ppt/slides/slide33.xml" Id="R2ebcfd580af841db" /><Relationship Type="http://schemas.openxmlformats.org/officeDocument/2006/relationships/slide" Target="/ppt/slides/slide34.xml" Id="R5afcd7002b9746b6" /><Relationship Type="http://schemas.openxmlformats.org/officeDocument/2006/relationships/slide" Target="/ppt/slides/slide35.xml" Id="Rafc0f0e60a544f87" /><Relationship Type="http://schemas.openxmlformats.org/officeDocument/2006/relationships/slide" Target="/ppt/slides/slide36.xml" Id="R2cdb593156604cd9" /><Relationship Type="http://schemas.openxmlformats.org/officeDocument/2006/relationships/slide" Target="/ppt/slides/slide37.xml" Id="R2790886789304b69" /><Relationship Type="http://schemas.openxmlformats.org/officeDocument/2006/relationships/slide" Target="/ppt/slides/slide38.xml" Id="Re601f8fd96564027" /><Relationship Type="http://schemas.openxmlformats.org/officeDocument/2006/relationships/slide" Target="/ppt/slides/slide39.xml" Id="R6362bb362d1e4650" /><Relationship Type="http://schemas.openxmlformats.org/officeDocument/2006/relationships/slide" Target="/ppt/slides/slide40.xml" Id="Ra74c8ab7ec5a42fb" /><Relationship Type="http://schemas.openxmlformats.org/officeDocument/2006/relationships/slide" Target="/ppt/slides/slide41.xml" Id="R3ca8f7e939b14ca4" /><Relationship Type="http://schemas.openxmlformats.org/officeDocument/2006/relationships/slide" Target="/ppt/slides/slide42.xml" Id="R5c5d8fab9be4492a" /><Relationship Type="http://schemas.openxmlformats.org/officeDocument/2006/relationships/slide" Target="/ppt/slides/slide43.xml" Id="Rdae41c11de78467e" /><Relationship Type="http://schemas.openxmlformats.org/officeDocument/2006/relationships/slide" Target="/ppt/slides/slide44.xml" Id="R2d8387b26a7f407e" /><Relationship Type="http://schemas.openxmlformats.org/officeDocument/2006/relationships/slide" Target="/ppt/slides/slide45.xml" Id="R8858ea80462a4ac6" /><Relationship Type="http://schemas.openxmlformats.org/officeDocument/2006/relationships/slide" Target="/ppt/slides/slide46.xml" Id="R0afff8ad689147bd" /><Relationship Type="http://schemas.openxmlformats.org/officeDocument/2006/relationships/slide" Target="/ppt/slides/slide47.xml" Id="Rbe5f56d556184532" /><Relationship Type="http://schemas.openxmlformats.org/officeDocument/2006/relationships/slide" Target="/ppt/slides/slide48.xml" Id="R6cd7492d99174bc4" /><Relationship Type="http://schemas.openxmlformats.org/officeDocument/2006/relationships/slide" Target="/ppt/slides/slide49.xml" Id="Re54cf40c78e24fbb" /><Relationship Type="http://schemas.openxmlformats.org/officeDocument/2006/relationships/slide" Target="/ppt/slides/slide50.xml" Id="R89ad9385c09e4dac" /><Relationship Type="http://schemas.openxmlformats.org/officeDocument/2006/relationships/slide" Target="/ppt/slides/slide51.xml" Id="R6e4c8b357feb4bcc" /><Relationship Type="http://schemas.openxmlformats.org/officeDocument/2006/relationships/slide" Target="/ppt/slides/slide52.xml" Id="R1016295bc3864135" /><Relationship Type="http://schemas.openxmlformats.org/officeDocument/2006/relationships/slide" Target="/ppt/slides/slide53.xml" Id="R45e307a436eb40bd" /><Relationship Type="http://schemas.openxmlformats.org/officeDocument/2006/relationships/slide" Target="/ppt/slides/slide54.xml" Id="Ra161cb7705c84adf" /><Relationship Type="http://schemas.openxmlformats.org/officeDocument/2006/relationships/slide" Target="/ppt/slides/slide55.xml" Id="Rd81d5c36738f49f2" /><Relationship Type="http://schemas.openxmlformats.org/officeDocument/2006/relationships/slide" Target="/ppt/slides/slide56.xml" Id="R32a629c0f75d4c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4718e21fdb41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07c6ed7fa946cf" /><Relationship Type="http://schemas.openxmlformats.org/officeDocument/2006/relationships/notesMaster" Target="/ppt/notesMasters/notesMaster1.xml" Id="Rf77323d4f8bd47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1f0593409047a8" /><Relationship Type="http://schemas.openxmlformats.org/officeDocument/2006/relationships/notesMaster" Target="/ppt/notesMasters/notesMaster1.xml" Id="R53ce1f15c32846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735556267d4fc0" /><Relationship Type="http://schemas.openxmlformats.org/officeDocument/2006/relationships/notesMaster" Target="/ppt/notesMasters/notesMaster1.xml" Id="R72578d21414441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fc23de6e3f4823" /><Relationship Type="http://schemas.openxmlformats.org/officeDocument/2006/relationships/notesMaster" Target="/ppt/notesMasters/notesMaster1.xml" Id="R155cb8e8786245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e5fe9062e549b5" /><Relationship Type="http://schemas.openxmlformats.org/officeDocument/2006/relationships/notesMaster" Target="/ppt/notesMasters/notesMaster1.xml" Id="Rff6f7c3c3b4b45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3fea41200d64351" /><Relationship Type="http://schemas.openxmlformats.org/officeDocument/2006/relationships/notesMaster" Target="/ppt/notesMasters/notesMaster1.xml" Id="Rbcdc5ac15c3e44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9fdf9953454884" /><Relationship Type="http://schemas.openxmlformats.org/officeDocument/2006/relationships/notesMaster" Target="/ppt/notesMasters/notesMaster1.xml" Id="R0998faf1b9dc40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9af986cbcc4a69" /><Relationship Type="http://schemas.openxmlformats.org/officeDocument/2006/relationships/notesMaster" Target="/ppt/notesMasters/notesMaster1.xml" Id="R63acf35a2e2042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df8f23399449f8" /><Relationship Type="http://schemas.openxmlformats.org/officeDocument/2006/relationships/notesMaster" Target="/ppt/notesMasters/notesMaster1.xml" Id="Rd8fc43ed064541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d25630a0d24237" /><Relationship Type="http://schemas.openxmlformats.org/officeDocument/2006/relationships/notesMaster" Target="/ppt/notesMasters/notesMaster1.xml" Id="R68687313c0224a8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4ce08fdf3e45c5" /><Relationship Type="http://schemas.openxmlformats.org/officeDocument/2006/relationships/notesMaster" Target="/ppt/notesMasters/notesMaster1.xml" Id="R79a57ea49335492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006986de9154152" /><Relationship Type="http://schemas.openxmlformats.org/officeDocument/2006/relationships/notesMaster" Target="/ppt/notesMasters/notesMaster1.xml" Id="Re955967ba8174fe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dd2fcaec6ca496b" /><Relationship Type="http://schemas.openxmlformats.org/officeDocument/2006/relationships/notesMaster" Target="/ppt/notesMasters/notesMaster1.xml" Id="R50fb9940802a4dc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21f159bdfb84e3e" /><Relationship Type="http://schemas.openxmlformats.org/officeDocument/2006/relationships/notesMaster" Target="/ppt/notesMasters/notesMaster1.xml" Id="Re8a87b512729480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cf2e956ff6b4093" /><Relationship Type="http://schemas.openxmlformats.org/officeDocument/2006/relationships/notesMaster" Target="/ppt/notesMasters/notesMaster1.xml" Id="Rd0133a15df6a440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9c24b7401af4d58" /><Relationship Type="http://schemas.openxmlformats.org/officeDocument/2006/relationships/notesMaster" Target="/ppt/notesMasters/notesMaster1.xml" Id="Rf896bd9aedf6405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e6b7b15a6b64dc7" /><Relationship Type="http://schemas.openxmlformats.org/officeDocument/2006/relationships/notesMaster" Target="/ppt/notesMasters/notesMaster1.xml" Id="R5929958322ee4d3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225bf3e0ca44a84" /><Relationship Type="http://schemas.openxmlformats.org/officeDocument/2006/relationships/notesMaster" Target="/ppt/notesMasters/notesMaster1.xml" Id="R8bae6719bac745f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a981fd1bf194bf5" /><Relationship Type="http://schemas.openxmlformats.org/officeDocument/2006/relationships/notesMaster" Target="/ppt/notesMasters/notesMaster1.xml" Id="R93334e2823ab4c2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a4c9e0cb56e44c2" /><Relationship Type="http://schemas.openxmlformats.org/officeDocument/2006/relationships/notesMaster" Target="/ppt/notesMasters/notesMaster1.xml" Id="Rc1379537ccfd497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3def2a07a9f42d8" /><Relationship Type="http://schemas.openxmlformats.org/officeDocument/2006/relationships/notesMaster" Target="/ppt/notesMasters/notesMaster1.xml" Id="Rb06170ae5cae472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18a29ca1b8d4295" /><Relationship Type="http://schemas.openxmlformats.org/officeDocument/2006/relationships/notesMaster" Target="/ppt/notesMasters/notesMaster1.xml" Id="Red2dcd7632614f9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39d0c9e4420483a" /><Relationship Type="http://schemas.openxmlformats.org/officeDocument/2006/relationships/notesMaster" Target="/ppt/notesMasters/notesMaster1.xml" Id="R417d0a8bf82649b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c2f8677da5b450e" /><Relationship Type="http://schemas.openxmlformats.org/officeDocument/2006/relationships/notesMaster" Target="/ppt/notesMasters/notesMaster1.xml" Id="R0c7ba55901ad418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ec1ee55b33b4e18" /><Relationship Type="http://schemas.openxmlformats.org/officeDocument/2006/relationships/notesMaster" Target="/ppt/notesMasters/notesMaster1.xml" Id="R1c1682065db54bd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b12334ed076401d" /><Relationship Type="http://schemas.openxmlformats.org/officeDocument/2006/relationships/notesMaster" Target="/ppt/notesMasters/notesMaster1.xml" Id="Racaa5cd663dc400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2bf00ba91a94311" /><Relationship Type="http://schemas.openxmlformats.org/officeDocument/2006/relationships/notesMaster" Target="/ppt/notesMasters/notesMaster1.xml" Id="R4dc59ef3f3824b6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501aab197bc41bf" /><Relationship Type="http://schemas.openxmlformats.org/officeDocument/2006/relationships/notesMaster" Target="/ppt/notesMasters/notesMaster1.xml" Id="R3c0c232c31674ae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c9caaef2712408d" /><Relationship Type="http://schemas.openxmlformats.org/officeDocument/2006/relationships/notesMaster" Target="/ppt/notesMasters/notesMaster1.xml" Id="R37308e9e4fdb480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dccde9dfcd142f8" /><Relationship Type="http://schemas.openxmlformats.org/officeDocument/2006/relationships/notesMaster" Target="/ppt/notesMasters/notesMaster1.xml" Id="Rae8cacdfa395460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35c45d51b4b40c6" /><Relationship Type="http://schemas.openxmlformats.org/officeDocument/2006/relationships/notesMaster" Target="/ppt/notesMasters/notesMaster1.xml" Id="Rcd3316350c5347f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7ca7dfe068441db" /><Relationship Type="http://schemas.openxmlformats.org/officeDocument/2006/relationships/notesMaster" Target="/ppt/notesMasters/notesMaster1.xml" Id="R14c3d51516834f4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d8a9af1b17547e6" /><Relationship Type="http://schemas.openxmlformats.org/officeDocument/2006/relationships/notesMaster" Target="/ppt/notesMasters/notesMaster1.xml" Id="R21bde1265c104f8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f5e523f42c84bd6" /><Relationship Type="http://schemas.openxmlformats.org/officeDocument/2006/relationships/notesMaster" Target="/ppt/notesMasters/notesMaster1.xml" Id="Rb3222f8fe7e2435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f1eb5ecde0b462b" /><Relationship Type="http://schemas.openxmlformats.org/officeDocument/2006/relationships/notesMaster" Target="/ppt/notesMasters/notesMaster1.xml" Id="R511bcc8deeb1491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eeb12df838d433a" /><Relationship Type="http://schemas.openxmlformats.org/officeDocument/2006/relationships/notesMaster" Target="/ppt/notesMasters/notesMaster1.xml" Id="R61700b6297994ac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31b6ed9d2e734808" /><Relationship Type="http://schemas.openxmlformats.org/officeDocument/2006/relationships/notesMaster" Target="/ppt/notesMasters/notesMaster1.xml" Id="Rb6f7057e4eab413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974837bfa404c96" /><Relationship Type="http://schemas.openxmlformats.org/officeDocument/2006/relationships/notesMaster" Target="/ppt/notesMasters/notesMaster1.xml" Id="R3030449f7cb54c0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979b309fb8b041e2" /><Relationship Type="http://schemas.openxmlformats.org/officeDocument/2006/relationships/notesMaster" Target="/ppt/notesMasters/notesMaster1.xml" Id="R949c0174b502471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86bd42ed2444526" /><Relationship Type="http://schemas.openxmlformats.org/officeDocument/2006/relationships/notesMaster" Target="/ppt/notesMasters/notesMaster1.xml" Id="R9071d41449564ca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f85625e611d94b9d" /><Relationship Type="http://schemas.openxmlformats.org/officeDocument/2006/relationships/notesMaster" Target="/ppt/notesMasters/notesMaster1.xml" Id="Re5a400f5364d42d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7bcdbbe3245549ef" /><Relationship Type="http://schemas.openxmlformats.org/officeDocument/2006/relationships/notesMaster" Target="/ppt/notesMasters/notesMaster1.xml" Id="R59d061b0df5b4938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3648839058dd4c24" /><Relationship Type="http://schemas.openxmlformats.org/officeDocument/2006/relationships/notesMaster" Target="/ppt/notesMasters/notesMaster1.xml" Id="R82b647541d7746bb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cf5986d564894087" /><Relationship Type="http://schemas.openxmlformats.org/officeDocument/2006/relationships/notesMaster" Target="/ppt/notesMasters/notesMaster1.xml" Id="R9e73b3fb88d44a6d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43259d1e43ce40b5" /><Relationship Type="http://schemas.openxmlformats.org/officeDocument/2006/relationships/notesMaster" Target="/ppt/notesMasters/notesMaster1.xml" Id="Rb63c7864f79a4ef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ac0e2a75c8cf4601" /><Relationship Type="http://schemas.openxmlformats.org/officeDocument/2006/relationships/notesMaster" Target="/ppt/notesMasters/notesMaster1.xml" Id="Rd75bae6c74d048e8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a353732e6f0345fa" /><Relationship Type="http://schemas.openxmlformats.org/officeDocument/2006/relationships/notesMaster" Target="/ppt/notesMasters/notesMaster1.xml" Id="R6ba5b4989f4542e5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e3d69854ac594fb2" /><Relationship Type="http://schemas.openxmlformats.org/officeDocument/2006/relationships/notesMaster" Target="/ppt/notesMasters/notesMaster1.xml" Id="R25d9984e5319444b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a8ae0c4937e24924" /><Relationship Type="http://schemas.openxmlformats.org/officeDocument/2006/relationships/notesMaster" Target="/ppt/notesMasters/notesMaster1.xml" Id="R90ce4a9d26ea41bc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3be58ed8bc714d40" /><Relationship Type="http://schemas.openxmlformats.org/officeDocument/2006/relationships/notesMaster" Target="/ppt/notesMasters/notesMaster1.xml" Id="R9aa797279ee94897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f248b20436ee4050" /><Relationship Type="http://schemas.openxmlformats.org/officeDocument/2006/relationships/notesMaster" Target="/ppt/notesMasters/notesMaster1.xml" Id="Re3337c61fa9b40d5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29ba1a43dadd4fde" /><Relationship Type="http://schemas.openxmlformats.org/officeDocument/2006/relationships/notesMaster" Target="/ppt/notesMasters/notesMaster1.xml" Id="R5b38308ff9274908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0ba9c329c5a14d8b" /><Relationship Type="http://schemas.openxmlformats.org/officeDocument/2006/relationships/notesMaster" Target="/ppt/notesMasters/notesMaster1.xml" Id="Re931e0bb32164997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1c0505e526314b6d" /><Relationship Type="http://schemas.openxmlformats.org/officeDocument/2006/relationships/notesMaster" Target="/ppt/notesMasters/notesMaster1.xml" Id="R3310464d31ab4a9c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3672432d8c3b4b00" /><Relationship Type="http://schemas.openxmlformats.org/officeDocument/2006/relationships/notesMaster" Target="/ppt/notesMasters/notesMaster1.xml" Id="Rabd7594290464aef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b8c3f4a73c214655" /><Relationship Type="http://schemas.openxmlformats.org/officeDocument/2006/relationships/notesMaster" Target="/ppt/notesMasters/notesMaster1.xml" Id="R3a71ef9d35bf4f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 630 (neurologic examination).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 630.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 630.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image excerpted from Nelson Textbook of Pediatrics, 22nd ed., Fig. 630.3.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 630.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 630; AAP NeoReviews: The Floppy Infant (clinical localization principles).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 630; Leyenaar et al. A schematic approach to hypotonia in infancy. Paediatr Child Health.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 630; GeneReviews disease-specific chapters for SMA, congenital myopathies, and congenital myasthenic syndromes.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Table 647.1.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Table 647.1.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Table 647.1.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Table 647.1; GeneReviews: Spinal Muscular Atrophy.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Table 647.1.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Simplified from Nelson Textbook of Pediatrics, 22nd ed., Table 647.1.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AAP NeoReviews: evaluation of the hypotonic infant.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Chapter 630.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image excerpted from Nelson Textbook of Pediatrics, 22nd ed., Fig. 630.5.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pediatric neuromuscular emergency principles.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ACMG guidance on genetic evaluation; GeneReviews: Spinal Muscular Atrophy.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GeneReviews: Spinal Muscular Atrophy and Dystrophinopathies.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excerpts: causes of hypotonia and weakness in infancy; Nelson Textbook of Pediatrics, 22nd 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Synthesized from user-provided UpToDate excerpts and Nelson Textbook of Pediatrics, 22nd 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genetic syndromes associated with hypotonia.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posterior fossa abnormalities causing neonatal hypotonia.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cerebral palsy and hypotonia in early infancy.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inborn errors of metabolism associated with hypotonia.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endocrine abnormalities presenting with hypotonia and weakness.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excerpts: primary neuromuscular disorders; Nelson Textbook of Pediatrics, 22nd 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obstetric and perinatal history in congenital neuromuscular disorders.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family history in neuromuscular hypotonia.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physical examination of the hypotonic infant.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excerpts: systemic examination findings in hypotonia.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strength, tone, motor reflexes, eye movements, facial movements, and tongue fasciculations.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eye movements, facial weakness, and tongue fasciculations.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clinical pattern of central hypotonia.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clinical pattern of peripheral hypotonia.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exceptions to central versus peripheral localization.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evaluation of infant hypotonia; Nelson Textbook of Pediatrics, 22nd 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User-provided UpToDate excerpt: EMG/NCS, genetic testing, and muscle biopsy.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point: first decide whether the infant is physiologically safe, especially breathing and swallowing.</a:t>
            </a:r>
          </a:p>
          <a:p xmlns:a="http://schemas.openxmlformats.org/drawingml/2006/main">
            <a:r>
              <a:t>Hypotonia without clear weakness usually suggests a central pattern; hypotonia with definite weakness and reduced reflexes suggests peripheral motor-unit disease.</a:t>
            </a:r>
          </a:p>
          <a:p xmlns:a="http://schemas.openxmlformats.org/drawingml/2006/main">
            <a:r>
              <a:t>Peripheral localization: anterior horn cell, peripheral nerve, neuromuscular junction, or muscle.</a:t>
            </a:r>
          </a:p>
          <a:p xmlns:a="http://schemas.openxmlformats.org/drawingml/2006/main">
            <a:r>
              <a:t>[Sources] Kliegman RM, Toth H, Bordini BJ, Basel D, eds. Nelson Pediatric Symptom-Based Diagnosis. 2nd ed. Elsevier; 2023. Hypotonia and weakness, diagnostic algorithm (user-provided figure).</a:t>
            </a:r>
          </a:p>
          <a:p xmlns:a="http://schemas.openxmlformats.org/drawingml/2006/main">
            <a:r>
              <a:t>[Sources] Darras BT, Jones HR Jr, Ryan MM, De Vivo DC, eds. Neuromuscular Disorders of Infancy, Childhood, and Adolescence. 2nd ed. Academic Press; 2015.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point: establish objective weakness and assess respiratory, bulbar, and autonomic risk before localization.</a:t>
            </a:r>
          </a:p>
          <a:p xmlns:a="http://schemas.openxmlformats.org/drawingml/2006/main">
            <a:r>
              <a:t>Non-focal fatigue can reflect systemic disease rather than a primary neurologic lesion.</a:t>
            </a:r>
          </a:p>
          <a:p xmlns:a="http://schemas.openxmlformats.org/drawingml/2006/main">
            <a:r>
              <a:t>Central clues direct brain or spinal imaging; peripheral patterns help distinguish GBS, neuromuscular-junction disorders, focal nerve disease, and acute muscle injury.</a:t>
            </a:r>
          </a:p>
          <a:p xmlns:a="http://schemas.openxmlformats.org/drawingml/2006/main">
            <a:r>
              <a:t>[Sources] Kliegman RM, Toth H, Bordini BJ, Basel D, eds. Nelson Pediatric Symptom-Based Diagnosis. 2nd ed. Elsevier; 2023. Acute weakness diagnostic algorithm (user-provided figure).</a:t>
            </a:r>
          </a:p>
          <a:p xmlns:a="http://schemas.openxmlformats.org/drawingml/2006/main">
            <a:r>
              <a:t>[Sources] Kliegman RM, St Geme JW, eds. Nelson Textbook of Pediatrics. 22nd ed. Elsevier; 2024. Evaluation of neuromuscular disorders.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point: do not memorize the long differential as a list. Localize first, then select a targeted investigation.</a:t>
            </a:r>
          </a:p>
          <a:p xmlns:a="http://schemas.openxmlformats.org/drawingml/2006/main">
            <a:r>
              <a:t>Brain disease is suggested by altered consciousness, seizures, dysmorphism, abnormal head circumference, or brisk reflexes.</a:t>
            </a:r>
          </a:p>
          <a:p xmlns:a="http://schemas.openxmlformats.org/drawingml/2006/main">
            <a:r>
              <a:t>Brainstem disease adds cranial nerve, feeding, breathing, nystagmus, or ataxia findings.</a:t>
            </a:r>
          </a:p>
          <a:p xmlns:a="http://schemas.openxmlformats.org/drawingml/2006/main">
            <a:r>
              <a:t>Spinal cord disease produces a level or long-tract pattern; motor neuron disease produces pure motor weakness with fasciculations and areflexia; peripheral nerve disease commonly adds distal, sensory, ascending, or autonomic features.</a:t>
            </a:r>
          </a:p>
          <a:p xmlns:a="http://schemas.openxmlformats.org/drawingml/2006/main">
            <a:r>
              <a:t>[Sources] Kliegman RM, St Geme JW, eds. Nelson Textbook of Pediatrics. 22nd ed. Elsevier; 2024. Table 647.3, Differentiating the Causes of Infantile Hypotonia (user-provided image).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Board approach: when a neonate is profoundly hypotonic with feeding or respiratory weakness, examine the mother before ordering a broad neuromuscular panel.</a:t>
            </a:r>
          </a:p>
          <a:p xmlns:a="http://schemas.openxmlformats.org/drawingml/2006/main">
            <a:r>
              <a:t>The mother may have subtle grip or percussion myotonia, distal weakness, facial weakness, temporal wasting, or early cataracts.</a:t>
            </a:r>
          </a:p>
          <a:p xmlns:a="http://schemas.openxmlformats.org/drawingml/2006/main">
            <a:r>
              <a:t>Congenital myotonic dystrophy is caused by a CTG-repeat expansion in DMPK and demonstrates anticipation. The congenital severe phenotype is most often maternally transmitted.</a:t>
            </a:r>
          </a:p>
          <a:p xmlns:a="http://schemas.openxmlformats.org/drawingml/2006/main">
            <a:r>
              <a:t>Molecular testing confirms the diagnosis. CK is usually normal or only mildly elevated; EMG may show myotonic discharges but may be nondiagnostic in neonates.</a:t>
            </a:r>
          </a:p>
          <a:p xmlns:a="http://schemas.openxmlformats.org/drawingml/2006/main">
            <a:r>
              <a:t>[Sources] Kliegman RM, St Geme JW, eds. Nelson Textbook of Pediatrics. 22nd ed. Elsevier; 2024. Table 647.3, congenital myotonic dystrophy (user-provided image).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approach: do not memorize plus signs. Start with tempo, symmetry, and the presence or absence of a sensory level.</a:t>
            </a:r>
          </a:p>
          <a:p xmlns:a="http://schemas.openxmlformats.org/drawingml/2006/main">
            <a:r>
              <a:t>AFM: typically follows a prodrome and produces acute asymmetric weakness, often affecting arms more than legs, with relatively little sensory involvement.</a:t>
            </a:r>
          </a:p>
          <a:p xmlns:a="http://schemas.openxmlformats.org/drawingml/2006/main">
            <a:r>
              <a:t>GBS: usually symmetric and ascending with areflexia; paresthesia and autonomic involvement support the diagnosis, although sensory symptoms may be absent in AMAN.</a:t>
            </a:r>
          </a:p>
          <a:p xmlns:a="http://schemas.openxmlformats.org/drawingml/2006/main">
            <a:r>
              <a:t>Acute transverse myelitis and spinal cord infarction both produce a sensory level and bowel/bladder dysfunction; infarction is distinguished by hyperacute onset over minutes to hours.</a:t>
            </a:r>
          </a:p>
          <a:p xmlns:a="http://schemas.openxmlformats.org/drawingml/2006/main">
            <a:r>
              <a:t>[Sources] Murphy OC, Messacar K, Benson L, et al. Acute flaccid myelitis: cause, diagnosis, and management. Lancet. 2021;397:334-344. Table 2 (user-provided image).</a:t>
            </a:r>
          </a:p>
          <a:p xmlns:a="http://schemas.openxmlformats.org/drawingml/2006/main">
            <a:r>
              <a:t>[Sources] Kliegman RM, St Geme JW, eds. Nelson Textbook of Pediatrics. 22nd ed. Elsevier; 2024. Table 647.5.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point: MRI localizes the lesion; CSF and focused testing refine the diagnosis.</a:t>
            </a:r>
          </a:p>
          <a:p xmlns:a="http://schemas.openxmlformats.org/drawingml/2006/main">
            <a:r>
              <a:t>AFM typically involves spinal gray matter and may have CSF pleocytosis; collect appropriate respiratory and stool/rectal samples promptly.</a:t>
            </a:r>
          </a:p>
          <a:p xmlns:a="http://schemas.openxmlformats.org/drawingml/2006/main">
            <a:r>
              <a:t>GBS commonly has a normal cord or root enhancement, with albuminocytologic dissociation; early CSF may still be normal.</a:t>
            </a:r>
          </a:p>
          <a:p xmlns:a="http://schemas.openxmlformats.org/drawingml/2006/main">
            <a:r>
              <a:t>Acute transverse myelitis generally shows an enhancing inflammatory cord lesion; spinal cord infarction is hyperacute and typically nonenhancing.</a:t>
            </a:r>
          </a:p>
          <a:p xmlns:a="http://schemas.openxmlformats.org/drawingml/2006/main">
            <a:r>
              <a:t>[Sources] Murphy OC, Messacar K, Benson L, et al. Acute flaccid myelitis: cause, diagnosis, and management. Lancet. 2021;397:334-344. Table 2 (user-provided image).</a:t>
            </a:r>
          </a:p>
          <a:p xmlns:a="http://schemas.openxmlformats.org/drawingml/2006/main">
            <a:r>
              <a:t>[Sources] Kliegman RM, St Geme JW, eds. Nelson Textbook of Pediatrics. 22nd ed. Elsevier; 2024. Table 647.5.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Synthesis based on Nelson Textbook of Pediatrics, 22nd ed., Chapter 630 and standard pediatric neuromuscular localization.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GeneReviews: Spinal Muscular Atrophy and Dystrophinopathies.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GeneReviews: Spinal Muscular Atrophy and Dystrophinopathies.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GeneReviews: Spinal Muscular Atrophy and Dystrophinopathies.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GeneReviews: Spinal Muscular Atrophy and Dystrophinopathies.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GeneReviews: Spinal Muscular Atrophy and Dystrophinopathies.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ed.; GeneReviews: Spinal Muscular Atrophy and Dystrophinopathies.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998fdaa7b34c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6357a92e3640ae" /><Relationship Type="http://schemas.openxmlformats.org/officeDocument/2006/relationships/slideLayout" Target="/ppt/slideLayouts/slideLayout1.xml" Id="Rc92a20d7d2e443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2a20d7d2e443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a00f67a7b54526" /><Relationship Type="http://schemas.openxmlformats.org/officeDocument/2006/relationships/notesSlide" Target="/ppt/notesSlides/notesSlide1.xml" Id="Ra052975e6b4f40d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7d42fc7ddf47e3" /><Relationship Type="http://schemas.openxmlformats.org/officeDocument/2006/relationships/notesSlide" Target="/ppt/notesSlides/notesSlide2.xml" Id="R6272c34939c243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e1c08169b54683" /><Relationship Type="http://schemas.openxmlformats.org/officeDocument/2006/relationships/notesSlide" Target="/ppt/notesSlides/notesSlide3.xml" Id="R03406c7113d141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79786b7154544" /><Relationship Type="http://schemas.openxmlformats.org/officeDocument/2006/relationships/image" Target="/ppt/media/image.png" Id="R3b120ed7cfe24cf9" /><Relationship Type="http://schemas.openxmlformats.org/officeDocument/2006/relationships/notesSlide" Target="/ppt/notesSlides/notesSlide4.xml" Id="R2b8c7972a7df4d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6cbe521e244bc" /><Relationship Type="http://schemas.openxmlformats.org/officeDocument/2006/relationships/notesSlide" Target="/ppt/notesSlides/notesSlide5.xml" Id="R9dcf44962e2046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e6518b83040f6" /><Relationship Type="http://schemas.openxmlformats.org/officeDocument/2006/relationships/notesSlide" Target="/ppt/notesSlides/notesSlide6.xml" Id="Rd0855df4f6984ee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8e1a956cb4bda" /><Relationship Type="http://schemas.openxmlformats.org/officeDocument/2006/relationships/notesSlide" Target="/ppt/notesSlides/notesSlide7.xml" Id="Re3d2e4e8b67243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f55e1fff04d45" /><Relationship Type="http://schemas.openxmlformats.org/officeDocument/2006/relationships/image" Target="/ppt/media/image2.png" Id="R345a66c5af524e74" /><Relationship Type="http://schemas.openxmlformats.org/officeDocument/2006/relationships/notesSlide" Target="/ppt/notesSlides/notesSlide8.xml" Id="R4ffa05adb53548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d94cfbc44c44c0" /><Relationship Type="http://schemas.openxmlformats.org/officeDocument/2006/relationships/notesSlide" Target="/ppt/notesSlides/notesSlide9.xml" Id="Rbb8b80b62c0e44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fa905644ea42af" /><Relationship Type="http://schemas.openxmlformats.org/officeDocument/2006/relationships/notesSlide" Target="/ppt/notesSlides/notesSlide10.xml" Id="R6d6ab23ec53c45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8cd60a349c42b2" /><Relationship Type="http://schemas.openxmlformats.org/officeDocument/2006/relationships/notesSlide" Target="/ppt/notesSlides/notesSlide11.xml" Id="Ref8441099cd345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b7b191605b49e8" /><Relationship Type="http://schemas.openxmlformats.org/officeDocument/2006/relationships/notesSlide" Target="/ppt/notesSlides/notesSlide12.xml" Id="R1f59f69bd10b45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4c92d9627e44bd" /><Relationship Type="http://schemas.openxmlformats.org/officeDocument/2006/relationships/notesSlide" Target="/ppt/notesSlides/notesSlide13.xml" Id="R6e93dca76d0d41b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d8a85a40454ba4" /><Relationship Type="http://schemas.openxmlformats.org/officeDocument/2006/relationships/notesSlide" Target="/ppt/notesSlides/notesSlide14.xml" Id="R68572ca4436f424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e5a2b61fc456d" /><Relationship Type="http://schemas.openxmlformats.org/officeDocument/2006/relationships/notesSlide" Target="/ppt/notesSlides/notesSlide15.xml" Id="Rec02722582ea480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a05aa6b3be473a" /><Relationship Type="http://schemas.openxmlformats.org/officeDocument/2006/relationships/notesSlide" Target="/ppt/notesSlides/notesSlide16.xml" Id="R5a5b2541f33a4e6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710a31538a46b6" /><Relationship Type="http://schemas.openxmlformats.org/officeDocument/2006/relationships/image" Target="/ppt/media/image3.png" Id="Rcecebc088abf4b97" /><Relationship Type="http://schemas.openxmlformats.org/officeDocument/2006/relationships/notesSlide" Target="/ppt/notesSlides/notesSlide17.xml" Id="R7979a9382704426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0572ce16c14c1b" /><Relationship Type="http://schemas.openxmlformats.org/officeDocument/2006/relationships/notesSlide" Target="/ppt/notesSlides/notesSlide18.xml" Id="Rf3c8b3c050a14eb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056bc72dce4745" /><Relationship Type="http://schemas.openxmlformats.org/officeDocument/2006/relationships/notesSlide" Target="/ppt/notesSlides/notesSlide19.xml" Id="Re58c6451f9d040e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7039fd75f4d09" /><Relationship Type="http://schemas.openxmlformats.org/officeDocument/2006/relationships/notesSlide" Target="/ppt/notesSlides/notesSlide20.xml" Id="Rcf8658ca813a44e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af2db23f8b43d3" /><Relationship Type="http://schemas.openxmlformats.org/officeDocument/2006/relationships/notesSlide" Target="/ppt/notesSlides/notesSlide21.xml" Id="R3f8c5baddb814d0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d85fae1ebd4baf" /><Relationship Type="http://schemas.openxmlformats.org/officeDocument/2006/relationships/notesSlide" Target="/ppt/notesSlides/notesSlide22.xml" Id="R300d7e219c144de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5c9105827f4b57" /><Relationship Type="http://schemas.openxmlformats.org/officeDocument/2006/relationships/notesSlide" Target="/ppt/notesSlides/notesSlide23.xml" Id="R02157d412f0146a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1a4147be2f419d" /><Relationship Type="http://schemas.openxmlformats.org/officeDocument/2006/relationships/notesSlide" Target="/ppt/notesSlides/notesSlide24.xml" Id="Raabd5ee4f3e1461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bb46260454fe1" /><Relationship Type="http://schemas.openxmlformats.org/officeDocument/2006/relationships/notesSlide" Target="/ppt/notesSlides/notesSlide25.xml" Id="R5fddf86254f84fc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532de77214ea4" /><Relationship Type="http://schemas.openxmlformats.org/officeDocument/2006/relationships/notesSlide" Target="/ppt/notesSlides/notesSlide26.xml" Id="R1c587b60365e4ee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fc9f28c61409c" /><Relationship Type="http://schemas.openxmlformats.org/officeDocument/2006/relationships/notesSlide" Target="/ppt/notesSlides/notesSlide27.xml" Id="R7c8dc74dc50a45e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6f94217c34414" /><Relationship Type="http://schemas.openxmlformats.org/officeDocument/2006/relationships/notesSlide" Target="/ppt/notesSlides/notesSlide28.xml" Id="R88ad8c9afe4a4ec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e2f5a1c0ad4464" /><Relationship Type="http://schemas.openxmlformats.org/officeDocument/2006/relationships/notesSlide" Target="/ppt/notesSlides/notesSlide29.xml" Id="Ra7423eb396c0411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1bb7d5919e4255" /><Relationship Type="http://schemas.openxmlformats.org/officeDocument/2006/relationships/notesSlide" Target="/ppt/notesSlides/notesSlide30.xml" Id="R5be5da4347e242c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00f4ca02347c6" /><Relationship Type="http://schemas.openxmlformats.org/officeDocument/2006/relationships/notesSlide" Target="/ppt/notesSlides/notesSlide31.xml" Id="Re5b2564a8d694f8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d8dc794d194093" /><Relationship Type="http://schemas.openxmlformats.org/officeDocument/2006/relationships/notesSlide" Target="/ppt/notesSlides/notesSlide32.xml" Id="R51ae5f069eba494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a59c13cf134d59" /><Relationship Type="http://schemas.openxmlformats.org/officeDocument/2006/relationships/notesSlide" Target="/ppt/notesSlides/notesSlide33.xml" Id="Rd7a1121269ef473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d9b6db71a8476f" /><Relationship Type="http://schemas.openxmlformats.org/officeDocument/2006/relationships/notesSlide" Target="/ppt/notesSlides/notesSlide34.xml" Id="Rf2165ff52d904b7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3d20c475534bdd" /><Relationship Type="http://schemas.openxmlformats.org/officeDocument/2006/relationships/notesSlide" Target="/ppt/notesSlides/notesSlide35.xml" Id="R1d9c2f12cc86443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d1697b7f7444a2" /><Relationship Type="http://schemas.openxmlformats.org/officeDocument/2006/relationships/notesSlide" Target="/ppt/notesSlides/notesSlide36.xml" Id="Rde530a0d18e4498d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47e19f6d724762" /><Relationship Type="http://schemas.openxmlformats.org/officeDocument/2006/relationships/notesSlide" Target="/ppt/notesSlides/notesSlide37.xml" Id="Rc70d67d3497c485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f97fd391c449bb" /><Relationship Type="http://schemas.openxmlformats.org/officeDocument/2006/relationships/notesSlide" Target="/ppt/notesSlides/notesSlide38.xml" Id="R9efe1c1c953b430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4a7a9cbdf1429f" /><Relationship Type="http://schemas.openxmlformats.org/officeDocument/2006/relationships/notesSlide" Target="/ppt/notesSlides/notesSlide39.xml" Id="R042a1d92b6bf424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d5185568be44f2" /><Relationship Type="http://schemas.openxmlformats.org/officeDocument/2006/relationships/image" Target="/ppt/media/image4.png" Id="Rb911fcb99b894f10" /><Relationship Type="http://schemas.openxmlformats.org/officeDocument/2006/relationships/notesSlide" Target="/ppt/notesSlides/notesSlide40.xml" Id="R14eb01ef57a24e80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b32161d13946b7" /><Relationship Type="http://schemas.openxmlformats.org/officeDocument/2006/relationships/notesSlide" Target="/ppt/notesSlides/notesSlide41.xml" Id="Rdf12efa82100425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c1a5cdf6cd427f" /><Relationship Type="http://schemas.openxmlformats.org/officeDocument/2006/relationships/image" Target="/ppt/media/image5.png" Id="Rd1ab457f4edc44bc" /><Relationship Type="http://schemas.openxmlformats.org/officeDocument/2006/relationships/notesSlide" Target="/ppt/notesSlides/notesSlide42.xml" Id="Re936dd24161146f6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64dfbc45954b2e" /><Relationship Type="http://schemas.openxmlformats.org/officeDocument/2006/relationships/notesSlide" Target="/ppt/notesSlides/notesSlide43.xml" Id="R50e2dab53ec04b6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bac9af0f2c47a2" /><Relationship Type="http://schemas.openxmlformats.org/officeDocument/2006/relationships/image" Target="/ppt/media/image6.png" Id="Rbd65bb386adc4ddb" /><Relationship Type="http://schemas.openxmlformats.org/officeDocument/2006/relationships/notesSlide" Target="/ppt/notesSlides/notesSlide44.xml" Id="Rf535b4a4949141cb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9414ff31974b7d" /><Relationship Type="http://schemas.openxmlformats.org/officeDocument/2006/relationships/notesSlide" Target="/ppt/notesSlides/notesSlide45.xml" Id="R6be4b70d625f49db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8115e07ba64942" /><Relationship Type="http://schemas.openxmlformats.org/officeDocument/2006/relationships/notesSlide" Target="/ppt/notesSlides/notesSlide46.xml" Id="R26c65432979140e7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6b89d926ea4aa3" /><Relationship Type="http://schemas.openxmlformats.org/officeDocument/2006/relationships/image" Target="/ppt/media/image7.png" Id="R25a26bdc9410462e" /><Relationship Type="http://schemas.openxmlformats.org/officeDocument/2006/relationships/notesSlide" Target="/ppt/notesSlides/notesSlide47.xml" Id="Rcbfaf2904c8c421f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f53c13177d4a4f" /><Relationship Type="http://schemas.openxmlformats.org/officeDocument/2006/relationships/notesSlide" Target="/ppt/notesSlides/notesSlide48.xml" Id="R1653483c13274be5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3ca26fd004224" /><Relationship Type="http://schemas.openxmlformats.org/officeDocument/2006/relationships/notesSlide" Target="/ppt/notesSlides/notesSlide49.xml" Id="R91f562b5937b42cc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1ad8369e04f12" /><Relationship Type="http://schemas.openxmlformats.org/officeDocument/2006/relationships/notesSlide" Target="/ppt/notesSlides/notesSlide50.xml" Id="Re7600e4a59744c48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0dc3bf305741e0" /><Relationship Type="http://schemas.openxmlformats.org/officeDocument/2006/relationships/notesSlide" Target="/ppt/notesSlides/notesSlide51.xml" Id="R1bb945b2378344ad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452b30749545a0" /><Relationship Type="http://schemas.openxmlformats.org/officeDocument/2006/relationships/notesSlide" Target="/ppt/notesSlides/notesSlide52.xml" Id="R4138ac8c0f9a4394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f4c13cac964a4e" /><Relationship Type="http://schemas.openxmlformats.org/officeDocument/2006/relationships/notesSlide" Target="/ppt/notesSlides/notesSlide53.xml" Id="Rad789d4cdc6f465b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9168db16243f6" /><Relationship Type="http://schemas.openxmlformats.org/officeDocument/2006/relationships/notesSlide" Target="/ppt/notesSlides/notesSlide54.xml" Id="R1374c028c52644e4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882cbe607416c" /><Relationship Type="http://schemas.openxmlformats.org/officeDocument/2006/relationships/notesSlide" Target="/ppt/notesSlides/notesSlide55.xml" Id="R39e71b5f42274902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3c08af0b043ff" /><Relationship Type="http://schemas.openxmlformats.org/officeDocument/2006/relationships/notesSlide" Target="/ppt/notesSlides/notesSlide56.xml" Id="R3c14ebdf41ce4c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3FF51B06-586B-47AF-A72A-59173460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0"/>
            <a:ext cx="3619500" cy="3619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4E63"/>
          </a:solidFill>
          <a:ln xmlns:a="http://schemas.openxmlformats.org/drawingml/2006/main" w="0">
            <a:solidFill>
              <a:srgbClr val="164E6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Oval 1">
            <a:extLst xmlns:a="http://schemas.openxmlformats.org/drawingml/2006/main">
              <a:ext uri="{FF2B5EF4-FFF2-40B4-BE49-F238E27FC236}">
                <a16:creationId xmlns:a16="http://schemas.microsoft.com/office/drawing/2014/main" id="{3521E81E-6E4D-47B4-90CB-B026DF291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76625"/>
            <a:ext cx="3143250" cy="3143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5276BA5-3423-40DD-BB90-3DEDE289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83D6CC"/>
                </a:solidFill>
              </a:defRPr>
            </a:pPr>
            <a:r>
              <a:rPr sz="1650" b="1">
                <a:solidFill>
                  <a:srgbClr val="83D6CC"/>
                </a:solidFill>
              </a:rPr>
              <a:t>APPROACH TO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387EC629-75C7-453B-AE17-1CFF1D62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7239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Hypotonia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in Pediatrics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DC97668-BD77-4D5E-B4C9-330FAF3B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766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CFE7EE"/>
                </a:solidFill>
              </a:defRPr>
            </a:pPr>
            <a:r>
              <a:rPr sz="1800" b="0">
                <a:solidFill>
                  <a:srgbClr val="CFE7EE"/>
                </a:solidFill>
              </a:rPr>
              <a:t>A bedside-first, localization-driven framework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30809ED7-82BD-47A5-A980-1F5BD3DC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3400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Manar Shawabake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D6FB684-75E1-4DED-9F96-2D436A81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3405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A9C2CE"/>
                </a:solidFill>
              </a:defRPr>
            </a:pPr>
            <a:r>
              <a:rPr sz="1275" b="0">
                <a:solidFill>
                  <a:srgbClr val="A9C2CE"/>
                </a:solidFill>
              </a:rPr>
              <a:t>Pediatrician</a:t>
            </a:r>
          </a:p>
        </p:txBody>
      </p:sp>
    </p:spTree>
    <p:extLst>
      <p:ext uri="{BB962C8B-B14F-4D97-AF65-F5344CB8AC3E}">
        <p14:creationId xmlns:p14="http://schemas.microsoft.com/office/powerpoint/2010/main" val="673230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3EA30E06-627A-4E3A-B3FA-E097FB5E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FOUNDATION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2D9835F-816E-4133-B8C6-083182D59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Tone is resistance—not strength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8CD13BD-E8FD-486C-83BB-5FCD491E5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3E0233C7-10C4-4D29-A3E3-E4A525FA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3830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02A43"/>
                </a:solidFill>
              </a:defRPr>
            </a:pPr>
            <a:r>
              <a:rPr sz="2250" b="1">
                <a:solidFill>
                  <a:srgbClr val="102A43"/>
                </a:solidFill>
              </a:rPr>
              <a:t>Muscle tone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6450984-B7E1-4FF6-BD36-0E71D5FB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14550"/>
            <a:ext cx="4667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6232D"/>
                </a:solidFill>
              </a:defRPr>
            </a:pPr>
            <a:r>
              <a:rPr sz="1875" b="0">
                <a:solidFill>
                  <a:srgbClr val="16232D"/>
                </a:solidFill>
              </a:rPr>
              <a:t>The resistance felt during passive movement of a relaxed joint.</a:t>
            </a:r>
          </a:p>
        </p:txBody>
      </p:sp>
      <p:sp>
        <p:nvSpPr>
          <p:cNvPr id="6" name="Rectangle: Rounded Corners 5">
            <a:extLst xmlns:a="http://schemas.openxmlformats.org/drawingml/2006/main">
              <a:ext uri="{FF2B5EF4-FFF2-40B4-BE49-F238E27FC236}">
                <a16:creationId xmlns:a16="http://schemas.microsoft.com/office/drawing/2014/main" id="{86163B82-CC17-403E-AFB9-7F709BC0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19250"/>
            <a:ext cx="4667250" cy="295275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6CD2A38-72D7-49C5-BEB0-8A1433C1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050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A8A83"/>
                </a:solidFill>
              </a:defRPr>
            </a:pPr>
            <a:r>
              <a:rPr sz="1800" b="1">
                <a:solidFill>
                  <a:srgbClr val="1A8A83"/>
                </a:solidFill>
              </a:rPr>
              <a:t>Tone depends on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F1F57252-0BD3-4CD0-9675-4B5AC1B4B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4860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031A21BA-DEC7-4ADF-A109-0C200E655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00300"/>
            <a:ext cx="3486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Muscle properties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2FC861CE-2E85-4B9F-9321-AC74DA7B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000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C8540098-29F4-41BE-938F-2DED4E94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14650"/>
            <a:ext cx="3486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Spinal reflex activity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95DB6176-BB70-4C53-B55B-2A77AC70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147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0122A713-C9B9-4F0D-B24D-5D04DA164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429000"/>
            <a:ext cx="3486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Supraspinal control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9C7E78F6-77B4-432E-81AE-A95F132A0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029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7355F567-78C4-43CC-918D-5EA6493BF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943350"/>
            <a:ext cx="3486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Age, alertness, and state</a:t>
            </a:r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A15A0F91-B949-4FE7-9DE1-3BCD3714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95700"/>
            <a:ext cx="466725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65F07C56-F448-4EFB-8ADB-FCD54255B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4335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A8A83"/>
                </a:solidFill>
              </a:defRPr>
            </a:pPr>
            <a:r>
              <a:rPr sz="1875" b="1">
                <a:solidFill>
                  <a:srgbClr val="1A8A83"/>
                </a:solidFill>
              </a:rPr>
              <a:t>Hypotonia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D265125-9F10-43AC-832E-B01963723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62450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6232D"/>
                </a:solidFill>
              </a:defRPr>
            </a:pPr>
            <a:r>
              <a:rPr sz="1650" b="0">
                <a:solidFill>
                  <a:srgbClr val="16232D"/>
                </a:solidFill>
              </a:rPr>
              <a:t>Abnormally diminished resistance to passive movement.</a:t>
            </a:r>
          </a:p>
        </p:txBody>
      </p:sp>
      <p:sp>
        <p:nvSpPr>
          <p:cNvPr id="19" name="Rectangle: Rounded Corners 18">
            <a:extLst xmlns:a="http://schemas.openxmlformats.org/drawingml/2006/main">
              <a:ext uri="{FF2B5EF4-FFF2-40B4-BE49-F238E27FC236}">
                <a16:creationId xmlns:a16="http://schemas.microsoft.com/office/drawing/2014/main" id="{D8077383-EE2C-452E-B628-9590F749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91150"/>
            <a:ext cx="14287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D98E21"/>
          </a:solidFill>
          <a:ln xmlns:a="http://schemas.openxmlformats.org/drawingml/2006/main" w="0">
            <a:solidFill>
              <a:srgbClr val="D98E2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EXAM PEARL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CDCDC58D-43D7-4AF5-A852-B0D9C7E2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381625"/>
            <a:ext cx="847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A child may be hypotonic without being weak—and weak without obvious hypotonia.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B605664C-6554-4744-9746-1265A696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7F19FA86-2E9F-4BD3-B2CB-268C4920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369338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CA22FF3D-BD6B-4136-B2AA-0930425B9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NEONATAL CONTEXT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D073E72-CCD2-48C1-B916-425E87792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Interpret tone against gestational age and state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4D246A9-FD7F-426D-8CDB-8FFB6961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56B1BAB-D630-44EA-9A3F-6E942FE0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14600"/>
            <a:ext cx="9334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B686AB08-5C92-4D89-BA26-F90A803E7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52675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18CFAEE5-F05A-4BCC-8455-8127EF45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9545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28 weeks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2AEACFB-7CBC-4A9D-8390-7D0327237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48000"/>
            <a:ext cx="2133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Little resistance; limbs mostly extended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400CA95A-397F-4EC8-BCF3-7CC2201A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52675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2D8913E-8FC9-4953-9C15-05E855A6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69545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32 weeks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7CA90CD8-29B8-40D8-8572-4C55AEC1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048000"/>
            <a:ext cx="2133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Flexor tone appears in legs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652B53EB-B5DB-4904-B1DB-F9DF00FC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352675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199289D-CE35-48B4-B619-147F4E53D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69545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36 weeks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664A2724-BE6D-4771-9AC6-244E2746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048000"/>
            <a:ext cx="2133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Flexor tone becomes palpable in arms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8E578988-C99F-4811-9B4C-BBC5608E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352675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3810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C69B7E6D-5FB8-470A-972C-006574C1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69545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Term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ABECF771-7DE2-4021-88D9-6467FE326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048000"/>
            <a:ext cx="21336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Physiologic flexion of all four limbs</a:t>
            </a:r>
          </a:p>
        </p:txBody>
      </p:sp>
      <p:sp>
        <p:nvSpPr>
          <p:cNvPr id="17" name="Rectangle: Rounded Corners 16">
            <a:extLst xmlns:a="http://schemas.openxmlformats.org/drawingml/2006/main">
              <a:ext uri="{FF2B5EF4-FFF2-40B4-BE49-F238E27FC236}">
                <a16:creationId xmlns:a16="http://schemas.microsoft.com/office/drawing/2014/main" id="{3BDC8055-766A-42AC-8BD2-8FD4C856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629150"/>
            <a:ext cx="8667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287CB65-9048-47F7-8B5D-7B2C6588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857750"/>
            <a:ext cx="790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Board clue: prematurity can mimic hypotonia—correct the age before labeling the examination abnormal.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75992178-EC47-4347-80C0-AE588C28D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C358CA1-2F24-4D1A-9DBF-B2657E3B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500564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93132464-0CAD-43C4-81E7-F4B3FF50E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EXAMINATION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6DC117A-8BD3-45DE-9800-933B457E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Four bedside views reveal postural tone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353FBCC-965E-45C2-8D36-7D35C548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2" name="Picture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120ed7cfe24cf9"/>
          <a:stretch xmlns:a="http://schemas.openxmlformats.org/drawingml/2006/main"/>
        </p:blipFill>
        <p:spPr>
          <a:xfrm xmlns:a="http://schemas.openxmlformats.org/drawingml/2006/main">
            <a:off x="647700" y="1590573"/>
            <a:ext cx="10896600" cy="2343355"/>
          </a:xfrm>
          <a:prstGeom xmlns:a="http://schemas.openxmlformats.org/drawingml/2006/main" prst="rect">
            <a:avLst/>
          </a:prstGeom>
        </p:spPr>
      </p:pic>
      <p:sp>
        <p:nvSpPr>
          <p:cNvPr id="5" name="Rectangle: Rounded Corners 4">
            <a:extLst xmlns:a="http://schemas.openxmlformats.org/drawingml/2006/main">
              <a:ext uri="{FF2B5EF4-FFF2-40B4-BE49-F238E27FC236}">
                <a16:creationId xmlns:a16="http://schemas.microsoft.com/office/drawing/2014/main" id="{A3B3D287-6BEC-4D2A-8545-71D5DCE2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43400"/>
            <a:ext cx="3810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solidFill>
              <a:srgbClr val="102A4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673C2A1C-582B-4D23-A5B6-A2BB751D2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35292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232D"/>
                </a:solidFill>
              </a:defRPr>
            </a:pPr>
            <a:r>
              <a:rPr sz="1350" b="1">
                <a:solidFill>
                  <a:srgbClr val="16232D"/>
                </a:solidFill>
              </a:rPr>
              <a:t>Resting posture</a:t>
            </a:r>
          </a:p>
        </p:txBody>
      </p:sp>
      <p:sp>
        <p:nvSpPr>
          <p:cNvPr id="7" name="Rectangle: Rounded Corners 6">
            <a:extLst xmlns:a="http://schemas.openxmlformats.org/drawingml/2006/main">
              <a:ext uri="{FF2B5EF4-FFF2-40B4-BE49-F238E27FC236}">
                <a16:creationId xmlns:a16="http://schemas.microsoft.com/office/drawing/2014/main" id="{9D339A17-3C74-4140-BC70-6CED01EC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4343400"/>
            <a:ext cx="3810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solidFill>
              <a:srgbClr val="102A4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A7642BD-D22C-4FBA-ADE3-25371C8B7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435292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232D"/>
                </a:solidFill>
              </a:defRPr>
            </a:pPr>
            <a:r>
              <a:rPr sz="1350" b="1">
                <a:solidFill>
                  <a:srgbClr val="16232D"/>
                </a:solidFill>
              </a:rPr>
              <a:t>Traction response</a:t>
            </a:r>
          </a:p>
        </p:txBody>
      </p:sp>
      <p:sp>
        <p:nvSpPr>
          <p:cNvPr id="9" name="Rectangle: Rounded Corners 8">
            <a:extLst xmlns:a="http://schemas.openxmlformats.org/drawingml/2006/main">
              <a:ext uri="{FF2B5EF4-FFF2-40B4-BE49-F238E27FC236}">
                <a16:creationId xmlns:a16="http://schemas.microsoft.com/office/drawing/2014/main" id="{55FCEEFC-BD23-40F4-A70D-72BC2212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343400"/>
            <a:ext cx="3810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solidFill>
              <a:srgbClr val="102A4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4C6BDA5-D2B8-472C-A42D-4563E418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35292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232D"/>
                </a:solidFill>
              </a:defRPr>
            </a:pPr>
            <a:r>
              <a:rPr sz="1350" b="1">
                <a:solidFill>
                  <a:srgbClr val="16232D"/>
                </a:solidFill>
              </a:rPr>
              <a:t>Vertical suspension</a:t>
            </a:r>
          </a:p>
        </p:txBody>
      </p:sp>
      <p:sp>
        <p:nvSpPr>
          <p:cNvPr id="11" name="Rectangle: Rounded Corners 10">
            <a:extLst xmlns:a="http://schemas.openxmlformats.org/drawingml/2006/main">
              <a:ext uri="{FF2B5EF4-FFF2-40B4-BE49-F238E27FC236}">
                <a16:creationId xmlns:a16="http://schemas.microsoft.com/office/drawing/2014/main" id="{67F4D203-2222-41AC-9E2B-A86A2894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343400"/>
            <a:ext cx="3810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solidFill>
              <a:srgbClr val="102A4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F4B0395-50B8-435E-89F6-9E20971F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4352925"/>
            <a:ext cx="2095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232D"/>
                </a:solidFill>
              </a:defRPr>
            </a:pPr>
            <a:r>
              <a:rPr sz="1350" b="1">
                <a:solidFill>
                  <a:srgbClr val="16232D"/>
                </a:solidFill>
              </a:rPr>
              <a:t>Horizontal suspension</a:t>
            </a:r>
          </a:p>
        </p:txBody>
      </p:sp>
      <p:sp>
        <p:nvSpPr>
          <p:cNvPr id="13" name="Rectangle: Rounded Corners 12">
            <a:extLst xmlns:a="http://schemas.openxmlformats.org/drawingml/2006/main">
              <a:ext uri="{FF2B5EF4-FFF2-40B4-BE49-F238E27FC236}">
                <a16:creationId xmlns:a16="http://schemas.microsoft.com/office/drawing/2014/main" id="{20E0C28B-C0FD-492E-AF0D-B941606F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191125"/>
            <a:ext cx="85725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7A58C3F1-5D4E-47B8-882D-6ED89E6BE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381625"/>
            <a:ext cx="800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Observe first. Then handle the infant gently and compare symmetry.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ECB0DEAA-DF31-404B-B9F5-E60DD5783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0B76712-A414-4CA2-9FC3-C38CD133B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331331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5C5F55B9-76EE-43BF-AECA-B8B1C3F2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HIGH-YIELD SIGNS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45DC04-B174-4EAE-BAEC-0B5D80F38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Know what “abnormal” looks like at the bedside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C8BCD5C-DD8A-4996-86D8-BD47E9AB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FE6F4CB9-D9E1-4D8B-A3AB-62265CA5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1925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Pull-to-sit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B79EFCC4-0623-484B-9159-FE85E4AA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161925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Excessive or persistent head lag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D4F2BB6-3D46-4786-810E-98BCFF3A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6192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Axial hypotonia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D5FB43C-5D09-4F8E-9E6B-90884DA8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4312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654DF70-59DB-45E4-873E-A56A079A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2412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Vertical suspension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8C5086B-8639-4FE8-B043-1A4A2597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524125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Slips through examiner’s hands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6003E5FE-7372-4168-9D6F-E009365F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524125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Shoulder-girdle hypotonia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4202A21D-2209-49EB-9D34-EEA4CFD5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3F67A9EA-2E3B-42AC-B662-0E14917B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2900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Horizontal suspension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569314CA-5FAA-4565-B2A5-EFA7FFCD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4290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Drapes in an inverted U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D5393A4-D10D-454F-A282-A4DA5EDD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42900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Reduced axial and limb tone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3DFBD73-7D38-4FFA-8E31-322365FE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52875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B41060F8-8EEC-492D-A3E0-1900CCCF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338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Scarf sign / popliteal angle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F71D2DB2-5E08-46AB-8CF0-290D6C97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333875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Excess excursion or wide angle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9D70ED8-D391-4DC3-AE8A-C39865A55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333875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D98E21"/>
                </a:solidFill>
              </a:defRPr>
            </a:pPr>
            <a:r>
              <a:rPr sz="1500" b="1">
                <a:solidFill>
                  <a:srgbClr val="D98E21"/>
                </a:solidFill>
              </a:rPr>
              <a:t>Reduced passive resistance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80D0D5D-2486-494F-81D9-37322D25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57750"/>
            <a:ext cx="10572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8A0F58D3-5280-41E6-89EF-BF2A8AFDA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3335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5E6D78"/>
                </a:solidFill>
              </a:defRPr>
            </a:pPr>
            <a:r>
              <a:rPr sz="975" b="1">
                <a:solidFill>
                  <a:srgbClr val="5E6D78"/>
                </a:solidFill>
              </a:rPr>
              <a:t>MANEUVER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4FB6A5C1-4D28-4AD3-9C63-01FAC95E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133350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5E6D78"/>
                </a:solidFill>
              </a:defRPr>
            </a:pPr>
            <a:r>
              <a:rPr sz="975" b="1">
                <a:solidFill>
                  <a:srgbClr val="5E6D78"/>
                </a:solidFill>
              </a:rPr>
              <a:t>ABNORMAL FINDING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1181CC0A-D087-4A90-8183-EE4BD2DF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33350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5E6D78"/>
                </a:solidFill>
              </a:defRPr>
            </a:pPr>
            <a:r>
              <a:rPr sz="975" b="1">
                <a:solidFill>
                  <a:srgbClr val="5E6D78"/>
                </a:solidFill>
              </a:rPr>
              <a:t>INTERPRETATION</a:t>
            </a:r>
          </a:p>
        </p:txBody>
      </p:sp>
      <p:sp>
        <p:nvSpPr>
          <p:cNvPr id="23" name="Rectangle: Rounded Corners 22">
            <a:extLst xmlns:a="http://schemas.openxmlformats.org/drawingml/2006/main">
              <a:ext uri="{FF2B5EF4-FFF2-40B4-BE49-F238E27FC236}">
                <a16:creationId xmlns:a16="http://schemas.microsoft.com/office/drawing/2014/main" id="{17473455-3A4B-428B-864C-EE988735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105727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F0D19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37C49588-6353-4C31-9FF2-2888B457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5816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Avoid overcalling head lag in a drowsy, hungry, ill, or preterm infant.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4844D4B8-C2DA-416F-980F-77BD0347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7BAC62BF-070F-48B4-AECE-8F3ADB8F4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699943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3B5D20B8-1BCB-4AC8-8B1A-4D530A63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LOCALIZATION STEP 1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B516617-C80E-4252-A2EE-C7D71121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The first diagnostic question: is the child weak?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E08DA16-0850-4EC4-9E65-9AC08856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C44E0ED4-66FA-41FD-A7F0-4533D3B74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43050"/>
            <a:ext cx="5095875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: Rounded Corners 4">
            <a:extLst xmlns:a="http://schemas.openxmlformats.org/drawingml/2006/main">
              <a:ext uri="{FF2B5EF4-FFF2-40B4-BE49-F238E27FC236}">
                <a16:creationId xmlns:a16="http://schemas.microsoft.com/office/drawing/2014/main" id="{43272B2A-2D75-483F-A785-DA6135D69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71650"/>
            <a:ext cx="8763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TONE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899E74BF-D64E-4C1C-8652-78B206C5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Passive examination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62CA83A4-25C1-4244-A8BE-DF332C9B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670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1B7D1AE-BB45-47D4-A7F7-C9476254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813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Resting posture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7529A809-5BBF-451B-87C0-84F47ADE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623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DC3EBC3-3B2E-4F70-9DAF-E056AD619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2766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Range of passive movement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94F993BA-82BC-4A2A-99BE-B75B6072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576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64B745FA-132C-4121-AB16-0069B1D6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719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Head lag and suspension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EB98F30B-D802-4DB8-B26E-C7705CBA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1234E158-A0CF-495E-B382-51511C4D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2672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Joint resistance</a:t>
            </a:r>
          </a:p>
        </p:txBody>
      </p:sp>
      <p:sp>
        <p:nvSpPr>
          <p:cNvPr id="15" name="Rectangle: Rounded Corners 14">
            <a:extLst xmlns:a="http://schemas.openxmlformats.org/drawingml/2006/main">
              <a:ext uri="{FF2B5EF4-FFF2-40B4-BE49-F238E27FC236}">
                <a16:creationId xmlns:a16="http://schemas.microsoft.com/office/drawing/2014/main" id="{5A256BE8-331D-49CF-BD76-CAA2B707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543050"/>
            <a:ext cx="5095875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EF572269-3F52-48B7-97C4-E375B15EB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1771650"/>
            <a:ext cx="1190625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STRENGTH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9BB5AE0D-7DD9-4171-B72D-74FADE03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2860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Active function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7C0C3784-0F90-4A79-A067-00CEA7D44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8670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5CA2D599-6985-47A8-821C-DD5C8170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7813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Antigravity movement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0CA6D1DF-107E-45CA-8D65-C0E2EA55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3623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FA4DCDCF-8F2C-4FF0-95C3-D29B61CB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32766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Cry, suck, and facial movement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0C4D6EC9-440B-420A-A25C-C142718D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8576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992886AD-4FD1-4414-BB36-5C54D8FC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37719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Respiratory effort</a:t>
            </a: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D09A5944-2A6A-42A1-8D6B-11727250C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C57F42C6-910B-4404-BFE0-F9400778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42672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Sit, rise, climb, jump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55F4C990-F3B9-4DC6-9437-859F2429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772150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C94747"/>
                </a:solidFill>
              </a:defRPr>
            </a:pPr>
            <a:r>
              <a:rPr sz="2175" b="1">
                <a:solidFill>
                  <a:srgbClr val="C94747"/>
                </a:solidFill>
              </a:rPr>
              <a:t>Hypotonia ≠ weakness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ED8AA729-418C-4DD3-9C13-965959832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3E332E30-93F2-46F2-BF17-AD5A6403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733667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B6FD87C3-22CC-4655-A694-893DF96F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LOCALIZATION STEP 2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64F240C-610E-4E89-803A-C7C8B279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Central or peripheral? Reflexes usually break the tie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1A3C2CB-F404-4CD5-9F93-2EF01C35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0129B17-BCA0-41E6-8624-03E348DD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6B87"/>
                </a:solidFill>
              </a:defRPr>
            </a:pPr>
            <a:r>
              <a:rPr sz="2100" b="1">
                <a:solidFill>
                  <a:srgbClr val="176B87"/>
                </a:solidFill>
              </a:rPr>
              <a:t>CENTRAL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B011477-ABA2-476C-B061-7F98B2064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52400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A8A83"/>
                </a:solidFill>
              </a:defRPr>
            </a:pPr>
            <a:r>
              <a:rPr sz="2100" b="1">
                <a:solidFill>
                  <a:srgbClr val="1A8A83"/>
                </a:solidFill>
              </a:rPr>
              <a:t>PERIPHERAL MOTOR UNIT</a:t>
            </a: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92B0B2BB-E2E4-4A64-BA9B-8761E32B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81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CBCED77-6DF5-4ADE-A4F4-B4D3787D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09550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Alertness often impaired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E10DE6DE-5247-4007-B0E1-B103DBB6F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62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637922B-EA39-4BB0-9B52-CA21D1964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76525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Dysmorphism / seizures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1ECF2AC3-35FF-439B-A86F-46F7B8EC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43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05ECF8D2-314E-4EB7-AFD3-BADEF551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575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Weakness mild relative to tone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F8722D5B-B4C5-4E81-8617-21161B5B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243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6D7D60FB-4E4B-47CE-8021-11012826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38575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Reflexes normal or brisk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5CF9D860-DE30-47D0-A8D2-0F169611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053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24875600-22A5-4E33-AF5E-A7C24EF6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1960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Babinski may be extensor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160D79C2-AA21-4A5C-A772-9CB9CF7A0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81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2458396B-DB7B-4056-8DC1-D7E107FB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095500"/>
            <a:ext cx="4533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Alert and interactive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0910BC2B-F08B-4183-B889-98549C206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622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88748EFD-D780-4AC3-86C6-241A38861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676525"/>
            <a:ext cx="4533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Prominent weakness / fatigability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66F9FC06-D655-4D59-B457-9A1D1C9F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343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03BD52C9-17E1-4108-8A43-902D923E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257550"/>
            <a:ext cx="4533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Poor antigravity movement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07EA10F5-AFD5-4747-B84F-63CD065C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9243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700AB6B6-7B82-414F-85BA-E7961CC13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838575"/>
            <a:ext cx="4533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Reflexes reduced or absent</a:t>
            </a: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F6EC37C7-1162-47BA-90DD-2CD627B0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5053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476E3B5C-EFA2-4424-85DB-B2C64D66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419600"/>
            <a:ext cx="4533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Fasciculations or muscle atrophy</a:t>
            </a:r>
          </a:p>
        </p:txBody>
      </p:sp>
      <p:sp>
        <p:nvSpPr>
          <p:cNvPr id="26" name="Rectangle: Rounded Corners 25">
            <a:extLst xmlns:a="http://schemas.openxmlformats.org/drawingml/2006/main">
              <a:ext uri="{FF2B5EF4-FFF2-40B4-BE49-F238E27FC236}">
                <a16:creationId xmlns:a16="http://schemas.microsoft.com/office/drawing/2014/main" id="{31003870-062F-4749-B4B9-286BE437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334000"/>
            <a:ext cx="76200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B8179126-16D7-4C77-93A6-C00A407A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5524500"/>
            <a:ext cx="695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Brisk reflexes → think brain. Absent reflexes → think motor unit.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29277CFF-BBA1-413B-87F7-0CBFE0E6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1E53C5D6-AD0E-4850-A1C1-22751225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018391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288B10A2-B3F9-4598-B357-214C8BA6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BOARD FRAMEWORK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6A6DD45-6740-4969-8E14-85E730E7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Localize along the motor pathway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AA1EFD6B-0CFC-460A-BEFA-BB1BBA98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D0B00E50-04C9-4B01-A129-DA521A8F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04950"/>
            <a:ext cx="23812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Brain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9FF117B-CD30-4096-A097-2A813F4B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1581150"/>
            <a:ext cx="7620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Encephalopathy • seizures • brisk reflexes</a:t>
            </a:r>
          </a:p>
        </p:txBody>
      </p:sp>
      <p:sp>
        <p:nvSpPr>
          <p:cNvPr id="6" name="Arrow: Down 5">
            <a:extLst xmlns:a="http://schemas.openxmlformats.org/drawingml/2006/main">
              <a:ext uri="{FF2B5EF4-FFF2-40B4-BE49-F238E27FC236}">
                <a16:creationId xmlns:a16="http://schemas.microsoft.com/office/drawing/2014/main" id="{60B70B7B-C9B4-4B7F-AFE7-209C7E7F7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2085975"/>
            <a:ext cx="361950" cy="23812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: Rounded Corners 6">
            <a:extLst xmlns:a="http://schemas.openxmlformats.org/drawingml/2006/main">
              <a:ext uri="{FF2B5EF4-FFF2-40B4-BE49-F238E27FC236}">
                <a16:creationId xmlns:a16="http://schemas.microsoft.com/office/drawing/2014/main" id="{C25B7A89-DF0F-4E8D-8C83-194DA40AD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43150"/>
            <a:ext cx="23812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2E7D8D"/>
          </a:solidFill>
          <a:ln xmlns:a="http://schemas.openxmlformats.org/drawingml/2006/main" w="0">
            <a:solidFill>
              <a:srgbClr val="2E7D8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Spinal cord / anterior horn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8759843-83FA-4F0B-BEA7-944FCB94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419350"/>
            <a:ext cx="7620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Weakness • absent reflexes • tongue fasciculations</a:t>
            </a:r>
          </a:p>
        </p:txBody>
      </p:sp>
      <p:sp>
        <p:nvSpPr>
          <p:cNvPr id="9" name="Arrow: Down 8">
            <a:extLst xmlns:a="http://schemas.openxmlformats.org/drawingml/2006/main">
              <a:ext uri="{FF2B5EF4-FFF2-40B4-BE49-F238E27FC236}">
                <a16:creationId xmlns:a16="http://schemas.microsoft.com/office/drawing/2014/main" id="{4D6CA954-A6CD-475C-A2B4-B1C3C711D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2924175"/>
            <a:ext cx="361950" cy="23812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1BE417B1-A070-49FB-87FD-4D6EECB5D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1350"/>
            <a:ext cx="23812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18F89"/>
          </a:solidFill>
          <a:ln xmlns:a="http://schemas.openxmlformats.org/drawingml/2006/main" w="0">
            <a:solidFill>
              <a:srgbClr val="418F89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Peripheral nerve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0BDE066-A081-4FC1-9CFF-45B2B114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257550"/>
            <a:ext cx="7620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Distal &gt; proximal weakness • sensory involvement</a:t>
            </a:r>
          </a:p>
        </p:txBody>
      </p:sp>
      <p:sp>
        <p:nvSpPr>
          <p:cNvPr id="12" name="Arrow: Down 11">
            <a:extLst xmlns:a="http://schemas.openxmlformats.org/drawingml/2006/main">
              <a:ext uri="{FF2B5EF4-FFF2-40B4-BE49-F238E27FC236}">
                <a16:creationId xmlns:a16="http://schemas.microsoft.com/office/drawing/2014/main" id="{0DF80B99-DE80-4651-8FB1-7AAD70BFF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3762375"/>
            <a:ext cx="361950" cy="23812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: Rounded Corners 12">
            <a:extLst xmlns:a="http://schemas.openxmlformats.org/drawingml/2006/main">
              <a:ext uri="{FF2B5EF4-FFF2-40B4-BE49-F238E27FC236}">
                <a16:creationId xmlns:a16="http://schemas.microsoft.com/office/drawing/2014/main" id="{CA7CBF08-9C03-4F11-82F6-29D86ECD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9550"/>
            <a:ext cx="23812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4C9A75"/>
          </a:solidFill>
          <a:ln xmlns:a="http://schemas.openxmlformats.org/drawingml/2006/main" w="0">
            <a:solidFill>
              <a:srgbClr val="4C9A75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Neuromuscular junction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0A14479A-D3A9-427F-BD5F-4D3002D0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095750"/>
            <a:ext cx="7620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Fluctuation • ptosis • bulbar weakness</a:t>
            </a:r>
          </a:p>
        </p:txBody>
      </p:sp>
      <p:sp>
        <p:nvSpPr>
          <p:cNvPr id="15" name="Arrow: Down 14">
            <a:extLst xmlns:a="http://schemas.openxmlformats.org/drawingml/2006/main">
              <a:ext uri="{FF2B5EF4-FFF2-40B4-BE49-F238E27FC236}">
                <a16:creationId xmlns:a16="http://schemas.microsoft.com/office/drawing/2014/main" id="{18E66829-8060-4CA2-AACF-E0D8C200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4600575"/>
            <a:ext cx="361950" cy="23812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292951D6-F160-4239-924A-54E8A4E0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57750"/>
            <a:ext cx="238125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63A65F"/>
          </a:solidFill>
          <a:ln xmlns:a="http://schemas.openxmlformats.org/drawingml/2006/main" w="0">
            <a:solidFill>
              <a:srgbClr val="63A65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Muscle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4E3ABF0D-2917-43AE-AB97-BEC1B24B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933950"/>
            <a:ext cx="7620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Proximal weakness • Gowers sign • CK elevation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4C49EEAE-4523-48A2-BE5C-6232E382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45E474C0-501D-449B-B89A-1CD614C3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08</a:t>
            </a:r>
          </a:p>
        </p:txBody>
      </p:sp>
      <p:pic>
        <p:nvPicPr>
          <p:cNvPr id="41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5a66c5af524e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83611" y="1957629"/>
            <a:ext cx="3999230" cy="224539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154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74F04DD3-6857-44B7-A686-6879D6E2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LOCALIZATION MADE SIMPLE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7E08A14-2C09-4D83-AC01-D170C8D0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Start with one split: upper or lower motor unit?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D34BDCD-0399-4402-A212-08B30C55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55D38382-71D2-4ACD-951E-546DC1A3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5048250" cy="3476625"/>
          </a:xfrm>
          <a:prstGeom xmlns:a="http://schemas.openxmlformats.org/drawingml/2006/main" prst="roundRect">
            <a:avLst>
              <a:gd name="adj" fmla="val 32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: Rounded Corners 4">
            <a:extLst xmlns:a="http://schemas.openxmlformats.org/drawingml/2006/main">
              <a:ext uri="{FF2B5EF4-FFF2-40B4-BE49-F238E27FC236}">
                <a16:creationId xmlns:a16="http://schemas.microsoft.com/office/drawing/2014/main" id="{8C3AB79F-1C03-4434-8E7D-65983C82F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09750"/>
            <a:ext cx="20955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UPPER MOTOR UNIT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12740C59-E089-4A62-8EDC-3583E415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33625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Brain or spinal cord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7CDF9ADE-7F93-46B7-A819-84C694CF9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43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3DC440F3-150D-42F5-9CA2-FD81E1B1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85750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Weakness is usually mild–moderate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D07FFAF2-D4EF-4F75-8F9B-E58DB789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671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6F44A151-BCAB-42FA-BA07-20D1DE90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81375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Tone becomes increased / spastic*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CA113BA9-2336-4037-9B13-6927D611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CD37120-485D-4D36-B5CD-7D43EE70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9052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Reflexes are normal or brisk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0AA2B0B2-9F77-4323-9B94-04DFE9253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14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26B8AC9-79E0-469B-BCB6-92A38529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29125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Babinski may be present</a:t>
            </a:r>
          </a:p>
        </p:txBody>
      </p:sp>
      <p:sp>
        <p:nvSpPr>
          <p:cNvPr id="15" name="Rectangle: Rounded Corners 14">
            <a:extLst xmlns:a="http://schemas.openxmlformats.org/drawingml/2006/main">
              <a:ext uri="{FF2B5EF4-FFF2-40B4-BE49-F238E27FC236}">
                <a16:creationId xmlns:a16="http://schemas.microsoft.com/office/drawing/2014/main" id="{23F57A6A-A125-449F-AE48-D86F7AAF7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71625"/>
            <a:ext cx="5048250" cy="3476625"/>
          </a:xfrm>
          <a:prstGeom xmlns:a="http://schemas.openxmlformats.org/drawingml/2006/main" prst="roundRect">
            <a:avLst>
              <a:gd name="adj" fmla="val 32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50CD983F-77D5-4A0F-A1B3-6C6E0B24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809750"/>
            <a:ext cx="20955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LOWER MOTOR UNIT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7B4E2429-BF89-4E8C-8267-CDF9834D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33362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Motor unit below the cord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6F3226E5-8080-4E65-9E3B-C31A28C1F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9432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2F13190D-08A9-4A94-BBC0-01C3FFB1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85750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Weakness is usually marked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277AF88B-D9C4-4DEA-898E-7DFA544C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4671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92112FF-E3F0-4EBD-BCDD-73A11C7E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381375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Tone is low / flaccid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3B404929-A000-4F9B-A2B0-BA24DF43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5E8799A9-0D26-4FD9-A6E1-3E5EEA54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9052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Reflexes are reduced or absent</a:t>
            </a: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B0FEFDB1-F5C5-4BA7-9959-7A3E7F41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5148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B6489EA5-97C5-4C41-ACC9-ED26E6374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429125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Babinski is absent</a:t>
            </a:r>
          </a:p>
        </p:txBody>
      </p:sp>
      <p:sp>
        <p:nvSpPr>
          <p:cNvPr id="26" name="Rectangle: Rounded Corners 25">
            <a:extLst xmlns:a="http://schemas.openxmlformats.org/drawingml/2006/main">
              <a:ext uri="{FF2B5EF4-FFF2-40B4-BE49-F238E27FC236}">
                <a16:creationId xmlns:a16="http://schemas.microsoft.com/office/drawing/2014/main" id="{C39FF7A7-5F5E-4A0C-8105-339C6C0E6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81625"/>
            <a:ext cx="895350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F0D19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D1892C4B-3766-4EF7-8C33-A1C7902BE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553075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Memory rule: brisk reflexes point UP; absent reflexes point DOWN.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D074E35F-EF51-4451-8A4E-23721862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611505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5E6D78"/>
                </a:solidFill>
              </a:defRPr>
            </a:pPr>
            <a:r>
              <a:rPr sz="1050" b="0">
                <a:solidFill>
                  <a:srgbClr val="5E6D78"/>
                </a:solidFill>
              </a:rPr>
              <a:t>*Acute brain or spinal injury may initially be hypotonic and areflexic.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25D1AD16-8F41-435D-A8BB-3AC7E0D7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6499F961-9C25-4604-AF43-C4EF2BA54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700283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B987450C-DC60-467F-8A85-638EC150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UPPER MOTOR UNIT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C2FF2C-D765-47CF-82DC-66E752C5B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Upper motor unit: brain or spinal cord?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A54F749-95C7-4822-AB51-9F358390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4C5A071E-5641-4669-9563-D4AE7649A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524000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6B87"/>
                </a:solidFill>
              </a:defRPr>
            </a:pPr>
            <a:r>
              <a:rPr sz="2100" b="1">
                <a:solidFill>
                  <a:srgbClr val="176B87"/>
                </a:solidFill>
              </a:rPr>
              <a:t>BRAIN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3B9D873-ADC9-4667-B547-CFD56BB5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524000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6B87"/>
                </a:solidFill>
              </a:defRPr>
            </a:pPr>
            <a:r>
              <a:rPr sz="2100" b="1">
                <a:solidFill>
                  <a:srgbClr val="176B87"/>
                </a:solidFill>
              </a:rPr>
              <a:t>SPINAL CORD</a:t>
            </a: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9A3926F1-9B7F-4181-9775-F54872318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62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CFDB9CE-6167-49EE-84AB-E63E877D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0764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Consciousness may be reduced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E4E8962A-ADA0-4AFB-A7C0-9188A634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33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E048AF4D-BD8E-4590-A033-5C10D30E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479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Seizures or developmental regression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034A880F-B6CD-448D-8E1A-EE3418156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05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9CEAB109-A226-4BA0-AE9F-5663C533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194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Cortical signs: language, vision, asymmetry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4D7C85CB-6551-484D-8E1A-CD015EB9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76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944EBD88-FE00-43D3-9924-A35A5070E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7909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Sensation often normal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92920B04-532D-4A8A-BE38-F667B375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48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F90DEB28-BD5A-4C93-A3AE-D77E5B8F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624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Hemibody or generalized pattern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DCD7DFD5-89CB-4F96-8B21-EF8031E05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62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6BDFF2D1-61DC-4356-A8A7-717ABA08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0764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Consciousness usually normal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8B042ADB-9419-4A01-A32A-A518DE1A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33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304E94A8-999C-4E09-A2F2-646AFDDC4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6479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A sensory level may be present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13DCD46F-6762-4C3A-92F7-DD02996D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305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1E431AA2-37FB-4EE5-94EB-FF86FC98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2194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Bowel / bladder dysfunction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DBBE7222-73D7-4292-95FB-9A9802ED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766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8EC60479-C211-4BCA-9EDF-C75EB3DB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909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Radicular or back pain</a:t>
            </a: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5702E9B7-A3D3-49C6-869E-7747A32D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448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6D497844-C5F0-416E-855B-51D063D7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362450"/>
            <a:ext cx="443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Deficits below a spinal level</a:t>
            </a:r>
          </a:p>
        </p:txBody>
      </p:sp>
      <p:sp>
        <p:nvSpPr>
          <p:cNvPr id="26" name="Rectangle: Rounded Corners 25">
            <a:extLst xmlns:a="http://schemas.openxmlformats.org/drawingml/2006/main">
              <a:ext uri="{FF2B5EF4-FFF2-40B4-BE49-F238E27FC236}">
                <a16:creationId xmlns:a16="http://schemas.microsoft.com/office/drawing/2014/main" id="{8B6B47F5-AF4C-42B3-A20A-92510EA0C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5334000"/>
            <a:ext cx="790575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966A2D5D-CA9D-4B9F-9E9D-2F03A45E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514975"/>
            <a:ext cx="723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Brain gives cortical clues. Cord gives a LEVEL.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095B644E-34FD-402B-9A6D-FBC4888C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3802784E-6FA9-4FCF-ACC6-B4966814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64070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5452FD03-6088-4E70-BE7C-97BAC00B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LOWER MOTOR UNIT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8C64789-AFD0-4F3D-8ED1-84112376C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Lower motor unit: follow the signal to the muscle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DEBA85D9-DE70-4E1D-992E-AE6D25CB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Oval 3">
            <a:extLst xmlns:a="http://schemas.openxmlformats.org/drawingml/2006/main">
              <a:ext uri="{FF2B5EF4-FFF2-40B4-BE49-F238E27FC236}">
                <a16:creationId xmlns:a16="http://schemas.microsoft.com/office/drawing/2014/main" id="{FEB3CEB2-74F4-4821-A774-C69AFC36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18097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FEE3759-4011-4CEE-9906-82A14314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Anterior horn cell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432E6E0-1D97-4DE7-8A54-FB3EB432D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8140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E6D78"/>
                </a:solidFill>
              </a:defRPr>
            </a:pPr>
            <a:r>
              <a:rPr sz="1350" b="0">
                <a:solidFill>
                  <a:srgbClr val="5E6D78"/>
                </a:solidFill>
              </a:rPr>
              <a:t>Motor neuron body</a:t>
            </a:r>
          </a:p>
        </p:txBody>
      </p:sp>
      <p:sp>
        <p:nvSpPr>
          <p:cNvPr id="7" name="Arrow: Right 6">
            <a:extLst xmlns:a="http://schemas.openxmlformats.org/drawingml/2006/main">
              <a:ext uri="{FF2B5EF4-FFF2-40B4-BE49-F238E27FC236}">
                <a16:creationId xmlns:a16="http://schemas.microsoft.com/office/drawing/2014/main" id="{5B0C7DC0-0B23-4195-B468-5270A7FB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095500"/>
            <a:ext cx="619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512D8D9B-EF26-488D-9F2C-EF54F62A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18097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B22CC67-DF85-444F-918B-E5CC387E3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9527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Peripheral nerve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3D6F6C4A-7868-4A63-BDA3-82785FE82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58140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E6D78"/>
                </a:solidFill>
              </a:defRPr>
            </a:pPr>
            <a:r>
              <a:rPr sz="1350" b="0">
                <a:solidFill>
                  <a:srgbClr val="5E6D78"/>
                </a:solidFill>
              </a:rPr>
              <a:t>Signal cable</a:t>
            </a:r>
          </a:p>
        </p:txBody>
      </p:sp>
      <p:sp>
        <p:nvSpPr>
          <p:cNvPr id="11" name="Arrow: Right 10">
            <a:extLst xmlns:a="http://schemas.openxmlformats.org/drawingml/2006/main">
              <a:ext uri="{FF2B5EF4-FFF2-40B4-BE49-F238E27FC236}">
                <a16:creationId xmlns:a16="http://schemas.microsoft.com/office/drawing/2014/main" id="{807317F4-87C5-4BB8-9A7C-6F35B25F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095500"/>
            <a:ext cx="619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240B061E-86A4-49C8-BA00-22FAD624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8097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6D36108-66C4-4363-A9CB-C904C8509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9527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Neuromuscular junction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3DBC3D1-B9FE-4324-9231-0CAA9890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8140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E6D78"/>
                </a:solidFill>
              </a:defRPr>
            </a:pPr>
            <a:r>
              <a:rPr sz="1350" b="0">
                <a:solidFill>
                  <a:srgbClr val="5E6D78"/>
                </a:solidFill>
              </a:rPr>
              <a:t>Signal transfer</a:t>
            </a:r>
          </a:p>
        </p:txBody>
      </p:sp>
      <p:sp>
        <p:nvSpPr>
          <p:cNvPr id="15" name="Arrow: Right 14">
            <a:extLst xmlns:a="http://schemas.openxmlformats.org/drawingml/2006/main">
              <a:ext uri="{FF2B5EF4-FFF2-40B4-BE49-F238E27FC236}">
                <a16:creationId xmlns:a16="http://schemas.microsoft.com/office/drawing/2014/main" id="{C9D10E04-6676-4DB8-AE57-774B79AC2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095500"/>
            <a:ext cx="619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405F411C-02DE-4056-9C8E-EE5BB51D7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18097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9152C725-5889-4A9A-8BA1-316E2AE0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9527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Muscle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3EF97C01-D801-488D-8AAF-047B16BFE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58140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5E6D78"/>
                </a:solidFill>
              </a:defRPr>
            </a:pPr>
            <a:r>
              <a:rPr sz="1350" b="0">
                <a:solidFill>
                  <a:srgbClr val="5E6D78"/>
                </a:solidFill>
              </a:rPr>
              <a:t>Final contraction</a:t>
            </a:r>
          </a:p>
        </p:txBody>
      </p:sp>
      <p:sp>
        <p:nvSpPr>
          <p:cNvPr id="19" name="Rectangle: Rounded Corners 18">
            <a:extLst xmlns:a="http://schemas.openxmlformats.org/drawingml/2006/main">
              <a:ext uri="{FF2B5EF4-FFF2-40B4-BE49-F238E27FC236}">
                <a16:creationId xmlns:a16="http://schemas.microsoft.com/office/drawing/2014/main" id="{DC527FA4-5784-42D5-9653-A3016A14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762500"/>
            <a:ext cx="923925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9879FCA-8EAE-40CD-A3E6-B0C6D8FF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9530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All four can cause marked weakness + hypotonia.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908387ED-5BB7-4C3B-B2AD-7F53A8DC6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149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To separate them, ask: sensation? fasciculations? fluctuation? CK?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CB47A965-D768-4117-B517-2D3E8AE8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CB92BF24-2EA0-4F7E-8BF8-D6E480B3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6194365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F82EDFE9-47AA-4918-91CD-73EEFB86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LOWER MOTOR UNIT • PART 1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40B3980-C988-4591-A8F9-4AAA3AE9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Anterior horn cell versus peripheral nerve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416A0F29-3A32-49CB-A3A0-654CB401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A52490F8-40D2-4300-8FB7-CD806FD43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5048250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: Rounded Corners 4">
            <a:extLst xmlns:a="http://schemas.openxmlformats.org/drawingml/2006/main">
              <a:ext uri="{FF2B5EF4-FFF2-40B4-BE49-F238E27FC236}">
                <a16:creationId xmlns:a16="http://schemas.microsoft.com/office/drawing/2014/main" id="{675AD32E-8720-46F5-A007-D5278346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09750"/>
            <a:ext cx="22860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ANTERIOR HORN CELL</a:t>
            </a: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A0DE326C-0CF5-4705-9DBD-B925C88B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860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859B3DA-1410-4F74-8E32-DECEF3E8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40030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Sensation is normal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0914D5A9-23AB-4E00-B454-140C97BC3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62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64DA67C0-56F9-466C-8079-EAAAEECA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8765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Reflexes are absent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39BF86DA-0737-46A6-B0D1-744ECB33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385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45CA0E45-A6A6-4BD0-B769-579D131E3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5280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Fasciculations are a major clue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8A633F50-3976-4847-9CCD-3C7244A7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BC84091A-4224-4009-B66C-F0E2A2E9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290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Weakness often proximal in SMA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C5566C33-904E-4CE6-8192-964C79BB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910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FDD75DC-D0A2-4813-8376-1EF1FB845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30530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CK may be normal or moderately high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CA4C2675-E251-4EE9-9869-4DF420CC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053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Think: SMA</a:t>
            </a:r>
          </a:p>
        </p:txBody>
      </p:sp>
      <p:sp>
        <p:nvSpPr>
          <p:cNvPr id="17" name="Rectangle: Rounded Corners 16">
            <a:extLst xmlns:a="http://schemas.openxmlformats.org/drawingml/2006/main">
              <a:ext uri="{FF2B5EF4-FFF2-40B4-BE49-F238E27FC236}">
                <a16:creationId xmlns:a16="http://schemas.microsoft.com/office/drawing/2014/main" id="{72E5C8D9-0FFF-44A9-92C0-EA433D34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71625"/>
            <a:ext cx="5048250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Rectangle: Rounded Corners 17">
            <a:extLst xmlns:a="http://schemas.openxmlformats.org/drawingml/2006/main">
              <a:ext uri="{FF2B5EF4-FFF2-40B4-BE49-F238E27FC236}">
                <a16:creationId xmlns:a16="http://schemas.microsoft.com/office/drawing/2014/main" id="{695C8C14-E137-487A-91BB-A77985FB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809750"/>
            <a:ext cx="20955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PERIPHERAL NERVE</a:t>
            </a:r>
          </a:p>
        </p:txBody>
      </p:sp>
      <p:sp>
        <p:nvSpPr>
          <p:cNvPr id="19" name="Oval 18">
            <a:extLst xmlns:a="http://schemas.openxmlformats.org/drawingml/2006/main">
              <a:ext uri="{FF2B5EF4-FFF2-40B4-BE49-F238E27FC236}">
                <a16:creationId xmlns:a16="http://schemas.microsoft.com/office/drawing/2014/main" id="{26F4AE12-F113-42F6-8927-409C7FFB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4860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CBAC6F9-3329-4513-AB2B-B2940070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0030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Sensation is abnormal</a:t>
            </a:r>
          </a:p>
        </p:txBody>
      </p:sp>
      <p:sp>
        <p:nvSpPr>
          <p:cNvPr id="21" name="Oval 20">
            <a:extLst xmlns:a="http://schemas.openxmlformats.org/drawingml/2006/main">
              <a:ext uri="{FF2B5EF4-FFF2-40B4-BE49-F238E27FC236}">
                <a16:creationId xmlns:a16="http://schemas.microsoft.com/office/drawing/2014/main" id="{B329D920-C91B-489F-AE6B-15A03D74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962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7D8BE748-FF29-4F86-8998-A3A434CE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8765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Reflexes are absent early</a:t>
            </a:r>
          </a:p>
        </p:txBody>
      </p:sp>
      <p:sp>
        <p:nvSpPr>
          <p:cNvPr id="23" name="Oval 22">
            <a:extLst xmlns:a="http://schemas.openxmlformats.org/drawingml/2006/main">
              <a:ext uri="{FF2B5EF4-FFF2-40B4-BE49-F238E27FC236}">
                <a16:creationId xmlns:a16="http://schemas.microsoft.com/office/drawing/2014/main" id="{D73A88E5-5D5B-4F81-84DA-549176FE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4385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DA6B4A0E-8889-474B-B5E3-AE6BC2D93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35280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Weakness often distal</a:t>
            </a:r>
          </a:p>
        </p:txBody>
      </p:sp>
      <p:sp>
        <p:nvSpPr>
          <p:cNvPr id="25" name="Oval 24">
            <a:extLst xmlns:a="http://schemas.openxmlformats.org/drawingml/2006/main">
              <a:ext uri="{FF2B5EF4-FFF2-40B4-BE49-F238E27FC236}">
                <a16:creationId xmlns:a16="http://schemas.microsoft.com/office/drawing/2014/main" id="{DAF99DBB-FE15-4FFF-8DBE-E7AEDFAE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914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BA065022-A242-4C68-9CB4-2B7D732C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290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Nerve territory or stocking–glove pattern</a:t>
            </a:r>
          </a:p>
        </p:txBody>
      </p:sp>
      <p:sp>
        <p:nvSpPr>
          <p:cNvPr id="27" name="Oval 26">
            <a:extLst xmlns:a="http://schemas.openxmlformats.org/drawingml/2006/main">
              <a:ext uri="{FF2B5EF4-FFF2-40B4-BE49-F238E27FC236}">
                <a16:creationId xmlns:a16="http://schemas.microsoft.com/office/drawing/2014/main" id="{D0861F7A-83C8-4254-BAA2-D9EFEF2DD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3910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A36D9CF2-0532-4B88-BB65-198A0415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30530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CK normal or mildly elevated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050631BE-9D89-417F-91FB-B2F89847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9053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Think: neuropathy / GBS</a:t>
            </a:r>
          </a:p>
        </p:txBody>
      </p:sp>
      <p:sp>
        <p:nvSpPr>
          <p:cNvPr id="30" name="Rectangle: Rounded Corners 29">
            <a:extLst xmlns:a="http://schemas.openxmlformats.org/drawingml/2006/main">
              <a:ext uri="{FF2B5EF4-FFF2-40B4-BE49-F238E27FC236}">
                <a16:creationId xmlns:a16="http://schemas.microsoft.com/office/drawing/2014/main" id="{C68B8490-4204-4873-BD28-AAB9D4E67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619750"/>
            <a:ext cx="838200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0E746BB4-D843-4FA0-9112-24DE7C72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53100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Best discriminator: normal sensation = horn cell; abnormal = nerve.</a:t>
            </a:r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2DD1D7EE-5B5F-4F83-BDED-270044FA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31C2E279-5409-49BA-B033-3F09C2B0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7283265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Rectangle 37">
            <a:extLst xmlns:a="http://schemas.openxmlformats.org/drawingml/2006/main">
              <a:ext uri="{FF2B5EF4-FFF2-40B4-BE49-F238E27FC236}">
                <a16:creationId xmlns:a16="http://schemas.microsoft.com/office/drawing/2014/main" id="{CDBB4ED9-A0CA-40F8-9D66-12F45903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LMU • PART 2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EAA77BE-99BB-4AE6-A603-503C9979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Neuromuscular junction versus muscle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53C9E9C6-5472-486B-8789-02B35F3CF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CA19CBBF-D197-4F2F-B852-448E14E4B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5048250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: Rounded Corners 4">
            <a:extLst xmlns:a="http://schemas.openxmlformats.org/drawingml/2006/main">
              <a:ext uri="{FF2B5EF4-FFF2-40B4-BE49-F238E27FC236}">
                <a16:creationId xmlns:a16="http://schemas.microsoft.com/office/drawing/2014/main" id="{015156B8-D911-4E1E-9976-CBEEAFD36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09750"/>
            <a:ext cx="18097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NM JUNCTION</a:t>
            </a: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1A8D22F7-64F3-4392-ABC7-41F5D240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28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53C9DFE-E79E-4697-AB51-1206AA74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431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Sensation is normal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97A13D40-3E9E-46AF-B5F7-8C9FF68B6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47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AF641D7-0737-45EC-91DE-4ED7C766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622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Reflexes often preserved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B2344EE5-D6A2-4DE6-9F93-E97E760C1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67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87B8B176-7929-4A02-A4A2-3806583B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813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No atrophy early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1B6E5F98-3CBD-4B17-A446-80DD3366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BBDC7FA-26B2-4DA9-9C0B-6216216F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004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Fluctuating or fatigable weakness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DF486ABE-66D2-42FA-B703-82EC1A625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05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EDB1AA48-3FC3-4E03-AC00-3563F2F4D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195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Ocular and bulbar signs are common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1DDCB921-F872-486D-BC14-3081DFD6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24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60CD0CB9-C8B9-4E12-9004-E3D55CFF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386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CK is normal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01C3FFF4-D927-4E52-B97A-65164EF2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05375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Think: myasthenia</a:t>
            </a:r>
          </a:p>
        </p:txBody>
      </p:sp>
      <p:sp>
        <p:nvSpPr>
          <p:cNvPr id="19" name="Rectangle: Rounded Corners 18">
            <a:extLst xmlns:a="http://schemas.openxmlformats.org/drawingml/2006/main">
              <a:ext uri="{FF2B5EF4-FFF2-40B4-BE49-F238E27FC236}">
                <a16:creationId xmlns:a16="http://schemas.microsoft.com/office/drawing/2014/main" id="{93BA5034-2C23-431E-B418-BE1EF109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71625"/>
            <a:ext cx="5048250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: Rounded Corners 19">
            <a:extLst xmlns:a="http://schemas.openxmlformats.org/drawingml/2006/main">
              <a:ext uri="{FF2B5EF4-FFF2-40B4-BE49-F238E27FC236}">
                <a16:creationId xmlns:a16="http://schemas.microsoft.com/office/drawing/2014/main" id="{1F206B6A-8758-4A7B-9EFA-031050C62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809750"/>
            <a:ext cx="14287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MUSCLE</a:t>
            </a:r>
          </a:p>
        </p:txBody>
      </p:sp>
      <p:sp>
        <p:nvSpPr>
          <p:cNvPr id="21" name="Oval 20">
            <a:extLst xmlns:a="http://schemas.openxmlformats.org/drawingml/2006/main">
              <a:ext uri="{FF2B5EF4-FFF2-40B4-BE49-F238E27FC236}">
                <a16:creationId xmlns:a16="http://schemas.microsoft.com/office/drawing/2014/main" id="{F7F09F83-A89F-410F-8E82-29874A5C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4288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31FB3831-CA42-4F32-8483-70B242F2E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431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Sensation is normal</a:t>
            </a:r>
          </a:p>
        </p:txBody>
      </p:sp>
      <p:sp>
        <p:nvSpPr>
          <p:cNvPr id="23" name="Oval 22">
            <a:extLst xmlns:a="http://schemas.openxmlformats.org/drawingml/2006/main">
              <a:ext uri="{FF2B5EF4-FFF2-40B4-BE49-F238E27FC236}">
                <a16:creationId xmlns:a16="http://schemas.microsoft.com/office/drawing/2014/main" id="{4E2A1E6E-F206-4BBA-9BE9-05141B5D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847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B317069C-C47A-4730-A9ED-7EB61D66B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7622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Reflexes preserved until late</a:t>
            </a:r>
          </a:p>
        </p:txBody>
      </p:sp>
      <p:sp>
        <p:nvSpPr>
          <p:cNvPr id="25" name="Oval 24">
            <a:extLst xmlns:a="http://schemas.openxmlformats.org/drawingml/2006/main">
              <a:ext uri="{FF2B5EF4-FFF2-40B4-BE49-F238E27FC236}">
                <a16:creationId xmlns:a16="http://schemas.microsoft.com/office/drawing/2014/main" id="{2A4F5290-C293-4584-9D1F-F6CB017F1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267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89F88116-C898-4F54-A599-3260F33D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1813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Proximal &gt; distal weakness</a:t>
            </a:r>
          </a:p>
        </p:txBody>
      </p:sp>
      <p:sp>
        <p:nvSpPr>
          <p:cNvPr id="27" name="Oval 26">
            <a:extLst xmlns:a="http://schemas.openxmlformats.org/drawingml/2006/main">
              <a:ext uri="{FF2B5EF4-FFF2-40B4-BE49-F238E27FC236}">
                <a16:creationId xmlns:a16="http://schemas.microsoft.com/office/drawing/2014/main" id="{052D571C-1A04-48F5-8BC0-2501091FA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686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CBF9C94D-43F1-4003-873F-15FEACC9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6004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Gowers sign / myalgia</a:t>
            </a:r>
          </a:p>
        </p:txBody>
      </p:sp>
      <p:sp>
        <p:nvSpPr>
          <p:cNvPr id="29" name="Oval 28">
            <a:extLst xmlns:a="http://schemas.openxmlformats.org/drawingml/2006/main">
              <a:ext uri="{FF2B5EF4-FFF2-40B4-BE49-F238E27FC236}">
                <a16:creationId xmlns:a16="http://schemas.microsoft.com/office/drawing/2014/main" id="{BB999D1F-E04A-4C5A-9008-7B4B44D10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1052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ED888589-CB10-4B9F-A7DB-CFBE07ED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0195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Atrophy or pseudohypertrophy</a:t>
            </a:r>
          </a:p>
        </p:txBody>
      </p:sp>
      <p:sp>
        <p:nvSpPr>
          <p:cNvPr id="31" name="Oval 30">
            <a:extLst xmlns:a="http://schemas.openxmlformats.org/drawingml/2006/main">
              <a:ext uri="{FF2B5EF4-FFF2-40B4-BE49-F238E27FC236}">
                <a16:creationId xmlns:a16="http://schemas.microsoft.com/office/drawing/2014/main" id="{1BB56572-A156-40E2-A450-434CEC8E3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524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A336CF75-66C8-4F2D-A95A-658C09CC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438650"/>
            <a:ext cx="4057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CK may be markedly elevated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9581001C-49F7-460C-97B0-0265FB995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9053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Think: dystrophy / myopathy</a:t>
            </a:r>
          </a:p>
        </p:txBody>
      </p:sp>
      <p:sp>
        <p:nvSpPr>
          <p:cNvPr id="34" name="Rectangle: Rounded Corners 33">
            <a:extLst xmlns:a="http://schemas.openxmlformats.org/drawingml/2006/main">
              <a:ext uri="{FF2B5EF4-FFF2-40B4-BE49-F238E27FC236}">
                <a16:creationId xmlns:a16="http://schemas.microsoft.com/office/drawing/2014/main" id="{06B0E30F-09D0-4887-ABF8-0108E8FE9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19750"/>
            <a:ext cx="876300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Rectangle 34">
            <a:extLst xmlns:a="http://schemas.openxmlformats.org/drawingml/2006/main">
              <a:ext uri="{FF2B5EF4-FFF2-40B4-BE49-F238E27FC236}">
                <a16:creationId xmlns:a16="http://schemas.microsoft.com/office/drawing/2014/main" id="{A25BEC5E-9518-47D9-B0E1-9ADBE6DE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753100"/>
            <a:ext cx="809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Fluctuation → junction. Proximal weakness + high CK → muscle.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7E839C11-A082-4F13-8E75-061E9D2BD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37" name="Rectangle 36">
            <a:extLst xmlns:a="http://schemas.openxmlformats.org/drawingml/2006/main">
              <a:ext uri="{FF2B5EF4-FFF2-40B4-BE49-F238E27FC236}">
                <a16:creationId xmlns:a16="http://schemas.microsoft.com/office/drawing/2014/main" id="{0CCE72A1-655F-44FB-8D2C-3605AA2C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84205950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Rectangle 37">
            <a:extLst xmlns:a="http://schemas.openxmlformats.org/drawingml/2006/main">
              <a:ext uri="{FF2B5EF4-FFF2-40B4-BE49-F238E27FC236}">
                <a16:creationId xmlns:a16="http://schemas.microsoft.com/office/drawing/2014/main" id="{4ACAA4A5-E52F-4272-92D7-F1E8D957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ONE-MINUTE REVIEW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776D0E4-D069-4DB5-8AF7-28CFD05C5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Memorize five discriminators—not the whole table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3694309-3197-4B07-A22B-76CF106C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8147559-3710-482C-B171-9BEC3503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28750"/>
            <a:ext cx="2095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SITE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7223773-1ABD-459D-B747-9A6268E0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428750"/>
            <a:ext cx="157162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REFLEXES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5F697E3-B1B6-4E9D-A7F8-2C8DAAEA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428750"/>
            <a:ext cx="157162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SENSATION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D48DE74-7BE5-4D38-BA18-8F9EEC73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28750"/>
            <a:ext cx="3238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SPECIAL CLUE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FEAF46E8-E19E-4B95-8771-9C5C80AF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28750"/>
            <a:ext cx="16192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8B5B749-068B-41DD-94B8-6A2678DB1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47850"/>
            <a:ext cx="2095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Brain / cord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D1EDF1AE-D3B0-4EC2-88B1-D6811CC5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8478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↑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CC6C51B-CCC1-4279-A777-AB4642CB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8478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Cord: ↓ below level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58A95AE5-091D-417F-86ED-B9CCC568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47850"/>
            <a:ext cx="3238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Cortical signs / level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F4EE1C6-39F2-45DB-9A3E-AD366874C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847850"/>
            <a:ext cx="161925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A7FD85D6-A5BB-420A-AD6A-92004D4C4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2095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Anterior horn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EB9FD0FB-249A-4404-AB98-A47239BC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5717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↓ / absent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330FC6BB-F269-444D-9B91-1D3BDE79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5717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0BAB4399-F5DC-4184-B4B4-1E7D6D54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71750"/>
            <a:ext cx="3238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Fasciculations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B20C314-1A3D-4A31-A0CD-7061BB48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571750"/>
            <a:ext cx="161925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Normal–↑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56F22C29-D2E4-4FCD-B3C9-96E17574C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95650"/>
            <a:ext cx="2095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Peripheral nerve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C671B502-D4C3-434B-8AA3-71C82B1A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2956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↓ / absent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37C9EEAB-CDFC-42B8-872A-AF01165F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2956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Abnormal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1A933F38-67CD-4B4E-934A-83B9E460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95650"/>
            <a:ext cx="3238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Distal pattern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568A0005-6F72-44C8-86DD-8A1E0982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295650"/>
            <a:ext cx="161925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Normal–mild ↑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6B694864-4E95-4C6E-BF12-06DC305A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19550"/>
            <a:ext cx="2095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NM junction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BDCF823A-6776-486C-BF75-408378813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0195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Usually normal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B0ED365E-A200-4061-9CD3-8A503A35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0195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606DEAF3-1829-4FB3-80C0-C9C1C067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19550"/>
            <a:ext cx="3238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Fatigability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5AC9FBA5-E48D-4928-9D13-0F4C755FD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019550"/>
            <a:ext cx="161925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E4F0987B-519B-4567-A0B0-3BD6686B5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43450"/>
            <a:ext cx="2095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02A43"/>
                </a:solidFill>
              </a:defRPr>
            </a:pPr>
            <a:r>
              <a:rPr sz="1425" b="1">
                <a:solidFill>
                  <a:srgbClr val="102A43"/>
                </a:solidFill>
              </a:rPr>
              <a:t>Muscle</a:t>
            </a:r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CAC923E1-BAA9-4D4C-B7C2-DADBEF63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7434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 → ↓ late</a:t>
            </a:r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3DE7C804-550B-4345-96B9-119A92B2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743450"/>
            <a:ext cx="1571625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</a:t>
            </a:r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6EA2BC4B-C706-4DE5-97EF-0AF583B0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43450"/>
            <a:ext cx="3238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Gowers / proximal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F9953457-16C3-4606-AB1A-962762AA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743450"/>
            <a:ext cx="161925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2F6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232D"/>
                </a:solidFill>
              </a:defRPr>
            </a:pPr>
            <a:r>
              <a:rPr sz="1275" b="0">
                <a:solidFill>
                  <a:srgbClr val="16232D"/>
                </a:solidFill>
              </a:rPr>
              <a:t>Normal–very ↑</a:t>
            </a:r>
          </a:p>
        </p:txBody>
      </p:sp>
      <p:sp>
        <p:nvSpPr>
          <p:cNvPr id="34" name="Rectangle: Rounded Corners 33">
            <a:extLst xmlns:a="http://schemas.openxmlformats.org/drawingml/2006/main">
              <a:ext uri="{FF2B5EF4-FFF2-40B4-BE49-F238E27FC236}">
                <a16:creationId xmlns:a16="http://schemas.microsoft.com/office/drawing/2014/main" id="{A2042252-8220-44A4-891F-5ECB9021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695950"/>
            <a:ext cx="8572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Rectangle 34">
            <a:extLst xmlns:a="http://schemas.openxmlformats.org/drawingml/2006/main">
              <a:ext uri="{FF2B5EF4-FFF2-40B4-BE49-F238E27FC236}">
                <a16:creationId xmlns:a16="http://schemas.microsoft.com/office/drawing/2014/main" id="{BAF1F904-7973-4246-AEF8-D59A7C24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810250"/>
            <a:ext cx="800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Reflexes locate the level; sensation and CK refine it.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7856FBEF-41B6-4E87-AA53-CEFBDEFC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37" name="Rectangle 36">
            <a:extLst xmlns:a="http://schemas.openxmlformats.org/drawingml/2006/main">
              <a:ext uri="{FF2B5EF4-FFF2-40B4-BE49-F238E27FC236}">
                <a16:creationId xmlns:a16="http://schemas.microsoft.com/office/drawing/2014/main" id="{54C427EF-4B35-4860-B22A-132416BFC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1106317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FCAEA204-76A6-4A1B-BFEC-A6C0C974B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HISTORY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75956DF-AE57-488E-B82E-8CA32C1B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A focused history often localizes before testing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39DA01F-6869-494D-8D5F-3E748692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0242ED36-D501-4984-986E-0114C633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Onset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6A730FD-E267-4116-AC7D-971ABFB9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431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At birth, acute, or progressive?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19AC13A0-1F5E-4701-8A6F-39E79E09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9080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E940066-3044-4FE8-A12E-3180993B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5621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Pregnancy &amp; birth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E3E3E48A-1184-453C-A831-4E3228D8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9431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Reduced fetal movement, polyhydramnios, prematurity, HIE?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3924B8F-E4E2-4B88-A135-02C29389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9080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9EF6F724-8FD6-4B21-9092-BE7B0813A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194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Feeding &amp; breathing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79DAF43-5F16-4335-B49B-E4388F0F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Weak suck, choking, prolonged feeds, apnea?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59FBBCB-2021-4B92-AE4A-2E247687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4810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EEEC83C-9000-488B-A5B6-A7677D50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8194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Development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0563104B-D209-484A-A146-39CB189D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2004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Delay alone—or loss of acquired skills?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A6B83B6-9BFA-45D9-9A04-5F8047BE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84810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534038A-4DAB-4A10-999A-0640533A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767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Family clues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CCD707E0-0659-427F-B70E-9A4BDD39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Consanguinity, sibling deaths, maternal myasthenia?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9FBD3BEC-6777-46BE-8EBF-AB910059B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0540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666537BB-E743-49A0-A573-404474EF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0767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Exposure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83B47416-C2D5-4F5E-8629-D2C8920A0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4577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Drugs, toxins, infection, trauma?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879B1EC7-8434-4BC2-86A9-5DCCF4E7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10540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: Rounded Corners 21">
            <a:extLst xmlns:a="http://schemas.openxmlformats.org/drawingml/2006/main">
              <a:ext uri="{FF2B5EF4-FFF2-40B4-BE49-F238E27FC236}">
                <a16:creationId xmlns:a16="http://schemas.microsoft.com/office/drawing/2014/main" id="{13E1D56B-94B5-4288-A4FE-69E3DF9B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524500"/>
            <a:ext cx="8953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470AE94D-82B6-4871-A451-C666F9D4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657850"/>
            <a:ext cx="838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Regression is never explained by benign hypotonia.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97F39D0B-E1AF-4CE6-A9CF-40FB049D1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AA61FD48-E900-452E-8C2B-C3196737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52759127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E792D457-1A29-43AD-A2ED-53C17271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PRACTICAL EXAM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73B51D8-3D84-426C-AD69-AC0677F9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Examine in a fixed sequence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3592C6F-FC70-407E-923D-93A078EF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Oval 3">
            <a:extLst xmlns:a="http://schemas.openxmlformats.org/drawingml/2006/main">
              <a:ext uri="{FF2B5EF4-FFF2-40B4-BE49-F238E27FC236}">
                <a16:creationId xmlns:a16="http://schemas.microsoft.com/office/drawing/2014/main" id="{3666920C-6E31-433A-8AAA-1CD2FF6F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28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5F26A3C9-2892-42C2-89AA-E9B9C1C7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4287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Observe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3DCA460-0BE6-49B9-9ABD-60C7E8AA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428750"/>
            <a:ext cx="733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Alertness • posture • spontaneous movement • breathing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B524B7A1-20F5-4815-AED4-9567673D7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9A8589C-AE76-4214-A8BE-21DA78BA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1907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Cranial &amp; bulbar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AB4DA89-EE09-43B6-A09C-33945553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190750"/>
            <a:ext cx="733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Eye movements • ptosis • facial movement • suck and swallow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CF1D52E9-BD7C-4215-A48C-A5CFE811E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52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2FBD908B-A7C5-4547-8594-D2D8D767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527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Tone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0899DD66-15B0-4FB1-B274-B69E3AEE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952750"/>
            <a:ext cx="733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Axial then appendicular • passive range • suspension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F52FF45C-2BC4-4D6D-8DBD-7ECF31D0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14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7D6A97A2-6C18-43BC-B7FE-A95A3B0A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7147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Power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3227B585-D7DD-42C0-BB05-DA2174AE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714750"/>
            <a:ext cx="733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Antigravity movement • functional tasks • symmetry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32545AC3-7DE6-4BBE-AD1C-D7B817D46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76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FDBE74DA-83A6-432B-97AF-6073596A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4767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Reflexes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4320998-B8D5-41E0-9EB6-ED7526C5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476750"/>
            <a:ext cx="733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DTRs • plantar response • primitive reflexes</a:t>
            </a:r>
          </a:p>
        </p:txBody>
      </p:sp>
      <p:sp>
        <p:nvSpPr>
          <p:cNvPr id="19" name="Oval 18">
            <a:extLst xmlns:a="http://schemas.openxmlformats.org/drawingml/2006/main">
              <a:ext uri="{FF2B5EF4-FFF2-40B4-BE49-F238E27FC236}">
                <a16:creationId xmlns:a16="http://schemas.microsoft.com/office/drawing/2014/main" id="{F895C8FB-2A6A-4D7D-9F9A-0074ED09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38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97A388EF-E0A8-4F22-9710-5E6C10114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387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Systemic clues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5D5B3D7E-8B4B-4BFD-A121-967F222D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5238750"/>
            <a:ext cx="733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Dysmorphism • organomegaly • contractures • skin findings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F03C5729-7D03-4D67-8105-62C487E5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DB5A7DCF-7740-48D1-8652-21EB7DF5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5838686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618CEB71-FCEF-4CF3-8DB4-921D7B93C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OLDER CHILD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AF23DC8-0754-4BB5-907A-0B2D30286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Gowers sign reveals proximal weakness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C1CC32C-124E-49C6-9EC6-B3D83815E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9" name="Pictur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cebc088abf4b97"/>
          <a:stretch xmlns:a="http://schemas.openxmlformats.org/drawingml/2006/main"/>
        </p:blipFill>
        <p:spPr>
          <a:xfrm xmlns:a="http://schemas.openxmlformats.org/drawingml/2006/main">
            <a:off x="590550" y="1483179"/>
            <a:ext cx="7620000" cy="3320143"/>
          </a:xfrm>
          <a:prstGeom xmlns:a="http://schemas.openxmlformats.org/drawingml/2006/main" prst="rect">
            <a:avLst/>
          </a:prstGeom>
        </p:spPr>
      </p:pic>
      <p:sp>
        <p:nvSpPr>
          <p:cNvPr id="5" name="Rectangle: Rounded Corners 4">
            <a:extLst xmlns:a="http://schemas.openxmlformats.org/drawingml/2006/main">
              <a:ext uri="{FF2B5EF4-FFF2-40B4-BE49-F238E27FC236}">
                <a16:creationId xmlns:a16="http://schemas.microsoft.com/office/drawing/2014/main" id="{C7B1513E-6EC0-4F12-9EA0-8B3EBCA6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600200"/>
            <a:ext cx="2857500" cy="3000375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CDF5DFB-17E4-43E5-A88C-3F788D205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18859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A8A83"/>
                </a:solidFill>
              </a:defRPr>
            </a:pPr>
            <a:r>
              <a:rPr sz="2025" b="1">
                <a:solidFill>
                  <a:srgbClr val="1A8A83"/>
                </a:solidFill>
              </a:rPr>
              <a:t>Gowers sign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1A2C84-3D65-4586-8349-7ED75B7A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00300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The child uses the hands to “climb” up the legs when rising from the floor.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423981D7-2458-4C12-931E-47E21D23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7528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5E6D78"/>
                </a:solidFill>
              </a:defRPr>
            </a:pPr>
            <a:r>
              <a:rPr sz="1425" b="1">
                <a:solidFill>
                  <a:srgbClr val="5E6D78"/>
                </a:solidFill>
              </a:rPr>
              <a:t>Think: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A8EBFC6-EBF9-4DD6-91C6-5D2D5959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057650"/>
            <a:ext cx="219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C94747"/>
                </a:solidFill>
              </a:defRPr>
            </a:pPr>
            <a:r>
              <a:rPr sz="1500" b="1">
                <a:solidFill>
                  <a:srgbClr val="C94747"/>
                </a:solidFill>
              </a:rPr>
              <a:t>proximal pelvic-girdle weakness</a:t>
            </a:r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DD7E8A27-DD5D-400D-A714-EEB0FFEA1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334000"/>
            <a:ext cx="90297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F0D199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FBEFA392-9E23-4FED-B293-8BB63A4BB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486400"/>
            <a:ext cx="838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Classic association: Duchenne muscular dystrophy—but the sign is not disease-specific.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71DAE165-66B1-478D-B8C9-56F31C5BD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8D7DE96-0F13-4E58-A1E5-F5E81B935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8278749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EF00376B-DD12-4785-B531-3B6BF2694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RED FLAGS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91E8608-F444-4FE6-BDC0-B70A2045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Stabilize before you localize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75F3551D-EF59-4371-B6A0-F7EA3F07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Oval 3">
            <a:extLst xmlns:a="http://schemas.openxmlformats.org/drawingml/2006/main">
              <a:ext uri="{FF2B5EF4-FFF2-40B4-BE49-F238E27FC236}">
                <a16:creationId xmlns:a16="http://schemas.microsoft.com/office/drawing/2014/main" id="{85998266-0A6F-4E72-8C78-20CCD13A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81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4747"/>
          </a:solidFill>
          <a:ln xmlns:a="http://schemas.openxmlformats.org/drawingml/2006/main" w="0">
            <a:solidFill>
              <a:srgbClr val="C9474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7AA7DC8-5818-4B2C-B37E-56F2D255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571625"/>
            <a:ext cx="133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5378D5AD-D311-4BF0-89EA-EEE5E4BA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52400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Respiratory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28443A9-C51B-420E-BD6F-75118A029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524000"/>
            <a:ext cx="7810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Weak cry • shallow breathing • apnea • paradoxical respiration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C758018E-35F2-467B-AC15-EB2E4725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09825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4747"/>
          </a:solidFill>
          <a:ln xmlns:a="http://schemas.openxmlformats.org/drawingml/2006/main" w="0">
            <a:solidFill>
              <a:srgbClr val="C9474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1EF92A9-8858-42B6-A291-FAB9D79BE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400300"/>
            <a:ext cx="133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39F09C5B-0C10-44A0-BD12-E1EA94A2B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5267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Bulbar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92AE7CAE-455A-4D19-B3F7-0BEF898F5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52675"/>
            <a:ext cx="7810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Poor secretion handling • choking • recurrent aspiration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11D00107-59BE-4ED7-9E7E-C964DB94B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4747"/>
          </a:solidFill>
          <a:ln xmlns:a="http://schemas.openxmlformats.org/drawingml/2006/main" w="0">
            <a:solidFill>
              <a:srgbClr val="C9474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6BD48A5-B95E-44C4-8301-F8281D1F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228975"/>
            <a:ext cx="133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52761769-E106-4E94-93B5-AB750978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8135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Acute weakness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653DFE8-31B9-41BE-85B5-B52D07EE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181350"/>
            <a:ext cx="7810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Rapid progression • autonomic instability • recent infection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B4CDCEF5-3F18-4C49-A574-0DE89BF6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67175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4747"/>
          </a:solidFill>
          <a:ln xmlns:a="http://schemas.openxmlformats.org/drawingml/2006/main" w="0">
            <a:solidFill>
              <a:srgbClr val="C9474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8B7F684-E078-4614-B4A9-55FBE111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057650"/>
            <a:ext cx="133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16B10269-281D-4231-BE03-23EBC1B1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01002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Metabolic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A3AF932A-6CD9-42CE-BE48-B69B8389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010025"/>
            <a:ext cx="7810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Encephalopathy • vomiting • hypoglycemia • acidosis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640C4037-9F52-466B-B3E5-53279EF2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958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4747"/>
          </a:solidFill>
          <a:ln xmlns:a="http://schemas.openxmlformats.org/drawingml/2006/main" w="0">
            <a:solidFill>
              <a:srgbClr val="C9474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1441619B-A769-4CB3-A3DF-748F266E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86325"/>
            <a:ext cx="133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EECAC28F-0E38-481C-8A33-68334DB1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3870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Spinal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EB8ADE34-CC0B-4D51-A274-81BC6EC7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838700"/>
            <a:ext cx="7810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Trauma • sensory level • bowel/bladder dysfunction</a:t>
            </a:r>
          </a:p>
        </p:txBody>
      </p:sp>
      <p:sp>
        <p:nvSpPr>
          <p:cNvPr id="24" name="Rectangle: Rounded Corners 23">
            <a:extLst xmlns:a="http://schemas.openxmlformats.org/drawingml/2006/main">
              <a:ext uri="{FF2B5EF4-FFF2-40B4-BE49-F238E27FC236}">
                <a16:creationId xmlns:a16="http://schemas.microsoft.com/office/drawing/2014/main" id="{D6D69D24-E3C5-4E38-9872-7688663F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743575"/>
            <a:ext cx="8572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9EC8CA43-8089-4D49-A4FC-3886646D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857875"/>
            <a:ext cx="800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Airway • breathing • glucose • urgent neurology/critical care support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9E3006E3-1534-4D11-8EB4-E8B1A1AE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3FAE0CD9-B21F-4769-B804-172148AE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69973910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Rectangle 34">
            <a:extLst xmlns:a="http://schemas.openxmlformats.org/drawingml/2006/main">
              <a:ext uri="{FF2B5EF4-FFF2-40B4-BE49-F238E27FC236}">
                <a16:creationId xmlns:a16="http://schemas.microsoft.com/office/drawing/2014/main" id="{427CFAEE-95D8-4388-B8EB-D40540FD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INVESTIGATIONS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9DEBD3-1CD2-4ECF-97D4-79295B2B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Testing follows localization—not the other way around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92E77FE-F0B1-427F-8DAF-71724E6F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E9245753-7565-4BCF-AB66-6BD29439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43050"/>
            <a:ext cx="28575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ALL CHILDREN</a:t>
            </a: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82B807CF-4532-4659-B7EA-9B9EF309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238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1432782-EA1C-4892-B55B-72D757E20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1526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Glucose, electrolytes, Ca/Mg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572190B9-B674-4AD3-B055-44A8F69B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924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760FD2B0-5DB2-4C53-9098-77F30569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8384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CBC; liver and renal profile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D2D96955-A890-46AD-AA04-EBC5DB2C7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609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2A5CCB9-DDC6-4414-8ABA-55A41AC7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242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TSH / free T4 when indicated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8C26C7C8-82E4-49DC-999C-8BF5745B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295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297E2D3-D0E6-4E26-82B7-8E68ECFA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2100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CK as a low-cost screen</a:t>
            </a:r>
          </a:p>
        </p:txBody>
      </p:sp>
      <p:sp>
        <p:nvSpPr>
          <p:cNvPr id="13" name="Rectangle: Rounded Corners 12">
            <a:extLst xmlns:a="http://schemas.openxmlformats.org/drawingml/2006/main">
              <a:ext uri="{FF2B5EF4-FFF2-40B4-BE49-F238E27FC236}">
                <a16:creationId xmlns:a16="http://schemas.microsoft.com/office/drawing/2014/main" id="{9DABE4FA-16E7-41BF-A30E-3CF81F28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1543050"/>
            <a:ext cx="28575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5673A6"/>
          </a:solidFill>
          <a:ln xmlns:a="http://schemas.openxmlformats.org/drawingml/2006/main" w="0">
            <a:solidFill>
              <a:srgbClr val="5673A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CENTRAL PATTERN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0FCE46C8-CCF8-4A2E-8B25-7DB168B6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238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608EDB02-D01C-4FC8-833C-6F129EA0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1526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Brain MRI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A89D792B-9324-40E0-B82F-04310937F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924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AF2212B4-9E65-4503-A016-6668DC7E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8384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EEG if seizures / encephalopathy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328DAC25-A4AE-4324-8705-9315C273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09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8096B2DE-3C64-4591-BE66-DE3696B2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5242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Metabolic testing guided by clues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F1EC6ABB-E720-4124-BD59-0D8536B4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295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65E89D26-E50B-4DF6-875D-31FCBC532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2100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Chromosomal / genomic testing</a:t>
            </a:r>
          </a:p>
        </p:txBody>
      </p:sp>
      <p:sp>
        <p:nvSpPr>
          <p:cNvPr id="22" name="Rectangle: Rounded Corners 21">
            <a:extLst xmlns:a="http://schemas.openxmlformats.org/drawingml/2006/main">
              <a:ext uri="{FF2B5EF4-FFF2-40B4-BE49-F238E27FC236}">
                <a16:creationId xmlns:a16="http://schemas.microsoft.com/office/drawing/2014/main" id="{82FF2A72-4E15-469A-885F-90E642B8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1543050"/>
            <a:ext cx="285750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PERIPHERAL PATTERN</a:t>
            </a:r>
          </a:p>
        </p:txBody>
      </p:sp>
      <p:sp>
        <p:nvSpPr>
          <p:cNvPr id="23" name="Oval 22">
            <a:extLst xmlns:a="http://schemas.openxmlformats.org/drawingml/2006/main">
              <a:ext uri="{FF2B5EF4-FFF2-40B4-BE49-F238E27FC236}">
                <a16:creationId xmlns:a16="http://schemas.microsoft.com/office/drawing/2014/main" id="{C972B28A-8978-4A31-BC29-97008F39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238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CF3D9878-70C5-4690-8FDD-47BEABF9A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1526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CK ± AST/ALT</a:t>
            </a:r>
          </a:p>
        </p:txBody>
      </p:sp>
      <p:sp>
        <p:nvSpPr>
          <p:cNvPr id="25" name="Oval 24">
            <a:extLst xmlns:a="http://schemas.openxmlformats.org/drawingml/2006/main">
              <a:ext uri="{FF2B5EF4-FFF2-40B4-BE49-F238E27FC236}">
                <a16:creationId xmlns:a16="http://schemas.microsoft.com/office/drawing/2014/main" id="{06BD937B-BE8E-434C-A1F1-0105D178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924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B880F1A5-A457-4085-92E9-A396AC0B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8384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SMA testing urgently if suspected</a:t>
            </a:r>
          </a:p>
        </p:txBody>
      </p:sp>
      <p:sp>
        <p:nvSpPr>
          <p:cNvPr id="27" name="Oval 26">
            <a:extLst xmlns:a="http://schemas.openxmlformats.org/drawingml/2006/main">
              <a:ext uri="{FF2B5EF4-FFF2-40B4-BE49-F238E27FC236}">
                <a16:creationId xmlns:a16="http://schemas.microsoft.com/office/drawing/2014/main" id="{FBC64F9A-3E8A-4F80-BECA-1E91AC200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3609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E09972EA-1025-425A-8E70-54D2F866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35242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EMG / nerve conduction selectively</a:t>
            </a:r>
          </a:p>
        </p:txBody>
      </p:sp>
      <p:sp>
        <p:nvSpPr>
          <p:cNvPr id="29" name="Oval 28">
            <a:extLst xmlns:a="http://schemas.openxmlformats.org/drawingml/2006/main">
              <a:ext uri="{FF2B5EF4-FFF2-40B4-BE49-F238E27FC236}">
                <a16:creationId xmlns:a16="http://schemas.microsoft.com/office/drawing/2014/main" id="{2D6EC906-215E-487C-B7A2-3B56DA353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42957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EFF58FEF-CAE3-4551-B9F6-91C0047A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4210050"/>
            <a:ext cx="2914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Neuromuscular gene testing</a:t>
            </a:r>
          </a:p>
        </p:txBody>
      </p:sp>
      <p:sp>
        <p:nvSpPr>
          <p:cNvPr id="31" name="Rectangle: Rounded Corners 30">
            <a:extLst xmlns:a="http://schemas.openxmlformats.org/drawingml/2006/main">
              <a:ext uri="{FF2B5EF4-FFF2-40B4-BE49-F238E27FC236}">
                <a16:creationId xmlns:a16="http://schemas.microsoft.com/office/drawing/2014/main" id="{7BA7F96A-4301-4885-B2A8-5A41FA64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29250"/>
            <a:ext cx="942975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C440C23F-22D4-455A-9881-62713D6C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610225"/>
            <a:ext cx="885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Do not delay targeted SMA testing: disease-modifying treatment is time-sensitive.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32E635D5-7D9E-4A25-BF27-07399EFE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E44EF3C6-F731-4F43-AD64-756B099E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47628233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860AD68-C54B-4624-83B1-C281DD6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APPLY THE FRAMEWORK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4EAAA-A13A-4D42-AABD-8C0FF6DD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Three board-style pivots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1D72936-99BE-4C14-933E-8237EB74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FFBF273E-1E95-442B-B020-65DAFD85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0412D7-A07E-482F-BB1D-B5DE47ED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76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 sleepy newborn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06DE6E3-3E92-4D09-93B5-26B08B14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859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Hypotonia + seizures + brisk reflexes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5C18EF-74AD-41AC-B474-88887C75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Central hypotonia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A72BDB-51F8-47AF-A7E9-4EC2622A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764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Brain imaging / metabolic evaluation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54A107E-EC4E-472F-BDDC-6B7589CC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384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A0618CF2-AF34-414A-90C9-82FAD95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CB07B43-D462-4F9B-AE70-9F7CEA85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051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 bright “floppy” infant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BD2EDE6-AE6D-45A8-B532-F31AFFD1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1472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Weak cry + tongue fasciculations + absent reflexes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C6B31D7-BFBF-4FFC-B002-721B5E99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051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Anterior horn cell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60CD672-CF00-4DEF-A9B9-D9A79D95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051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Urgent SMA molecular testing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1812B62-FD66-435C-B912-890D326E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671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EEBA31C5-1920-4F1E-BDF1-B686492A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338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A5542BD-92F5-471F-AAF6-553829C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338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 child who climbs up the legs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C648E6-8D7B-4BB6-A0D6-5A32623C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9434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Calf enlargement + proximal weakness + high CK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4389951-EBD9-42F9-9FFC-FD55DBEC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338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Muscle disease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7356DCD-0141-4FF8-ABF0-C7E9B17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339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Dystrophin testing after CK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11287F7-5AC9-4EF1-BEE2-338B520E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959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1308F11-1AD9-4660-BA93-0E8D907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0737FDC-FF72-452D-8A43-0297EA78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54212882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2646484F-C4E9-47A2-8CF0-17F442F4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DIFFERENTIAL • FIRST BRANCH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790457E-37A3-4ED5-964D-CA0481D6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Causes of hypotonia: first ask “sick or stable?”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CF59216-064A-4CEE-818D-73A69996D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3B6DE60F-C1AF-481E-AD93-8DDBF9DA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5095875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FFF2F0"/>
          </a:solidFill>
          <a:ln xmlns:a="http://schemas.openxmlformats.org/drawingml/2006/main" w="9525">
            <a:solidFill>
              <a:srgbClr val="F0C5C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: Rounded Corners 4">
            <a:extLst xmlns:a="http://schemas.openxmlformats.org/drawingml/2006/main">
              <a:ext uri="{FF2B5EF4-FFF2-40B4-BE49-F238E27FC236}">
                <a16:creationId xmlns:a16="http://schemas.microsoft.com/office/drawing/2014/main" id="{37A5F8C0-C35A-4728-9F80-E8E5A098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71650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94747"/>
          </a:solidFill>
          <a:ln xmlns:a="http://schemas.openxmlformats.org/drawingml/2006/main" w="9525">
            <a:solidFill>
              <a:srgbClr val="C947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ILL-APPEARING INFANT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A53C0FEC-4323-45F4-8946-C882F75D1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860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Treat the physiology first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29D64715-B3B5-4930-9581-7F207801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051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15824C3B-94B2-404B-B105-60CC7D93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8194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Sepsis or CNS infection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CE744774-3D41-4C21-84D8-6DDB9B7B1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004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68E9083-C30F-43DB-BEE6-A8DAFBD4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3147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Hypoglycemia or electrolyte disturbance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55D3AB1E-8E88-4FB6-9601-E0C11BBDB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957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3772C1B-558B-4D89-AC95-7F3B51DF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8100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Hypoxic–ischemic injury / hemorrhage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E29DD813-1BB3-4BF8-A409-82882C73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91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9A386BFC-1980-4481-8870-2BF113C2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3053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Organ failure, toxin, or sedating drug</a:t>
            </a: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A82CB688-2B8D-42AE-A260-DAE4E6E9D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863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7EAAAEBA-715C-4805-B1E7-E9086168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8006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Respiratory failure may be the presenting sign</a:t>
            </a:r>
          </a:p>
        </p:txBody>
      </p:sp>
      <p:sp>
        <p:nvSpPr>
          <p:cNvPr id="17" name="Rectangle: Rounded Corners 16">
            <a:extLst xmlns:a="http://schemas.openxmlformats.org/drawingml/2006/main">
              <a:ext uri="{FF2B5EF4-FFF2-40B4-BE49-F238E27FC236}">
                <a16:creationId xmlns:a16="http://schemas.microsoft.com/office/drawing/2014/main" id="{BF7E8DE0-CD84-421E-A6AE-D39FFB93D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524000"/>
            <a:ext cx="5095875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Rectangle: Rounded Corners 17">
            <a:extLst xmlns:a="http://schemas.openxmlformats.org/drawingml/2006/main">
              <a:ext uri="{FF2B5EF4-FFF2-40B4-BE49-F238E27FC236}">
                <a16:creationId xmlns:a16="http://schemas.microsoft.com/office/drawing/2014/main" id="{8BCEEBC8-5117-4896-8995-9A0E280A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1771650"/>
            <a:ext cx="1619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STABLE INFANT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936E00F4-BB24-4FCA-B3AF-12CDCFC1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28600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Localize before ordering tests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4F3F864A-68F0-4A81-A0BD-5F1581F2F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9051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F9661AEF-BE60-45CE-8A5F-B815C3B0E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8194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Central nervous system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E972B150-7C14-427D-BE69-6CE6604A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4004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1A09701E-530D-4C5E-A6E2-71FE2108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3147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Genetic or chromosomal syndrome</a:t>
            </a: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4B66166D-4FF2-4A0D-BEFE-FA5B37B6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8957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2BE8ABB3-E4B4-49C3-AEAA-EB28E92B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8100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Metabolic or endocrine disease</a:t>
            </a:r>
          </a:p>
        </p:txBody>
      </p:sp>
      <p:sp>
        <p:nvSpPr>
          <p:cNvPr id="26" name="Oval 25">
            <a:extLst xmlns:a="http://schemas.openxmlformats.org/drawingml/2006/main">
              <a:ext uri="{FF2B5EF4-FFF2-40B4-BE49-F238E27FC236}">
                <a16:creationId xmlns:a16="http://schemas.microsoft.com/office/drawing/2014/main" id="{F7C6A1EC-85D0-4E7D-83FA-C69A85FF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4391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FA1692AC-D709-4CD0-AAF5-E2505CAC1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053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Primary neuromuscular disorder</a:t>
            </a:r>
          </a:p>
        </p:txBody>
      </p:sp>
      <p:sp>
        <p:nvSpPr>
          <p:cNvPr id="28" name="Oval 27">
            <a:extLst xmlns:a="http://schemas.openxmlformats.org/drawingml/2006/main">
              <a:ext uri="{FF2B5EF4-FFF2-40B4-BE49-F238E27FC236}">
                <a16:creationId xmlns:a16="http://schemas.microsoft.com/office/drawing/2014/main" id="{9C04B426-D46F-4BF5-B9E2-48B096F41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48863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2D99046B-C88F-46B3-BCF7-F77FC225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8006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Skeletal or connective-tissue disorder</a:t>
            </a:r>
          </a:p>
        </p:txBody>
      </p:sp>
      <p:sp>
        <p:nvSpPr>
          <p:cNvPr id="30" name="Rectangle: Rounded Corners 29">
            <a:extLst xmlns:a="http://schemas.openxmlformats.org/drawingml/2006/main">
              <a:ext uri="{FF2B5EF4-FFF2-40B4-BE49-F238E27FC236}">
                <a16:creationId xmlns:a16="http://schemas.microsoft.com/office/drawing/2014/main" id="{4F55350E-332C-4177-9D38-3F8989C8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76875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FFF4D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0E4343F6-8D51-4D60-9C0D-E11E02159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629275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Unwell infant → stabilize and screen for reversible causes before detailed localization.</a:t>
            </a:r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0AFF710D-2C91-4F31-AF8D-129D7B77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EFB6FB4B-CF89-4D8E-BAB8-EC43850F8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27230738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39989BFC-48CC-4D61-8CAA-4839130B2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CAUSES • MEMORY MAP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FB30A4E-25DC-4BB8-BFA8-AF67D047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Organize the differential into five memorable buckets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4E011D7-B527-4231-9F58-4117B185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Oval 3">
            <a:extLst xmlns:a="http://schemas.openxmlformats.org/drawingml/2006/main">
              <a:ext uri="{FF2B5EF4-FFF2-40B4-BE49-F238E27FC236}">
                <a16:creationId xmlns:a16="http://schemas.microsoft.com/office/drawing/2014/main" id="{67A66FDB-B3FE-42CF-849C-845E28A5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28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47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CD2019C7-7D96-4B7A-A64C-AF6007AC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1428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SYSTEMIC / ACUTE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D758DFE8-4477-4FD4-86FB-39D12478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428750"/>
            <a:ext cx="657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Infection • hypoxia • glucose • electrolytes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697B44DC-1DC5-4FE0-95D6-C72F8EE0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05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1831896A-B295-4DC0-A1CD-972A5E66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3050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CENTRAL / GENETIC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8D6D2AE-06C0-4665-9B92-BEA96A72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305050"/>
            <a:ext cx="657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Brain injury • syndromes • posterior fossa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214BBCB2-71EF-4C01-9ED9-DFDEB278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81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643722FB-5D43-41A3-8A51-E64084AD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31813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METABOLIC / ENDOCRINE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572AE603-00FE-4525-8DFE-551EFBAC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181350"/>
            <a:ext cx="657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IEM • hypothyroidism • hypoglycemia • CAH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CAED2094-D4D9-4FA7-8FCA-ADA8F7B0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576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A370BD4D-C4E9-434B-810F-6D764E66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0576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NEUROMUSCULAR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292537EB-D90B-4E35-B858-B99EBA80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057650"/>
            <a:ext cx="657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Motor neuron • nerve • NMJ • muscle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1AD430B6-1213-4A9B-875B-13F15CF54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33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7D035BAA-B7EB-4216-8928-EED8B2A3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9339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SKELETAL / CONNECTIVE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692E7B2-3F8B-476A-B5EA-1D8930F8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933950"/>
            <a:ext cx="657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Dysplasia • laxity • contractures</a:t>
            </a:r>
          </a:p>
        </p:txBody>
      </p:sp>
      <p:sp>
        <p:nvSpPr>
          <p:cNvPr id="19" name="Rectangle: Rounded Corners 18">
            <a:extLst xmlns:a="http://schemas.openxmlformats.org/drawingml/2006/main">
              <a:ext uri="{FF2B5EF4-FFF2-40B4-BE49-F238E27FC236}">
                <a16:creationId xmlns:a16="http://schemas.microsoft.com/office/drawing/2014/main" id="{675E707E-FEF9-4E48-8CD2-D619A95D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8864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ECDD956D-D3CE-45F8-8ED9-8FD23947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60388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Board strategy: identify the bucket, then use the clue that points to one diagnosis.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2A152EA5-0BEE-46EF-AAD0-A7D78A63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9E225133-95C4-44F0-A48B-6C49171A3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35490390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0DE07ED8-5EFB-4E0E-8DD5-6F0814C36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CENTRAL / GENETIC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8E72264-07AD-4156-8DFD-C21DB798D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Genetic syndromes: phenotype directs the test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6FA8204-9840-4409-A7F8-A165727C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4AB8C365-DA23-48A4-A7D7-B545056DD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240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A8A83"/>
                </a:solidFill>
              </a:defRPr>
            </a:pPr>
            <a:r>
              <a:rPr sz="1725" b="1">
                <a:solidFill>
                  <a:srgbClr val="1A8A83"/>
                </a:solidFill>
              </a:rPr>
              <a:t>Down syndrome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B439E1DD-0BA1-4FFF-AC5C-7C6377DDE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524000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Characteristic dysmorphism • congenital heart disease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706EAB4-BE77-4D9E-B9FC-E98894B5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71700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0ABBFA5-EE92-4F23-B21B-515D6F00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241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A8A83"/>
                </a:solidFill>
              </a:defRPr>
            </a:pPr>
            <a:r>
              <a:rPr sz="1725" b="1">
                <a:solidFill>
                  <a:srgbClr val="1A8A83"/>
                </a:solidFill>
              </a:rPr>
              <a:t>Prader–Willi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7E6668A-9253-45EA-994E-216CBB22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524125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Profound neonatal hypotonia • poor suck • cryptorchidism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1461B60-EA09-46BA-807C-4988BECE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718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076E74F-E44E-4DDD-8136-8A7D934E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242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A8A83"/>
                </a:solidFill>
              </a:defRPr>
            </a:pPr>
            <a:r>
              <a:rPr sz="1725" b="1">
                <a:solidFill>
                  <a:srgbClr val="1A8A83"/>
                </a:solidFill>
              </a:rPr>
              <a:t>Trisomy 18 / 13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2CCE4DB-B11E-495D-9D45-59461070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524250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Multiple congenital anomalies • growth restriction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FD4322E-B32D-4063-8D93-F569AD081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71950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ACE0B53-4A53-4B36-B9D1-A024C91B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A8A83"/>
                </a:solidFill>
              </a:defRPr>
            </a:pPr>
            <a:r>
              <a:rPr sz="1725" b="1">
                <a:solidFill>
                  <a:srgbClr val="1A8A83"/>
                </a:solidFill>
              </a:rPr>
              <a:t>Skeletal dysplasias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0903E33E-6916-4D72-BDF2-61119623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524375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Disproportionate short limbs • abnormal spine or thorax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C3CE757E-A463-4B55-8E9E-B6FAFF263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720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C79A8FFB-5590-41AA-9FDB-DBBFE708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0070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FFF4D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03E35CF6-E71A-49F1-ABC0-E20094E5D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5310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Do not order a broad “hypotonia panel” when the phenotype strongly suggests a specific syndrome.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579E7BAD-DBD7-479F-85C2-FD5256B2E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13352FF-0D1A-476F-AD9A-13CD28A00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5082541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2EB39287-934F-41B4-92A3-AB092619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CENTRAL • STRUCTURAL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1594402-6883-451E-A97A-65E949C2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Posterior fossa disease can produce profound neonatal hypotonia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C479C87-4BA4-4442-BFD2-1F6DDB7D6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D5782A6-C81A-44FE-ACCC-35C4ACD2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859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6B87"/>
                </a:solidFill>
              </a:defRPr>
            </a:pPr>
            <a:r>
              <a:rPr sz="1725" b="1">
                <a:solidFill>
                  <a:srgbClr val="176B87"/>
                </a:solidFill>
              </a:rPr>
              <a:t>CEREBELLUM / BRAINSTEM</a:t>
            </a: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42C6FC1C-11E8-4C73-8AB1-389AE052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621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A6C6260-E554-4DB9-9D4E-1F789707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76450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6232D"/>
                </a:solidFill>
              </a:defRPr>
            </a:pPr>
            <a:r>
              <a:rPr sz="1650" b="0">
                <a:solidFill>
                  <a:srgbClr val="16232D"/>
                </a:solidFill>
              </a:rPr>
              <a:t>Dandy–Walker malformation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10468759-B32F-4805-9044-5E9B2379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336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7F5B141-9730-4746-8075-F3E072F6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647950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6232D"/>
                </a:solidFill>
              </a:defRPr>
            </a:pPr>
            <a:r>
              <a:rPr sz="1650" b="0">
                <a:solidFill>
                  <a:srgbClr val="16232D"/>
                </a:solidFill>
              </a:rPr>
              <a:t>Vermian hypoplasia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4812F36D-FFF8-48E0-83ED-605EFC01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051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2FBD708-5CD0-4965-9917-B2A045C5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19450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6232D"/>
                </a:solidFill>
              </a:defRPr>
            </a:pPr>
            <a:r>
              <a:rPr sz="1650" b="0">
                <a:solidFill>
                  <a:srgbClr val="16232D"/>
                </a:solidFill>
              </a:rPr>
              <a:t>Joubert syndrome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9C8890D9-D123-449D-8609-DA69C4F7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766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B2285D1E-4F9E-40A1-B397-6B1C84C1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90950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6232D"/>
                </a:solidFill>
              </a:defRPr>
            </a:pPr>
            <a:r>
              <a:rPr sz="1650" b="0">
                <a:solidFill>
                  <a:srgbClr val="16232D"/>
                </a:solidFill>
              </a:rPr>
              <a:t>Chiari II malformation</a:t>
            </a:r>
          </a:p>
        </p:txBody>
      </p:sp>
      <p:sp>
        <p:nvSpPr>
          <p:cNvPr id="13" name="Rectangle: Rounded Corners 12">
            <a:extLst xmlns:a="http://schemas.openxmlformats.org/drawingml/2006/main">
              <a:ext uri="{FF2B5EF4-FFF2-40B4-BE49-F238E27FC236}">
                <a16:creationId xmlns:a16="http://schemas.microsoft.com/office/drawing/2014/main" id="{17CE8AE0-1C9C-4517-888C-D575C8C2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562100"/>
            <a:ext cx="476250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5C18FFF-86A0-4150-B7FF-BB902E6C7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85737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A8A83"/>
                </a:solidFill>
              </a:defRPr>
            </a:pPr>
            <a:r>
              <a:rPr sz="1800" b="1">
                <a:solidFill>
                  <a:srgbClr val="1A8A83"/>
                </a:solidFill>
              </a:rPr>
              <a:t>Clues that justify brain MRI</a:t>
            </a: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538555CC-C42F-45B5-8223-FA5DBDA4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486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79F25929-B0B5-4C72-935E-E4E209BE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400300"/>
            <a:ext cx="3686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Abnormal head size or growth</a:t>
            </a:r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8C320ED2-F355-4B20-96C4-EACCCBB61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9622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BDA51747-A1BD-453F-88F0-31724008E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876550"/>
            <a:ext cx="3686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Abnormal eye movements or apnea</a:t>
            </a:r>
          </a:p>
        </p:txBody>
      </p:sp>
      <p:sp>
        <p:nvSpPr>
          <p:cNvPr id="19" name="Oval 18">
            <a:extLst xmlns:a="http://schemas.openxmlformats.org/drawingml/2006/main">
              <a:ext uri="{FF2B5EF4-FFF2-40B4-BE49-F238E27FC236}">
                <a16:creationId xmlns:a16="http://schemas.microsoft.com/office/drawing/2014/main" id="{C787E26D-A4BB-43E2-B395-F9532EC83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4385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B645E6A-119A-4BCC-B8FA-EE391A6AD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3352800"/>
            <a:ext cx="3686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Cranial-nerve / bulbar dysfunction</a:t>
            </a:r>
          </a:p>
        </p:txBody>
      </p:sp>
      <p:sp>
        <p:nvSpPr>
          <p:cNvPr id="21" name="Oval 20">
            <a:extLst xmlns:a="http://schemas.openxmlformats.org/drawingml/2006/main">
              <a:ext uri="{FF2B5EF4-FFF2-40B4-BE49-F238E27FC236}">
                <a16:creationId xmlns:a16="http://schemas.microsoft.com/office/drawing/2014/main" id="{84387CCD-90C1-4A06-BB20-114F3E43F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147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5BD65FF5-B5E1-43E3-9E6C-C4FBBD497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3829050"/>
            <a:ext cx="3686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Dysmorphism or congenital anomalies</a:t>
            </a:r>
          </a:p>
        </p:txBody>
      </p:sp>
      <p:sp>
        <p:nvSpPr>
          <p:cNvPr id="23" name="Oval 22">
            <a:extLst xmlns:a="http://schemas.openxmlformats.org/drawingml/2006/main">
              <a:ext uri="{FF2B5EF4-FFF2-40B4-BE49-F238E27FC236}">
                <a16:creationId xmlns:a16="http://schemas.microsoft.com/office/drawing/2014/main" id="{9292C050-8E3A-4182-8168-19E82001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3910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B55BE4E4-1EC4-4852-89F0-04825DB3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4305300"/>
            <a:ext cx="3686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Seizures or impaired consciousness</a:t>
            </a:r>
          </a:p>
        </p:txBody>
      </p:sp>
      <p:sp>
        <p:nvSpPr>
          <p:cNvPr id="25" name="Rectangle: Rounded Corners 24">
            <a:extLst xmlns:a="http://schemas.openxmlformats.org/drawingml/2006/main">
              <a:ext uri="{FF2B5EF4-FFF2-40B4-BE49-F238E27FC236}">
                <a16:creationId xmlns:a16="http://schemas.microsoft.com/office/drawing/2014/main" id="{3129B9D7-1847-4475-93D1-3EAE638C0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095875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B2C9F02E-BF77-40F7-B6E2-A9D5277BC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248275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Localization clue: marked axial hypotonia with brainstem or cerebellar signs.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99A41BAC-9799-438D-8157-C0412763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B597FD03-1B80-4368-9F5A-D8606613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02854185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4FB972BC-6CF6-49BB-B639-B72E1C22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BOARD-EXAM EXCEPTION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A22F00E-6955-4CA3-9CBF-8B24E41F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Cerebral palsy may begin with low tone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EF064AA-C97C-4754-89C6-3E30D3E6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CE80AB3E-0F9D-4FB9-BD6F-6D8ADC37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24000"/>
            <a:ext cx="495300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E6ED0E50-C15E-4182-A9A6-03D80227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809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6B87"/>
                </a:solidFill>
              </a:defRPr>
            </a:pPr>
            <a:r>
              <a:rPr sz="1725" b="1">
                <a:solidFill>
                  <a:srgbClr val="176B87"/>
                </a:solidFill>
              </a:rPr>
              <a:t>EARLY INFANCY</a:t>
            </a: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6EA5DFBF-520E-45A2-A232-5DC78C27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66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039FB71-400D-4AB0-9F00-70F449C4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381250"/>
            <a:ext cx="37814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Hypotonia may be prominent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B5125096-5955-4AF6-977B-4224F9CC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194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94F41E23-4377-4E02-932D-77B87271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933700"/>
            <a:ext cx="37814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Delayed motor milestones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3C08C0E5-0CC6-4A76-A4DB-514609270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9687C1A-E3E2-45AE-9ED5-55D845EF3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486150"/>
            <a:ext cx="37814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Poor postural control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FC9B2F0E-21BA-437F-A904-53D12F3A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1243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9430BDCF-7C0B-4E93-9FC2-2AB87D9C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4038600"/>
            <a:ext cx="37814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Asymmetry may already be present</a:t>
            </a:r>
          </a:p>
        </p:txBody>
      </p:sp>
      <p:sp>
        <p:nvSpPr>
          <p:cNvPr id="14" name="Rectangle: Rounded Corners 13">
            <a:extLst xmlns:a="http://schemas.openxmlformats.org/drawingml/2006/main">
              <a:ext uri="{FF2B5EF4-FFF2-40B4-BE49-F238E27FC236}">
                <a16:creationId xmlns:a16="http://schemas.microsoft.com/office/drawing/2014/main" id="{4FF56A44-2F8D-4345-9328-0D2CEDF1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524000"/>
            <a:ext cx="495300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A97976F-F181-46D5-AEB3-A3F51323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1809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A8A83"/>
                </a:solidFill>
              </a:defRPr>
            </a:pPr>
            <a:r>
              <a:rPr sz="1725" b="1">
                <a:solidFill>
                  <a:srgbClr val="1A8A83"/>
                </a:solidFill>
              </a:rPr>
              <a:t>WITH TIME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F1821013-6B83-47D3-B1A3-639F7D85A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4669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21F286F2-977D-47EC-81BD-51E2F06F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381250"/>
            <a:ext cx="37814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Spasticity and/or dystonia emerges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4DEC8F93-E0BD-4484-8603-ED9861C1F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0194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98110735-B574-4F8F-8F89-E386A8704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933700"/>
            <a:ext cx="37814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Brisk reflexes and clonus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45D038CC-B331-43DE-AC6D-8A41B1AC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571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48486014-069D-4498-8140-6D965D27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486150"/>
            <a:ext cx="37814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Persistent primitive reflexes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9043E950-0C10-4F84-8D06-3D29B4FF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1243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C06F47EA-11F6-4124-BBD7-E7649B06E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038600"/>
            <a:ext cx="37814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Abnormal movement patterns</a:t>
            </a:r>
          </a:p>
        </p:txBody>
      </p:sp>
      <p:sp>
        <p:nvSpPr>
          <p:cNvPr id="24" name="Rectangle: Rounded Corners 23">
            <a:extLst xmlns:a="http://schemas.openxmlformats.org/drawingml/2006/main">
              <a:ext uri="{FF2B5EF4-FFF2-40B4-BE49-F238E27FC236}">
                <a16:creationId xmlns:a16="http://schemas.microsoft.com/office/drawing/2014/main" id="{11A650C5-D93D-4EB7-BF57-CB42F003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191125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FFF4D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198C4F01-D290-4721-9A78-3EB2CD21F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343525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CP is a heterogeneous consequence of injury to the developing brain—not one specific cause.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A28F0F74-14B6-4628-BCEE-BBA3555E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2EA56347-A1DD-4641-B23B-009F3A114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3125844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Rectangle 36">
            <a:extLst xmlns:a="http://schemas.openxmlformats.org/drawingml/2006/main">
              <a:ext uri="{FF2B5EF4-FFF2-40B4-BE49-F238E27FC236}">
                <a16:creationId xmlns:a16="http://schemas.microsoft.com/office/drawing/2014/main" id="{5AB75684-D562-4C4C-AF66-8F014C0A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METABOLIC CAUSES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A9505E3-0C3A-4476-80D7-D7F1F8C7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Metabolic hypotonia: look for decompensation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4BD6EE77-60D0-4F2B-ABC3-A5CDD5D5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5D90751E-0A58-47BA-817B-15266DC12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C94747"/>
                </a:solidFill>
              </a:defRPr>
            </a:pPr>
            <a:r>
              <a:rPr sz="1800" b="1">
                <a:solidFill>
                  <a:srgbClr val="C94747"/>
                </a:solidFill>
              </a:rPr>
              <a:t>WHEN TO SUSPECT</a:t>
            </a: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CD4A4149-4835-4E81-A2EF-39B07614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431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CC94CBC0-9979-461E-BBF7-824F3942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57400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Poor feeding or vomiting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598598A5-955E-484A-B272-506C7C42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670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83534E9-F733-4100-8F69-8D2B2AB6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81275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Encephalopathy / episodic deterioration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F661A9AB-8C9B-44B8-A237-5E8CFE2D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90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A204D40A-B827-4F55-8AA0-D41DC338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105150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Hypoglycemia or metabolic acidosis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3CC97E75-D27F-4250-9704-0282A49F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147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0666CF6-1AE5-492B-A093-BB012490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29025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Hyperammonemia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44B8A8CE-457E-4BE3-907A-C0774E9DD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386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3CC6E281-53FC-436C-9EFF-B1CD7292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52900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Hepatomegaly or cardiomyopathy</a:t>
            </a: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641AF227-88F4-4339-B235-31B2C3DD5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625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D49E132F-31F4-43FE-9D6F-BC1A85263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76775"/>
            <a:ext cx="42576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Regression after normal development</a:t>
            </a:r>
          </a:p>
        </p:txBody>
      </p:sp>
      <p:sp>
        <p:nvSpPr>
          <p:cNvPr id="17" name="Rectangle: Rounded Corners 16">
            <a:extLst xmlns:a="http://schemas.openxmlformats.org/drawingml/2006/main">
              <a:ext uri="{FF2B5EF4-FFF2-40B4-BE49-F238E27FC236}">
                <a16:creationId xmlns:a16="http://schemas.microsoft.com/office/drawing/2014/main" id="{46A154AE-AC85-4B0A-A52E-4F0A95F71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24000"/>
            <a:ext cx="50482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A2E80CA3-F8C0-4C2F-A614-B4CDCD68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09750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A8A83"/>
                </a:solidFill>
              </a:defRPr>
            </a:pPr>
            <a:r>
              <a:rPr sz="1800" b="1">
                <a:solidFill>
                  <a:srgbClr val="1A8A83"/>
                </a:solidFill>
              </a:rPr>
              <a:t>High-yield categories</a:t>
            </a:r>
          </a:p>
        </p:txBody>
      </p:sp>
      <p:sp>
        <p:nvSpPr>
          <p:cNvPr id="19" name="Oval 18">
            <a:extLst xmlns:a="http://schemas.openxmlformats.org/drawingml/2006/main">
              <a:ext uri="{FF2B5EF4-FFF2-40B4-BE49-F238E27FC236}">
                <a16:creationId xmlns:a16="http://schemas.microsoft.com/office/drawing/2014/main" id="{D9618FF8-3A9E-4737-B8C0-DAED11E2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907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C8810F26-339F-4C86-8E70-E258B0D2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30505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Organic acidemias</a:t>
            </a:r>
          </a:p>
        </p:txBody>
      </p:sp>
      <p:sp>
        <p:nvSpPr>
          <p:cNvPr id="21" name="Oval 20">
            <a:extLst xmlns:a="http://schemas.openxmlformats.org/drawingml/2006/main">
              <a:ext uri="{FF2B5EF4-FFF2-40B4-BE49-F238E27FC236}">
                <a16:creationId xmlns:a16="http://schemas.microsoft.com/office/drawing/2014/main" id="{F0E55921-22A7-496F-979A-5C638F0C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003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96A76721-6150-4052-8243-E8CB2AF4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71462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Urea-cycle defects</a:t>
            </a:r>
          </a:p>
        </p:txBody>
      </p:sp>
      <p:sp>
        <p:nvSpPr>
          <p:cNvPr id="23" name="Oval 22">
            <a:extLst xmlns:a="http://schemas.openxmlformats.org/drawingml/2006/main">
              <a:ext uri="{FF2B5EF4-FFF2-40B4-BE49-F238E27FC236}">
                <a16:creationId xmlns:a16="http://schemas.microsoft.com/office/drawing/2014/main" id="{CC1C55E5-C6B4-4B3E-9366-312D6BD10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209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FB04C43-3607-41D6-A9A8-0D12FA585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1242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Fatty-acid oxidation / carnitine defects</a:t>
            </a:r>
          </a:p>
        </p:txBody>
      </p:sp>
      <p:sp>
        <p:nvSpPr>
          <p:cNvPr id="25" name="Oval 24">
            <a:extLst xmlns:a="http://schemas.openxmlformats.org/drawingml/2006/main">
              <a:ext uri="{FF2B5EF4-FFF2-40B4-BE49-F238E27FC236}">
                <a16:creationId xmlns:a16="http://schemas.microsoft.com/office/drawing/2014/main" id="{3F9D6E33-B358-4665-83F3-78BEF1BA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195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FAD84B4E-EB58-4816-B373-059358A6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53377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Glycogen-storage disorders</a:t>
            </a:r>
          </a:p>
        </p:txBody>
      </p:sp>
      <p:sp>
        <p:nvSpPr>
          <p:cNvPr id="27" name="Oval 26">
            <a:extLst xmlns:a="http://schemas.openxmlformats.org/drawingml/2006/main">
              <a:ext uri="{FF2B5EF4-FFF2-40B4-BE49-F238E27FC236}">
                <a16:creationId xmlns:a16="http://schemas.microsoft.com/office/drawing/2014/main" id="{3EDC23AF-DD3F-481F-887D-04177CF00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290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14DFC15D-D27C-4D92-A219-F7E112D9B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94335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Peroxisomal disorders</a:t>
            </a:r>
          </a:p>
        </p:txBody>
      </p:sp>
      <p:sp>
        <p:nvSpPr>
          <p:cNvPr id="29" name="Oval 28">
            <a:extLst xmlns:a="http://schemas.openxmlformats.org/drawingml/2006/main">
              <a:ext uri="{FF2B5EF4-FFF2-40B4-BE49-F238E27FC236}">
                <a16:creationId xmlns:a16="http://schemas.microsoft.com/office/drawing/2014/main" id="{9DDB60D4-BB5B-45B9-8711-8E5703EA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386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57AE0FE2-C583-44CA-B316-CD73E008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435292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Congenital disorders of glycosylation</a:t>
            </a:r>
          </a:p>
        </p:txBody>
      </p:sp>
      <p:sp>
        <p:nvSpPr>
          <p:cNvPr id="31" name="Oval 30">
            <a:extLst xmlns:a="http://schemas.openxmlformats.org/drawingml/2006/main">
              <a:ext uri="{FF2B5EF4-FFF2-40B4-BE49-F238E27FC236}">
                <a16:creationId xmlns:a16="http://schemas.microsoft.com/office/drawing/2014/main" id="{A1910CAE-0AEB-4EBE-A8E6-08842FAD2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482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41AB675C-4850-42C1-BD1C-0DB7DA84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47625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Tay–Sachs / creatine disorders</a:t>
            </a:r>
          </a:p>
        </p:txBody>
      </p:sp>
      <p:sp>
        <p:nvSpPr>
          <p:cNvPr id="33" name="Rectangle: Rounded Corners 32">
            <a:extLst xmlns:a="http://schemas.openxmlformats.org/drawingml/2006/main">
              <a:ext uri="{FF2B5EF4-FFF2-40B4-BE49-F238E27FC236}">
                <a16:creationId xmlns:a16="http://schemas.microsoft.com/office/drawing/2014/main" id="{ED626015-573A-44CA-86C6-EB12FDEAB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292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6B4293CB-C176-4426-B666-68DCC7E9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5816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Pattern: systemic illness + neurologic dysfunction → metabolic testing guided by the acute biochemistry.</a:t>
            </a:r>
          </a:p>
        </p:txBody>
      </p:sp>
      <p:sp>
        <p:nvSpPr>
          <p:cNvPr id="35" name="Rectangle 34">
            <a:extLst xmlns:a="http://schemas.openxmlformats.org/drawingml/2006/main">
              <a:ext uri="{FF2B5EF4-FFF2-40B4-BE49-F238E27FC236}">
                <a16:creationId xmlns:a16="http://schemas.microsoft.com/office/drawing/2014/main" id="{5ED800E6-DC2E-40D2-ABBA-BB320C1B3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7D9EABA1-1FE8-4314-AEDD-198D707E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03848674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675E9BAF-0F76-4D21-8AA5-BC1D1BA35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ENDOCRINE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9DFF11A-BDAA-4505-B5F4-51503910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Endocrine causes are reversible—screen early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E5C8D6E-E082-4CF7-B7B2-1DDF31201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A28F69D2-720E-4307-A6C4-883F5CFC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71625"/>
            <a:ext cx="242887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9525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CONGENITAL HYPOTHYROIDISM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B3525FEA-C1A2-4597-B7A0-260DF62E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57162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Prolonged jaundice • macroglossia • constipation • large fontanelle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32BDFD94-D7C2-4FB8-9860-5B592AA55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571625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TSH + free T4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07ED98-BAF8-4AB4-A74B-F2096889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860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Rectangle: Rounded Corners 7">
            <a:extLst xmlns:a="http://schemas.openxmlformats.org/drawingml/2006/main">
              <a:ext uri="{FF2B5EF4-FFF2-40B4-BE49-F238E27FC236}">
                <a16:creationId xmlns:a16="http://schemas.microsoft.com/office/drawing/2014/main" id="{67D13446-7DB4-452B-ADA5-F290DB7F4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242887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94747"/>
          </a:solidFill>
          <a:ln xmlns:a="http://schemas.openxmlformats.org/drawingml/2006/main" w="9525">
            <a:solidFill>
              <a:srgbClr val="C947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HYPOGLYCEMIA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AAD47AC3-A6E9-48DF-8121-A50B3238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575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Jitteriness or lethargy • poor feeding • seizures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D7E5BD3D-9E9C-4979-AB35-28B9DE022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0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Immediate bedside glucose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584DBB2-7226-4623-8CE0-D09869E9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71900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Rectangle: Rounded Corners 11">
            <a:extLst xmlns:a="http://schemas.openxmlformats.org/drawingml/2006/main">
              <a:ext uri="{FF2B5EF4-FFF2-40B4-BE49-F238E27FC236}">
                <a16:creationId xmlns:a16="http://schemas.microsoft.com/office/drawing/2014/main" id="{1E6BEB2A-723B-4372-B979-4117B5A0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43375"/>
            <a:ext cx="242887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9525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CONGENITAL ADRENAL HYPERPLASIA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EDB1A31-142F-4438-99CF-82CA793A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1433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Vomiting • dehydration • shock • electrolyte disturbance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976415E7-30FB-4004-B996-65BC0413B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43375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Na/K, glucose, cortisol / 17-OHP as indicated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7406D9DB-0FB3-4FDD-AC18-8D3DBF37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577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6401F080-530A-4A40-A505-2CFB9114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9C5A6EAC-C326-40D0-8269-B4E70748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721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Glucose is part of the initial assessment of every ill or encephalopathic hypotonic infant.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43EACC1E-9708-4D24-8C9F-E18A78407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47DE4A5B-B412-4492-A66D-C74A27CA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76594956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58939BAA-167E-4709-8364-47364180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PERIPHERAL CAUSES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DAC30A4-F19C-43AB-ADCD-253E3DC6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Primary neuromuscular disease: weakness dominates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1F653CD-0C55-4416-9248-E19E5D61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9928350C-C45C-4BB0-918D-95D3C090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9525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MOTOR NEURON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C6FE57A5-8E68-4B51-9144-8C79EC2D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466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SMA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C4A22C30-D2C6-417C-BAEA-1C2DC442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466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Tongue fasciculations • absent reflexes</a:t>
            </a:r>
          </a:p>
        </p:txBody>
      </p:sp>
      <p:sp>
        <p:nvSpPr>
          <p:cNvPr id="7" name="Rectangle: Rounded Corners 6">
            <a:extLst xmlns:a="http://schemas.openxmlformats.org/drawingml/2006/main">
              <a:ext uri="{FF2B5EF4-FFF2-40B4-BE49-F238E27FC236}">
                <a16:creationId xmlns:a16="http://schemas.microsoft.com/office/drawing/2014/main" id="{3C977B88-E520-456E-871A-83D1D8DC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9525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PERIPHERAL NERVE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3FA1CB5-6DB5-41BB-A949-660B9150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466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CMT / neuropathy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A043841-E07C-44F3-A997-BF0B1F046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09825"/>
            <a:ext cx="466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Distal weakness • sensory findings</a:t>
            </a:r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6C7EFCFD-FFED-4181-9022-4255A28C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81375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NM JUNCTION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1F620C7-69FE-4DF1-89E8-F0DF8EDC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466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Congenital myasthenic syndrome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A95570E-7ECC-4DF4-977B-2F0610746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14825"/>
            <a:ext cx="466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Fatigability • ptosis • bulbar weakness</a:t>
            </a:r>
          </a:p>
        </p:txBody>
      </p:sp>
      <p:sp>
        <p:nvSpPr>
          <p:cNvPr id="13" name="Rectangle: Rounded Corners 12">
            <a:extLst xmlns:a="http://schemas.openxmlformats.org/drawingml/2006/main">
              <a:ext uri="{FF2B5EF4-FFF2-40B4-BE49-F238E27FC236}">
                <a16:creationId xmlns:a16="http://schemas.microsoft.com/office/drawing/2014/main" id="{C9BA6915-B5D6-4B43-ACA7-2C12F9CC7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81375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MUSCLE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C9F52F1-AE16-4C4B-B345-B2110FC8D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466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Myopathy / dystrophy / Pompe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1F4873E2-52D6-4476-A85C-28C4E72D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14825"/>
            <a:ext cx="466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Proximal weakness • CK or cardiomyopathy</a:t>
            </a:r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94417F1C-4A72-4E41-AF58-F3611BE74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4333A209-6ACD-48C0-B465-C4F2D86D3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721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Peripheral pattern = little antigravity movement + reduced reflexes + preserved alertness.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0DA5F817-113A-413D-80D0-933A0D1D9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A9BCD1E3-50F3-44D9-9D1A-529DDAD0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51077221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0BD37F71-68EA-49DE-9A9D-D4FEF8B9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FOCUSED HISTORY • PRENATAL &amp; PERINATAL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725927B-FBAD-4F5A-B9A8-E7379724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History starts before birth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174019D-EC61-4C75-BA89-3FBDC35C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1375138-4B71-4F7C-96FA-9BC9FFA09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287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Polyhydramnios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BB70276-204B-4979-95D4-57A991C9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42875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May reflect decreased fetal swallowing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F7819D25-BDF5-4A23-978E-07765EA4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669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Reduced fetal movement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2A10907-8C55-4C7A-AB03-622840B14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26695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Suggests fetal akinesia or congenital weakness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428F2D4B-40D4-4C68-B752-5A03E6B2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051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Breech / malpresentation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C5E678C-B1C3-4529-A735-DED9B5ED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10515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May accompany impaired fetal movement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20E49EF-96FA-436E-92A4-1432225F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Birth trauma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01AA828-F25D-4313-9C4F-AD32E550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94335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Raises concern for spinal cord or peripheral nerve injury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AC30A915-5065-4A4A-869D-809BDB933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815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Perinatal depression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5C1F828-AF75-4BE9-91D4-2AA866223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78155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Could be the cause—or reduced reserve from congenital disease</a:t>
            </a:r>
          </a:p>
        </p:txBody>
      </p:sp>
      <p:sp>
        <p:nvSpPr>
          <p:cNvPr id="14" name="Rectangle: Rounded Corners 13">
            <a:extLst xmlns:a="http://schemas.openxmlformats.org/drawingml/2006/main">
              <a:ext uri="{FF2B5EF4-FFF2-40B4-BE49-F238E27FC236}">
                <a16:creationId xmlns:a16="http://schemas.microsoft.com/office/drawing/2014/main" id="{E3B7CE54-857C-47FD-A0E9-E7151D2E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8102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FFF4D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07970659-41BA-482C-88BB-B3E61558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9626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Do not automatically attribute hypotonia to “birth asphyxia” when prenatal weakness was already present.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334B5FED-9963-4949-9ECF-1040C2D3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3E8C231-C39F-45E9-9456-C1D7763C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54204495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CC692FF9-DFC1-4F5F-AA5A-950873525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FOCUSED HISTORY • FAMILY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62FF71E-57AF-4515-8C5B-B0EFADE7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The pedigree can localize the disease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4547478-8734-4048-8CC4-DF11FA8B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613E7B7-5DF9-410E-AD60-645E3A88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7637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87"/>
                </a:solidFill>
              </a:defRPr>
            </a:pPr>
            <a:r>
              <a:rPr sz="1575" b="1">
                <a:solidFill>
                  <a:srgbClr val="176B87"/>
                </a:solidFill>
              </a:rPr>
              <a:t>Maternal weakness / myotonia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ECD30012-F442-4039-8543-2AABAF43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Congenital myotonic dystrophy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803DA55E-DBA4-4AB0-81F0-3AF35E7BF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0507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935D450-0FE0-4C5E-B6E9-8157A8C4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7637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87"/>
                </a:solidFill>
              </a:defRPr>
            </a:pPr>
            <a:r>
              <a:rPr sz="1575" b="1">
                <a:solidFill>
                  <a:srgbClr val="176B87"/>
                </a:solidFill>
              </a:rPr>
              <a:t>Affected male relatives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7744C06-33FE-46C9-A23C-9F0E23A2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8859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X-linked muscular dystrophy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3830664-DB51-4DA6-8E44-A9105536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0507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64062320-3E45-449A-85EA-CF073341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987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87"/>
                </a:solidFill>
              </a:defRPr>
            </a:pPr>
            <a:r>
              <a:rPr sz="1575" b="1">
                <a:solidFill>
                  <a:srgbClr val="176B87"/>
                </a:solidFill>
              </a:rPr>
              <a:t>Sibling deaths in infancy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37E446C-F60F-4B21-B561-EBFC28C76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Autosomal-recessive neuromuscular or metabolic disease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2A6825D-9734-4E95-B879-7FE2637A3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622BEF9-8CE4-4735-A671-4C2B33B2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80987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87"/>
                </a:solidFill>
              </a:defRPr>
            </a:pPr>
            <a:r>
              <a:rPr sz="1575" b="1">
                <a:solidFill>
                  <a:srgbClr val="176B87"/>
                </a:solidFill>
              </a:rPr>
              <a:t>Consanguinity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9450445C-6F57-486E-8720-FB3EC8753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2194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Raises recessive disease probability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62094593-53C8-4DDE-87EB-24EEC150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83857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3D635505-952E-495D-B24E-9A9F1261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4337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87"/>
                </a:solidFill>
              </a:defRPr>
            </a:pPr>
            <a:r>
              <a:rPr sz="1575" b="1">
                <a:solidFill>
                  <a:srgbClr val="176B87"/>
                </a:solidFill>
              </a:rPr>
              <a:t>Neuropathy / foot deformity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66AC92E7-9D8D-43BA-AF9A-002EA325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529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Charcot–Marie–Tooth disease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4276C79-4BD1-4230-93FE-BA76EAA6B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7207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DBCE2DAF-224B-4151-A168-3BFAA4FD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14337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87"/>
                </a:solidFill>
              </a:defRPr>
            </a:pPr>
            <a:r>
              <a:rPr sz="1575" b="1">
                <a:solidFill>
                  <a:srgbClr val="176B87"/>
                </a:solidFill>
              </a:rPr>
              <a:t>Episodic crises / cardiomyopathy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8A29B92D-907B-463D-AD02-D2306F52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5529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Mitochondrial disease, FAOD, or Pompe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CCD5004-52AD-4C4D-B2D6-2E726361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172075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: Rounded Corners 21">
            <a:extLst xmlns:a="http://schemas.openxmlformats.org/drawingml/2006/main">
              <a:ext uri="{FF2B5EF4-FFF2-40B4-BE49-F238E27FC236}">
                <a16:creationId xmlns:a16="http://schemas.microsoft.com/office/drawing/2014/main" id="{C7749DC9-6986-4224-B0AA-7D5EAF20B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19B50D0C-FFA5-4124-95F2-E3590D53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721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Ask specifically—families may not recognize mild maternal or adult weakness as relevant.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6530E70-3055-41BD-BC98-235F534A4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4D1F8DB8-C601-454E-BADB-B161D611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548616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A73DA739-1A16-428C-879A-707F88AF4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PHYSICAL EXAMINATION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EB5A8BD-1EC0-4B55-A178-4930D486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Before the neurologic exam, inspect the whole child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D96F7B0-66BE-4798-B217-809D8DB2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8CDC7D46-8FDD-483D-97C0-2AA6FA29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76375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94747"/>
          </a:solidFill>
          <a:ln xmlns:a="http://schemas.openxmlformats.org/drawingml/2006/main" w="9525">
            <a:solidFill>
              <a:srgbClr val="C947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APPEARANCE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6CEA3C4-F7AD-4664-89E4-8D1612EE5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716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Illness • alertness • interaction</a:t>
            </a:r>
          </a:p>
        </p:txBody>
      </p:sp>
      <p:sp>
        <p:nvSpPr>
          <p:cNvPr id="6" name="Rectangle: Rounded Corners 5">
            <a:extLst xmlns:a="http://schemas.openxmlformats.org/drawingml/2006/main">
              <a:ext uri="{FF2B5EF4-FFF2-40B4-BE49-F238E27FC236}">
                <a16:creationId xmlns:a16="http://schemas.microsoft.com/office/drawing/2014/main" id="{2CA0E8B7-E9F4-49DC-860D-2132C5C5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476375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GROWTH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75FCCE-63DA-4C99-8F6C-E565BF52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9716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Weight • length • head circumference</a:t>
            </a:r>
          </a:p>
        </p:txBody>
      </p:sp>
      <p:sp>
        <p:nvSpPr>
          <p:cNvPr id="8" name="Rectangle: Rounded Corners 7">
            <a:extLst xmlns:a="http://schemas.openxmlformats.org/drawingml/2006/main">
              <a:ext uri="{FF2B5EF4-FFF2-40B4-BE49-F238E27FC236}">
                <a16:creationId xmlns:a16="http://schemas.microsoft.com/office/drawing/2014/main" id="{14D380C3-8D1A-4C09-96F8-2191D176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9875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DYSMORPHISM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B6AF2E4-F2AF-40D7-9291-AA8FA8F9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051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Face • palate • congenital anomalies</a:t>
            </a:r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C59C4980-9564-4A0F-8281-C1F36DD94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809875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SKIN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50F3EA7-929E-4009-B5F9-768496DD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051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Pallor • bruising • petechiae • trauma</a:t>
            </a:r>
          </a:p>
        </p:txBody>
      </p:sp>
      <p:sp>
        <p:nvSpPr>
          <p:cNvPr id="12" name="Rectangle: Rounded Corners 11">
            <a:extLst xmlns:a="http://schemas.openxmlformats.org/drawingml/2006/main">
              <a:ext uri="{FF2B5EF4-FFF2-40B4-BE49-F238E27FC236}">
                <a16:creationId xmlns:a16="http://schemas.microsoft.com/office/drawing/2014/main" id="{3C7CC128-4618-443D-9017-B386FEA2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43375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BREATHING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CDAE3322-4E8F-4811-8735-DB12415A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386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Rate • pattern • diaphragm • weak cry</a:t>
            </a:r>
          </a:p>
        </p:txBody>
      </p:sp>
      <p:sp>
        <p:nvSpPr>
          <p:cNvPr id="14" name="Rectangle: Rounded Corners 13">
            <a:extLst xmlns:a="http://schemas.openxmlformats.org/drawingml/2006/main">
              <a:ext uri="{FF2B5EF4-FFF2-40B4-BE49-F238E27FC236}">
                <a16:creationId xmlns:a16="http://schemas.microsoft.com/office/drawing/2014/main" id="{739D75BA-A518-480A-9423-15C48D6F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143375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FEEDING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4CA24EB7-B96D-4367-9252-59C34B9F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6386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Suck • swallow • secretion handling</a:t>
            </a:r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9D2F54C1-14D2-4790-9733-D0F2FEA55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0C7A0937-EEBC-406C-90FD-B3F83B22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721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Observation before handling often reveals the diagnosis—and identifies respiratory risk.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0B3FE1F7-5623-4A43-B220-67627E85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267D5040-DD8B-4865-8FE0-BC18E2E9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34952594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87EDE563-26BB-4D52-A4BB-E85FC243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PHYSICAL EXAMINATION • CLUE → CAUSE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82DA223-D60E-41FB-847B-18FB18ABE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Systemic clues point to specific disease groups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E6FB395-A277-42DD-AD23-43479EEC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F8D4496-1FE2-4069-AA9D-94C42390F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81125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A8A83"/>
                </a:solidFill>
              </a:defRPr>
            </a:pPr>
            <a:r>
              <a:rPr sz="1575" b="1">
                <a:solidFill>
                  <a:srgbClr val="1A8A83"/>
                </a:solidFill>
              </a:rPr>
              <a:t>Cardiomyopathy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FF22CBF9-F13B-448C-9F07-80CC6185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38112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Pompe • carnitine deficiency • fatty-acid oxidation defect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AB032BD7-8477-47BA-A49C-70618C0D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145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83BAA27-6751-4E55-B2C0-602F62CB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33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A8A83"/>
                </a:solidFill>
              </a:defRPr>
            </a:pPr>
            <a:r>
              <a:rPr sz="1575" b="1">
                <a:solidFill>
                  <a:srgbClr val="1A8A83"/>
                </a:solidFill>
              </a:rPr>
              <a:t>Genital anomalies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FDD1494A-F4AC-488A-9F5F-463E2FAE0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3360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Prader–Willi • Smith–Lemli–Opitz • endocrine disease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2BB3E10-F570-462D-9A8E-29FEA10E5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CEF6F08B-937D-4C24-8560-D196A8B3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86075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A8A83"/>
                </a:solidFill>
              </a:defRPr>
            </a:pPr>
            <a:r>
              <a:rPr sz="1575" b="1">
                <a:solidFill>
                  <a:srgbClr val="1A8A83"/>
                </a:solidFill>
              </a:rPr>
              <a:t>Contractures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9B9475D6-EB59-4569-8551-54A74EE8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8860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Fetal akinesia • arthrogryposis • congenital neuromuscular disease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BF3CC880-AEED-42E7-AC08-B4C382CB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194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0F79813D-E8E5-4816-8247-F1691CAB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A8A83"/>
                </a:solidFill>
              </a:defRPr>
            </a:pPr>
            <a:r>
              <a:rPr sz="1575" b="1">
                <a:solidFill>
                  <a:srgbClr val="1A8A83"/>
                </a:solidFill>
              </a:rPr>
              <a:t>Joint laxity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BC2A1584-5A7F-4FA1-B64B-113087FA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385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Connective-tissue disorder • Down syndrome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6C040E4A-F28D-4D4D-8CDB-1A6F1E9E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71950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9CC8F278-CD22-4721-AA20-33EFD86C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91025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A8A83"/>
                </a:solidFill>
              </a:defRPr>
            </a:pPr>
            <a:r>
              <a:rPr sz="1575" b="1">
                <a:solidFill>
                  <a:srgbClr val="1A8A83"/>
                </a:solidFill>
              </a:rPr>
              <a:t>Rhizomelic shortening / kyphosis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2683FE5-E659-406C-9B76-44488BC5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39102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Skeletal dysplasia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8A7F606B-356D-45B3-955A-B451493B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244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736E07C5-F4B8-416D-AC4B-9DC7A604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A8A83"/>
                </a:solidFill>
              </a:defRPr>
            </a:pPr>
            <a:r>
              <a:rPr sz="1575" b="1">
                <a:solidFill>
                  <a:srgbClr val="1A8A83"/>
                </a:solidFill>
              </a:rPr>
              <a:t>Dolichocephaly + high-arched palate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D5B097DF-4D1C-4B2E-8139-660545AA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14350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Congenital myopathy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104E69B7-FEC5-4FB8-A54C-36529415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76900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BC25A2B8-589E-4E5E-8BC7-E0959110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011EE217-7C8F-439E-9D29-7059D0D3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592967553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582DCCF7-5050-4577-BE55-092B34C12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NEUROLOGIC EXAMINATION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A7702F7-ABEC-4886-AD3D-065B9910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Focused neurologic exam: use a fixed sequence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1AF2ACC6-5D66-4B52-8BAC-D392A2E8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Oval 3">
            <a:extLst xmlns:a="http://schemas.openxmlformats.org/drawingml/2006/main">
              <a:ext uri="{FF2B5EF4-FFF2-40B4-BE49-F238E27FC236}">
                <a16:creationId xmlns:a16="http://schemas.microsoft.com/office/drawing/2014/main" id="{48061B76-ADD0-43BD-ACB7-F0581070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811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509AFBF-D8AA-4849-8075-D0E07881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38112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Tone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01F7FEA-F42A-41D0-8C7F-D0949A28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381125"/>
            <a:ext cx="695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Resistance to passive movement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368068CB-A7F2-4981-A90B-B7D2E9D06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431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FD616F61-8FA1-417D-81C6-A4133041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14312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Strength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6AC0E30-C92A-4145-A95A-FEC2983F7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143125"/>
            <a:ext cx="695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Spontaneous and antigravity movement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F42B719E-5B90-4C7C-9F9D-D79579EB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051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B8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B20393DF-BC81-4E57-B563-504F69F0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0512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Reflexes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6DCB795F-843E-42EE-8376-01DA655B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905125"/>
            <a:ext cx="695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Brisk/clonus versus reduced/absent</a:t>
            </a:r>
          </a:p>
        </p:txBody>
      </p:sp>
      <p:sp>
        <p:nvSpPr>
          <p:cNvPr id="13" name="Oval 12">
            <a:extLst xmlns:a="http://schemas.openxmlformats.org/drawingml/2006/main">
              <a:ext uri="{FF2B5EF4-FFF2-40B4-BE49-F238E27FC236}">
                <a16:creationId xmlns:a16="http://schemas.microsoft.com/office/drawing/2014/main" id="{1514E2F5-CDC6-4322-A489-5EF861B9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671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08558448-F4E5-4591-BB93-DBD95724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6712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Primitive reflexes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782A7889-BCBF-46B1-B254-F31340AE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667125"/>
            <a:ext cx="695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Moro • grasp • tonic neck • stepping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6948EE2C-C20C-441B-98B1-5577B9CA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291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FEE0E2C9-3967-4D35-8A19-84C99E205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42912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Cranial &amp; bulbar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47F0AE6C-6866-4A53-BFF9-DD3104F1F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429125"/>
            <a:ext cx="695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Eyes • face • suck • swallow • cry</a:t>
            </a:r>
          </a:p>
        </p:txBody>
      </p:sp>
      <p:sp>
        <p:nvSpPr>
          <p:cNvPr id="19" name="Oval 18">
            <a:extLst xmlns:a="http://schemas.openxmlformats.org/drawingml/2006/main">
              <a:ext uri="{FF2B5EF4-FFF2-40B4-BE49-F238E27FC236}">
                <a16:creationId xmlns:a16="http://schemas.microsoft.com/office/drawing/2014/main" id="{2E67B13D-C27F-43A6-A5F8-E560CECD2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91125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BB20186E-06B5-4312-AEDB-8921F168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9112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Muscle / nerve clues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56E845C6-2FAE-482A-B6E1-365535E6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191125"/>
            <a:ext cx="695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Bulk • fasciculations • distribution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35C90E64-7FAF-4C1A-A7FC-A5C21AC0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8E1A01D4-2111-433D-B3B6-01803D0E9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12482566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5A52BD2C-AE61-4EB9-A292-64D7EA7D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CRANIAL &amp; BULBAR CLUES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AAB3F44-F717-4DBA-AAD2-4C21B92D4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Eyes, face, and tongue are high-yield localizers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29809A61-DCF5-4784-A954-629AF49FF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ED9CFB8-7DAD-4034-9FBC-94349628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287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Absent fixation + preserved oculocephalic reflex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5B75CD4-1333-4857-84C8-05680E31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4287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Lesion above the brainstem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55E7C562-3D25-495F-9692-691FFCFA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669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Ptosis or ophthalmoparesis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336A3D6-9AC2-4C00-A8A2-F5AD3599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669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Neuromuscular junction or congenital myopathy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16AB9A11-82D0-4518-B10E-7F88DFEE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051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Facial diplegia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096B2B6-4A1A-4019-80D8-6BB42D92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051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Congenital myotonic dystrophy or congenital myopathy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70F050FD-A7BC-42D5-BF7C-A7E1A3A9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Tongue fasciculations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ECE2A26-9B56-49DF-A935-A111888A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9433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Strongly suggests anterior horn cell disease / SMA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9F41080-75B8-45F7-93C9-439A465D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815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Weak suck, swallow, or cry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D04CBD9-373C-408E-A59C-E2770DD5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7815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Bulbar weakness—assess airway and aspiration risk</a:t>
            </a:r>
          </a:p>
        </p:txBody>
      </p:sp>
      <p:sp>
        <p:nvSpPr>
          <p:cNvPr id="14" name="Rectangle: Rounded Corners 13">
            <a:extLst xmlns:a="http://schemas.openxmlformats.org/drawingml/2006/main">
              <a:ext uri="{FF2B5EF4-FFF2-40B4-BE49-F238E27FC236}">
                <a16:creationId xmlns:a16="http://schemas.microsoft.com/office/drawing/2014/main" id="{B81A6ACA-FFF0-4A22-8ADF-5FBF6904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5310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FFF4D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346613F2-A3D5-436A-AD98-E040285B2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90550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Board pearl: a bright infant with tongue fasciculations and absent reflexes → SMA until proven otherwise.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53A71169-8879-40AA-A2B1-BF32125B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062831B7-EB79-4D0E-A57B-CAC42F218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58452146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4A917592-FB98-4DB7-B9B8-0CB23538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NARROWING THE DIFFERENTIAL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F3577DD-D109-402E-ADE1-F9532F628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Central hypotonia: tone is worse than strength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1247AB1D-153C-4757-A086-7AB5101D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9B7850F3-DDC8-4A7A-9630-95025E213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5095875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26A70EA9-4994-4A29-8CB1-7B7D8DEE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097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6B87"/>
                </a:solidFill>
              </a:defRPr>
            </a:pPr>
            <a:r>
              <a:rPr sz="1650" b="1">
                <a:solidFill>
                  <a:srgbClr val="176B87"/>
                </a:solidFill>
              </a:rPr>
              <a:t>FUNCTION</a:t>
            </a: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99B5D741-1D1C-4534-95BB-727E6D1C2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28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E46DE72-0E0D-4E7E-9CFB-A98E6352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34315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Antigravity movement is retained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EE5260A2-0A98-4E2E-BE0C-41AFAA775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0CE02D16-0B97-4051-9558-FD67C4FB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88607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Weakness is mild relative to low tone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3A5885FC-C612-4627-A9A0-900DE937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147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4C1720A-A20E-4E2B-91E1-6EC12054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4290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Head lag usually mild–moderate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F4426A7D-E063-44F0-9544-40996DF6F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576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2A10B22-84E6-4D50-BD4D-CC8C1C5B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97192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Alertness may be impaired</a:t>
            </a:r>
          </a:p>
        </p:txBody>
      </p:sp>
      <p:sp>
        <p:nvSpPr>
          <p:cNvPr id="14" name="Rectangle: Rounded Corners 13">
            <a:extLst xmlns:a="http://schemas.openxmlformats.org/drawingml/2006/main">
              <a:ext uri="{FF2B5EF4-FFF2-40B4-BE49-F238E27FC236}">
                <a16:creationId xmlns:a16="http://schemas.microsoft.com/office/drawing/2014/main" id="{BB8B10AA-6DC3-482C-A9A7-13DB92E4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524000"/>
            <a:ext cx="5095875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9AA24D13-3DDA-43E8-8578-D338BFD8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18097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REFLEX PATTERN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8AAB204E-D43C-462E-90F4-581396F9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428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E3AD7BD5-3BB5-4DFC-B1FF-C3F5102F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4315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Stretch reflexes remain present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1CBAFA89-E73C-47F4-B4D1-74941FA1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9718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4E6AA98-4A0E-4ADD-B28F-9DF4DFB5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88607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May be normal, reduced, or brisk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43871D38-B31B-4116-AF73-BA007890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5147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B4EBB254-A155-43EC-BE38-A0B31F0F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Extensor plantar response may occur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8E9A536A-15BF-4EA1-BB8C-5F170614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40576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2C33E825-FBB2-44A7-AAB9-C7F0BA5F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97192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Primitive reflexes may persist</a:t>
            </a:r>
          </a:p>
        </p:txBody>
      </p:sp>
      <p:sp>
        <p:nvSpPr>
          <p:cNvPr id="24" name="Rectangle: Rounded Corners 23">
            <a:extLst xmlns:a="http://schemas.openxmlformats.org/drawingml/2006/main">
              <a:ext uri="{FF2B5EF4-FFF2-40B4-BE49-F238E27FC236}">
                <a16:creationId xmlns:a16="http://schemas.microsoft.com/office/drawing/2014/main" id="{E3F7D30F-7CCD-4E3E-8AEF-294F8554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16711386-7E0D-4C43-AC6B-BE342AEC4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721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Memory: CENTRAL = the baby is “floppy” but still moves against gravity.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CFD27DAB-7B91-4B69-B37B-E5AAB1E1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11E15B04-B1D7-464C-B975-CF123AA8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48715218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49BB73C1-0CF5-4413-894D-3C6A4EE5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NARROWING THE DIFFERENTIAL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EB00D61-43D6-4210-AA69-909662DC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Peripheral hypotonia: weakness is worse than tone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2E29F6F-9DB3-4F28-85BF-10F4E12A1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5CEB10F8-7B1C-4DAE-9DD7-838F48552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5095875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73C814F-7D5E-442E-B2B1-CD855A9E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097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6B87"/>
                </a:solidFill>
              </a:defRPr>
            </a:pPr>
            <a:r>
              <a:rPr sz="1650" b="1">
                <a:solidFill>
                  <a:srgbClr val="176B87"/>
                </a:solidFill>
              </a:rPr>
              <a:t>FUNCTION</a:t>
            </a: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9BBB4E1B-C121-449D-B1F1-7CB74AEDD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28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DB2E3029-FE25-463F-A324-497F356C6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34315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Marked or profound weakness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EF895636-53B0-4A6B-9EB0-47F8EF52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60D20450-3955-4210-8097-151AF9373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88607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Little or no antigravity movement</a:t>
            </a: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178AAA40-A070-44B9-B25D-5BF5A535D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147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6C28258-3708-4B7F-8551-6CB5D445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4290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Reduced muscle bulk</a:t>
            </a: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E4548652-6D16-4A17-BEDD-524ABDFA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576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12F74402-2EE5-4ADF-AC27-C682FF16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97192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Significant head lag</a:t>
            </a:r>
          </a:p>
        </p:txBody>
      </p:sp>
      <p:sp>
        <p:nvSpPr>
          <p:cNvPr id="14" name="Rectangle: Rounded Corners 13">
            <a:extLst xmlns:a="http://schemas.openxmlformats.org/drawingml/2006/main">
              <a:ext uri="{FF2B5EF4-FFF2-40B4-BE49-F238E27FC236}">
                <a16:creationId xmlns:a16="http://schemas.microsoft.com/office/drawing/2014/main" id="{A626A143-3DE5-4B16-8766-A2FDF071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524000"/>
            <a:ext cx="5095875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42E36283-3861-4BCE-B397-0220827A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18097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REFLEX PATTERN</a:t>
            </a:r>
          </a:p>
        </p:txBody>
      </p:sp>
      <p:sp>
        <p:nvSpPr>
          <p:cNvPr id="16" name="Oval 15">
            <a:extLst xmlns:a="http://schemas.openxmlformats.org/drawingml/2006/main">
              <a:ext uri="{FF2B5EF4-FFF2-40B4-BE49-F238E27FC236}">
                <a16:creationId xmlns:a16="http://schemas.microsoft.com/office/drawing/2014/main" id="{BAF86605-9184-4999-9E3A-00D83B0A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4288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441BBE2-3910-48A9-BDC1-3326973BA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4315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Stretch reflexes reduced or absent</a:t>
            </a: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D4812D44-B5E4-4AD7-84AB-900E44B6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9718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70C75639-3BCB-4B4E-9BDA-4AF79D55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88607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Primitive reflexes may be absent</a:t>
            </a:r>
          </a:p>
        </p:txBody>
      </p:sp>
      <p:sp>
        <p:nvSpPr>
          <p:cNvPr id="20" name="Oval 19">
            <a:extLst xmlns:a="http://schemas.openxmlformats.org/drawingml/2006/main">
              <a:ext uri="{FF2B5EF4-FFF2-40B4-BE49-F238E27FC236}">
                <a16:creationId xmlns:a16="http://schemas.microsoft.com/office/drawing/2014/main" id="{3AF1CBF4-08E8-4A32-BF32-54C123B3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5147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35CDAEBC-F5FC-4A58-BBD4-1D7AE109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429000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Plantar response flexor</a:t>
            </a:r>
          </a:p>
        </p:txBody>
      </p:sp>
      <p:sp>
        <p:nvSpPr>
          <p:cNvPr id="22" name="Oval 21">
            <a:extLst xmlns:a="http://schemas.openxmlformats.org/drawingml/2006/main">
              <a:ext uri="{FF2B5EF4-FFF2-40B4-BE49-F238E27FC236}">
                <a16:creationId xmlns:a16="http://schemas.microsoft.com/office/drawing/2014/main" id="{5DFD3BFA-6442-4069-B65C-2A4E3AAA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40576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7D8D52C2-72A6-4A13-B292-B25018198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971925"/>
            <a:ext cx="4067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Alertness usually preserved</a:t>
            </a:r>
          </a:p>
        </p:txBody>
      </p:sp>
      <p:sp>
        <p:nvSpPr>
          <p:cNvPr id="24" name="Rectangle: Rounded Corners 23">
            <a:extLst xmlns:a="http://schemas.openxmlformats.org/drawingml/2006/main">
              <a:ext uri="{FF2B5EF4-FFF2-40B4-BE49-F238E27FC236}">
                <a16:creationId xmlns:a16="http://schemas.microsoft.com/office/drawing/2014/main" id="{A9A4D6C9-B7C9-42F3-9599-AC0AEED7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1AB7B52C-CB27-4604-A61E-123B29F62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7215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Memory: PERIPHERAL = the baby is alert, but cannot generate movement.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65FBF933-6265-4D5C-B253-3D9D2249C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37F20E7F-33F8-40DF-AB9C-2E1C1049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51119242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0F092EB4-5347-4EB4-8532-5DF4AFC3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IMPORTANT EXCEPTIONS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1205F2C-8014-464F-A4AD-52BB7FDF8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Do not force every infant into one box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B2207BB-0C17-4A20-BA88-043AAB7F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FFEC95C-9E62-4D0B-80C5-069A85C3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287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Prader–Willi syndrome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BC7C27E-C157-4615-A1AF-FC15DEF5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428750"/>
            <a:ext cx="695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Central disease can produce profound hypotonia and weakness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DAA481D-B08A-4B10-8CAE-419B63E1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669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Acute CNS injury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055C861-8162-41F9-8796-DBEACE67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266950"/>
            <a:ext cx="695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Hemorrhage, infarction, or spinal shock may initially be areflexic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51E1339F-61B3-4E26-BB4F-BE39F27D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051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Mixed central + peripheral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775C5CF-54B8-420D-ABB9-4BD40BB3D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105150"/>
            <a:ext cx="695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Congenital muscular dystrophy • mitochondrial • peroxisomal disease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69FD985-910D-4187-9B5F-A02D4AAD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Pompe disease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27ECF96F-267B-4AA5-BA2B-9D71EB9E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43350"/>
            <a:ext cx="695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Myopathy plus cardiomyopathy and systemic clues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764E93D-FB39-4145-A80C-A87277A6E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815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C94747"/>
                </a:solidFill>
              </a:defRPr>
            </a:pPr>
            <a:r>
              <a:rPr sz="1650" b="1">
                <a:solidFill>
                  <a:srgbClr val="C94747"/>
                </a:solidFill>
              </a:rPr>
              <a:t>Mild congenital myopathy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E06AD39B-E529-4D07-BDC3-EC71DA293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81550"/>
            <a:ext cx="695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6232D"/>
                </a:solidFill>
              </a:defRPr>
            </a:pPr>
            <a:r>
              <a:rPr sz="1500" b="0">
                <a:solidFill>
                  <a:srgbClr val="16232D"/>
                </a:solidFill>
              </a:rPr>
              <a:t>May retain some antigravity limb movement</a:t>
            </a:r>
          </a:p>
        </p:txBody>
      </p:sp>
      <p:sp>
        <p:nvSpPr>
          <p:cNvPr id="14" name="Rectangle: Rounded Corners 13">
            <a:extLst xmlns:a="http://schemas.openxmlformats.org/drawingml/2006/main">
              <a:ext uri="{FF2B5EF4-FFF2-40B4-BE49-F238E27FC236}">
                <a16:creationId xmlns:a16="http://schemas.microsoft.com/office/drawing/2014/main" id="{C8F94B48-522A-4C5F-BA6B-4817BF23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62625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7E89574-A26D-4216-A977-DA7DE3FC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915025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If the pattern conflicts, re-examine serially and consider a mixed disorder.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DB35F901-239F-439D-8CF1-1870E76E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AEFBFD5-F086-440D-8E6E-E16B1A37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027202043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7314BD4C-8CAD-4C82-9136-40AA5CF1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TARGETED EVALUATION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F57F391-8F1B-4B4E-BA46-8DB07343E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Evaluation should answer the question raised by the exam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2253143-64BA-4D98-BDB8-124E48805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5692D46-6963-44DE-9092-8235FAB5B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3811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C94747"/>
                </a:solidFill>
              </a:defRPr>
            </a:pPr>
            <a:r>
              <a:rPr sz="1500" b="1">
                <a:solidFill>
                  <a:srgbClr val="C94747"/>
                </a:solidFill>
              </a:rPr>
              <a:t>All ill infants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CB75B9F-39DA-4649-B7E8-096362F9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381125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Glucose • electrolytes/Ca/Mg • CBC/cultures as indicated • organ function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E8331E5-6419-454A-B3C6-5A6E1BDE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3360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Central pattern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0A04E71D-3A69-4AA1-8456-866815AE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1336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Brain MRI ± EEG • metabolic tests guided by clues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45466383-0DBE-42E0-ABFF-79EACD27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8607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Muscle pattern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92DD1A45-7770-49AB-BD30-C720B671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886075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CK • AST/ALT • ECG/echo if cardiomyopathy suspected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42A50B65-1309-41DE-9618-2E0D288E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3855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SMA pattern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FA4EFD26-19FF-4FE5-ADDC-3CFA72971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3855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Urgent SMN1 molecular testing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B187BF88-2092-49D4-8623-D285B2A95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910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Syndromic pattern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3500E80E-5B49-431A-9170-FB819E6E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391025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Diagnosis-specific genetic test or chromosomal analysis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272AB58-52CE-4995-A550-D48D3E92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43500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A8A83"/>
                </a:solidFill>
              </a:defRPr>
            </a:pPr>
            <a:r>
              <a:rPr sz="1500" b="1">
                <a:solidFill>
                  <a:srgbClr val="1A8A83"/>
                </a:solidFill>
              </a:rPr>
              <a:t>Unclear congenital hypotonia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FF1B892-E1F3-4AC7-BC75-E42F8FFA6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43500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Early genetics consultation; broad exome/genome often high yield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B78C3AD2-5146-4746-A17E-248CADE3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81EDCAF7-8AC5-4040-84A7-EF038F91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074680815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E3660B6C-298F-4598-9F6A-DF9EBBF5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ADVANCED TESTING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B7D827B-EC34-49F8-BB32-CB3A9C64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Choose EMG, genetics, and biopsy deliberately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F77FDB3-19F2-4968-BB34-D09755DA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9C993D30-837C-40D3-8BDB-3A76B17FD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24000"/>
            <a:ext cx="2000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9525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GENETIC TESTING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12760C4-DECA-4AB5-8983-F0075CDF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524000"/>
            <a:ext cx="7905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Usually provides the most precise diagnosis; targeted test when phenotype is specific, broad sequencing when it is not.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276275B-68BA-4ED1-938E-C8CD24B2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241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Rectangle: Rounded Corners 6">
            <a:extLst xmlns:a="http://schemas.openxmlformats.org/drawingml/2006/main">
              <a:ext uri="{FF2B5EF4-FFF2-40B4-BE49-F238E27FC236}">
                <a16:creationId xmlns:a16="http://schemas.microsoft.com/office/drawing/2014/main" id="{40AAC885-F712-49A4-BAA2-F524C530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05125"/>
            <a:ext cx="2000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9525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EMG / NCS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EA8CBAB1-EDC4-4101-82F0-C451BF019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905125"/>
            <a:ext cx="7905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Useful for peripheral localization, but technically difficult and less sensitive in very young infants.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9E3D3E24-1CF6-48C9-8222-C5FAE713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B1A5D8B6-1AF8-429B-9F08-E9B0DEC7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2000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9525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MUSCLE BIOPSY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C1D48A22-3516-4642-8F6E-CEDBCED1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286250"/>
            <a:ext cx="7905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6232D"/>
                </a:solidFill>
              </a:defRPr>
            </a:pPr>
            <a:r>
              <a:rPr sz="1575" b="0">
                <a:solidFill>
                  <a:srgbClr val="16232D"/>
                </a:solidFill>
              </a:rPr>
              <a:t>Now selective—consider when genetic testing is unrevealing and pathology will change diagnosis or management.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4776E307-DB59-4608-A52C-534155B8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863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ctangle: Rounded Corners 12">
            <a:extLst xmlns:a="http://schemas.openxmlformats.org/drawingml/2006/main">
              <a:ext uri="{FF2B5EF4-FFF2-40B4-BE49-F238E27FC236}">
                <a16:creationId xmlns:a16="http://schemas.microsoft.com/office/drawing/2014/main" id="{F1B17F60-986B-4634-8E24-C9257DDC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15000"/>
            <a:ext cx="895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DF3EE"/>
          </a:solidFill>
          <a:ln xmlns:a="http://schemas.openxmlformats.org/drawingml/2006/main" w="9525">
            <a:solidFill>
              <a:srgbClr val="DDF3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FA458BB-2677-4195-99C6-C4908544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867400"/>
            <a:ext cx="828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A43"/>
                </a:solidFill>
              </a:defRPr>
            </a:pPr>
            <a:r>
              <a:rPr sz="1575" b="1">
                <a:solidFill>
                  <a:srgbClr val="102A43"/>
                </a:solidFill>
              </a:rPr>
              <a:t>Test selection should follow localization and be interpreted with neurology / genetics expertise.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18B3B9F4-8878-4C6A-BB22-DC8EB059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in Pediatrics • Continuation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B6A35929-B5E7-4657-B064-EC9BA106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76425880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11fcb99b894f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86250" y="428759"/>
            <a:ext cx="9761836" cy="565794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760492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eyebrow">
            <a:extLst xmlns:a="http://schemas.openxmlformats.org/drawingml/2006/main">
              <a:ext uri="{FF2B5EF4-FFF2-40B4-BE49-F238E27FC236}">
                <a16:creationId xmlns:a16="http://schemas.microsoft.com/office/drawing/2014/main" id="{A8C2A4F3-A4AE-464B-ABBE-EE8B7EE4D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APPROACH TO HYPOTONIA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F02CD68-313C-4BBC-BBA2-98BFA78CF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32C46"/>
                </a:solidFill>
              </a:defRPr>
            </a:pPr>
            <a:r>
              <a:rPr sz="2850" b="1">
                <a:solidFill>
                  <a:srgbClr val="132C46"/>
                </a:solidFill>
              </a:rPr>
              <a:t>A simple diagnostic algorithm for the hypotonic infant</a:t>
            </a:r>
          </a:p>
        </p:txBody>
      </p:sp>
      <p:sp>
        <p:nvSpPr>
          <p:cNvPr id="3" name="title-rule">
            <a:extLst xmlns:a="http://schemas.openxmlformats.org/drawingml/2006/main">
              <a:ext uri="{FF2B5EF4-FFF2-40B4-BE49-F238E27FC236}">
                <a16:creationId xmlns:a16="http://schemas.microsoft.com/office/drawing/2014/main" id="{EA0FC359-3381-403D-A2D3-D82EB3D8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895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F88"/>
          </a:solidFill>
          <a:ln xmlns:a="http://schemas.openxmlformats.org/drawingml/2006/main" w="0">
            <a:solidFill>
              <a:srgbClr val="168F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afety-gate">
            <a:extLst xmlns:a="http://schemas.openxmlformats.org/drawingml/2006/main">
              <a:ext uri="{FF2B5EF4-FFF2-40B4-BE49-F238E27FC236}">
                <a16:creationId xmlns:a16="http://schemas.microsoft.com/office/drawing/2014/main" id="{5926B427-8F85-43CE-8D03-31BB8A4B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95400"/>
            <a:ext cx="110109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CEBEC"/>
          </a:solidFill>
          <a:ln xmlns:a="http://schemas.openxmlformats.org/drawingml/2006/main" w="9525">
            <a:solidFill>
              <a:srgbClr val="C9484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1  STABILIZE FIRST">
            <a:extLst xmlns:a="http://schemas.openxmlformats.org/drawingml/2006/main">
              <a:ext uri="{FF2B5EF4-FFF2-40B4-BE49-F238E27FC236}">
                <a16:creationId xmlns:a16="http://schemas.microsoft.com/office/drawing/2014/main" id="{3C3971C5-7429-4A0B-9CB7-4215B9D15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19225"/>
            <a:ext cx="16954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C9484B"/>
          </a:solidFill>
          <a:ln xmlns:a="http://schemas.openxmlformats.org/drawingml/2006/main" w="9525">
            <a:solidFill>
              <a:srgbClr val="C9484B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  STABILIZE FIRST</a:t>
            </a:r>
          </a:p>
        </p:txBody>
      </p:sp>
      <p:sp>
        <p:nvSpPr>
          <p:cNvPr id="6" name="safety-copy">
            <a:extLst xmlns:a="http://schemas.openxmlformats.org/drawingml/2006/main">
              <a:ext uri="{FF2B5EF4-FFF2-40B4-BE49-F238E27FC236}">
                <a16:creationId xmlns:a16="http://schemas.microsoft.com/office/drawing/2014/main" id="{E350C513-F608-4710-98CF-EFA17730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1400175"/>
            <a:ext cx="781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32C46"/>
                </a:solidFill>
              </a:defRPr>
            </a:pPr>
            <a:r>
              <a:rPr sz="1425" b="1">
                <a:solidFill>
                  <a:srgbClr val="132C46"/>
                </a:solidFill>
              </a:rPr>
              <a:t>Breathing • bulbar function • glucose • sepsis/systemic illness</a:t>
            </a:r>
          </a:p>
        </p:txBody>
      </p:sp>
      <p:sp>
        <p:nvSpPr>
          <p:cNvPr id="7" name="safety-note">
            <a:extLst xmlns:a="http://schemas.openxmlformats.org/drawingml/2006/main">
              <a:ext uri="{FF2B5EF4-FFF2-40B4-BE49-F238E27FC236}">
                <a16:creationId xmlns:a16="http://schemas.microsoft.com/office/drawing/2014/main" id="{D61DBDC2-ECE4-4E4B-904A-7C27509B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43827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C9484B"/>
                </a:solidFill>
              </a:defRPr>
            </a:pPr>
            <a:r>
              <a:rPr sz="1050" b="1">
                <a:solidFill>
                  <a:srgbClr val="C9484B"/>
                </a:solidFill>
              </a:rPr>
              <a:t>Treat urgent causes before localization</a:t>
            </a:r>
          </a:p>
        </p:txBody>
      </p:sp>
      <p:sp>
        <p:nvSpPr>
          <p:cNvPr id="8" name="hypotonia-confirmed">
            <a:extLst xmlns:a="http://schemas.openxmlformats.org/drawingml/2006/main">
              <a:ext uri="{FF2B5EF4-FFF2-40B4-BE49-F238E27FC236}">
                <a16:creationId xmlns:a16="http://schemas.microsoft.com/office/drawing/2014/main" id="{361AA2C0-2C15-4091-AA25-81789A3B5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009775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32C46"/>
                </a:solidFill>
              </a:defRPr>
            </a:pPr>
            <a:r>
              <a:rPr sz="1425" b="1">
                <a:solidFill>
                  <a:srgbClr val="132C46"/>
                </a:solidFill>
              </a:rPr>
              <a:t>HYPOTONIA CONFIRMED</a:t>
            </a:r>
          </a:p>
        </p:txBody>
      </p:sp>
      <p:sp>
        <p:nvSpPr>
          <p:cNvPr id="9" name="down-1">
            <a:extLst xmlns:a="http://schemas.openxmlformats.org/drawingml/2006/main">
              <a:ext uri="{FF2B5EF4-FFF2-40B4-BE49-F238E27FC236}">
                <a16:creationId xmlns:a16="http://schemas.microsoft.com/office/drawing/2014/main" id="{ADC1C48E-F55E-40BE-BB9A-25A05F0F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276475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168F88"/>
                </a:solidFill>
              </a:defRPr>
            </a:pPr>
            <a:r>
              <a:rPr sz="1950" b="1">
                <a:solidFill>
                  <a:srgbClr val="168F88"/>
                </a:solidFill>
              </a:rPr>
              <a:t>↓</a:t>
            </a:r>
          </a:p>
        </p:txBody>
      </p:sp>
      <p:sp>
        <p:nvSpPr>
          <p:cNvPr id="10" name="weakness-question">
            <a:extLst xmlns:a="http://schemas.openxmlformats.org/drawingml/2006/main">
              <a:ext uri="{FF2B5EF4-FFF2-40B4-BE49-F238E27FC236}">
                <a16:creationId xmlns:a16="http://schemas.microsoft.com/office/drawing/2014/main" id="{575B1A98-92B6-4887-9AA9-F7F9CD13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581275"/>
            <a:ext cx="36195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Is there true muscle weakness?</a:t>
            </a:r>
          </a:p>
        </p:txBody>
      </p:sp>
      <p:sp>
        <p:nvSpPr>
          <p:cNvPr id="11" name="no-label">
            <a:extLst xmlns:a="http://schemas.openxmlformats.org/drawingml/2006/main">
              <a:ext uri="{FF2B5EF4-FFF2-40B4-BE49-F238E27FC236}">
                <a16:creationId xmlns:a16="http://schemas.microsoft.com/office/drawing/2014/main" id="{0519BBD6-30C1-4CA7-9CF5-F01AF334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2194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68F88"/>
                </a:solidFill>
              </a:defRPr>
            </a:pPr>
            <a:r>
              <a:rPr sz="1125" b="1">
                <a:solidFill>
                  <a:srgbClr val="168F88"/>
                </a:solidFill>
              </a:rPr>
              <a:t>NO / MINIMAL</a:t>
            </a:r>
          </a:p>
        </p:txBody>
      </p:sp>
      <p:sp>
        <p:nvSpPr>
          <p:cNvPr id="12" name="yes-label">
            <a:extLst xmlns:a="http://schemas.openxmlformats.org/drawingml/2006/main">
              <a:ext uri="{FF2B5EF4-FFF2-40B4-BE49-F238E27FC236}">
                <a16:creationId xmlns:a16="http://schemas.microsoft.com/office/drawing/2014/main" id="{111E4879-6DAA-4F3B-B30C-644629E5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2194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68F88"/>
                </a:solidFill>
              </a:defRPr>
            </a:pPr>
            <a:r>
              <a:rPr sz="1125" b="1">
                <a:solidFill>
                  <a:srgbClr val="168F88"/>
                </a:solidFill>
              </a:rPr>
              <a:t>YES</a:t>
            </a:r>
          </a:p>
        </p:txBody>
      </p:sp>
      <p:sp>
        <p:nvSpPr>
          <p:cNvPr id="13" name="left-arrow">
            <a:extLst xmlns:a="http://schemas.openxmlformats.org/drawingml/2006/main">
              <a:ext uri="{FF2B5EF4-FFF2-40B4-BE49-F238E27FC236}">
                <a16:creationId xmlns:a16="http://schemas.microsoft.com/office/drawing/2014/main" id="{9A8C5B31-74CC-4BDA-99FE-D47E1B022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143250"/>
            <a:ext cx="76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68F88"/>
                </a:solidFill>
              </a:defRPr>
            </a:pPr>
            <a:r>
              <a:rPr sz="2250" b="1">
                <a:solidFill>
                  <a:srgbClr val="168F88"/>
                </a:solidFill>
              </a:rPr>
              <a:t>↙</a:t>
            </a:r>
          </a:p>
        </p:txBody>
      </p:sp>
      <p:sp>
        <p:nvSpPr>
          <p:cNvPr id="14" name="right-arrow">
            <a:extLst xmlns:a="http://schemas.openxmlformats.org/drawingml/2006/main">
              <a:ext uri="{FF2B5EF4-FFF2-40B4-BE49-F238E27FC236}">
                <a16:creationId xmlns:a16="http://schemas.microsoft.com/office/drawing/2014/main" id="{2C92A5F7-726C-4765-AA03-FF68F7CE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143250"/>
            <a:ext cx="76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68F88"/>
                </a:solidFill>
              </a:defRPr>
            </a:pPr>
            <a:r>
              <a:rPr sz="2250" b="1">
                <a:solidFill>
                  <a:srgbClr val="168F88"/>
                </a:solidFill>
              </a:rPr>
              <a:t>↘</a:t>
            </a:r>
          </a:p>
        </p:txBody>
      </p:sp>
      <p:sp>
        <p:nvSpPr>
          <p:cNvPr id="15" name="central-branch">
            <a:extLst xmlns:a="http://schemas.openxmlformats.org/drawingml/2006/main">
              <a:ext uri="{FF2B5EF4-FFF2-40B4-BE49-F238E27FC236}">
                <a16:creationId xmlns:a16="http://schemas.microsoft.com/office/drawing/2014/main" id="{544F4B43-47C2-4578-9711-A1DD263CC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81400"/>
            <a:ext cx="48577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2A  CENTRAL PATTERN">
            <a:extLst xmlns:a="http://schemas.openxmlformats.org/drawingml/2006/main">
              <a:ext uri="{FF2B5EF4-FFF2-40B4-BE49-F238E27FC236}">
                <a16:creationId xmlns:a16="http://schemas.microsoft.com/office/drawing/2014/main" id="{A5FA0107-082A-433A-9B65-AAC07401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52850"/>
            <a:ext cx="19812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2A  CENTRAL PATTERN</a:t>
            </a:r>
          </a:p>
        </p:txBody>
      </p:sp>
      <p:sp>
        <p:nvSpPr>
          <p:cNvPr id="17" name="central-signs">
            <a:extLst xmlns:a="http://schemas.openxmlformats.org/drawingml/2006/main">
              <a:ext uri="{FF2B5EF4-FFF2-40B4-BE49-F238E27FC236}">
                <a16:creationId xmlns:a16="http://schemas.microsoft.com/office/drawing/2014/main" id="{BFF5B43A-CE40-4584-8AD2-CAA97626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62425"/>
            <a:ext cx="76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Clues</a:t>
            </a:r>
          </a:p>
        </p:txBody>
      </p:sp>
      <p:sp>
        <p:nvSpPr>
          <p:cNvPr id="18" name="central-body">
            <a:extLst xmlns:a="http://schemas.openxmlformats.org/drawingml/2006/main">
              <a:ext uri="{FF2B5EF4-FFF2-40B4-BE49-F238E27FC236}">
                <a16:creationId xmlns:a16="http://schemas.microsoft.com/office/drawing/2014/main" id="{1815B3E8-775B-40C5-916A-817CC209A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105275"/>
            <a:ext cx="36385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Altered alertness • seizures • dysmorphism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Abnormal head circumference • brisk reflexes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Weakness absent or less prominent</a:t>
            </a:r>
          </a:p>
        </p:txBody>
      </p:sp>
      <p:sp>
        <p:nvSpPr>
          <p:cNvPr id="19" name="central-tests-title">
            <a:extLst xmlns:a="http://schemas.openxmlformats.org/drawingml/2006/main">
              <a:ext uri="{FF2B5EF4-FFF2-40B4-BE49-F238E27FC236}">
                <a16:creationId xmlns:a16="http://schemas.microsoft.com/office/drawing/2014/main" id="{CCA8B6C3-E266-41EE-9C09-43B3D9D0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05375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Next</a:t>
            </a:r>
          </a:p>
        </p:txBody>
      </p:sp>
      <p:sp>
        <p:nvSpPr>
          <p:cNvPr id="20" name="central-tests">
            <a:extLst xmlns:a="http://schemas.openxmlformats.org/drawingml/2006/main">
              <a:ext uri="{FF2B5EF4-FFF2-40B4-BE49-F238E27FC236}">
                <a16:creationId xmlns:a16="http://schemas.microsoft.com/office/drawing/2014/main" id="{D831771D-4D8A-4F6E-ADAA-50840369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876800"/>
            <a:ext cx="361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Brain MRI ± EEG • targeted metabolic/genetic testing</a:t>
            </a:r>
          </a:p>
        </p:txBody>
      </p:sp>
      <p:sp>
        <p:nvSpPr>
          <p:cNvPr id="21" name="peripheral-branch">
            <a:extLst xmlns:a="http://schemas.openxmlformats.org/drawingml/2006/main">
              <a:ext uri="{FF2B5EF4-FFF2-40B4-BE49-F238E27FC236}">
                <a16:creationId xmlns:a16="http://schemas.microsoft.com/office/drawing/2014/main" id="{DDBF5225-D8B3-43B2-B61D-DF8162D9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3581400"/>
            <a:ext cx="59626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2B  PERIPHERAL PATTERN">
            <a:extLst xmlns:a="http://schemas.openxmlformats.org/drawingml/2006/main">
              <a:ext uri="{FF2B5EF4-FFF2-40B4-BE49-F238E27FC236}">
                <a16:creationId xmlns:a16="http://schemas.microsoft.com/office/drawing/2014/main" id="{1A821D14-BE9A-4CCE-AC1B-298847E49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752850"/>
            <a:ext cx="2171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2B  PERIPHERAL PATTERN</a:t>
            </a:r>
          </a:p>
        </p:txBody>
      </p:sp>
      <p:sp>
        <p:nvSpPr>
          <p:cNvPr id="23" name="peripheral-signs">
            <a:extLst xmlns:a="http://schemas.openxmlformats.org/drawingml/2006/main">
              <a:ext uri="{FF2B5EF4-FFF2-40B4-BE49-F238E27FC236}">
                <a16:creationId xmlns:a16="http://schemas.microsoft.com/office/drawing/2014/main" id="{54D5E67B-FDE3-4195-B585-33882688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162425"/>
            <a:ext cx="76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Clues</a:t>
            </a:r>
          </a:p>
        </p:txBody>
      </p:sp>
      <p:sp>
        <p:nvSpPr>
          <p:cNvPr id="24" name="peripheral-body">
            <a:extLst xmlns:a="http://schemas.openxmlformats.org/drawingml/2006/main">
              <a:ext uri="{FF2B5EF4-FFF2-40B4-BE49-F238E27FC236}">
                <a16:creationId xmlns:a16="http://schemas.microsoft.com/office/drawing/2014/main" id="{F926E628-D6E9-4196-9925-EF896444A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105275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Alert child • clear weakness • reduced/absent reflexes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Atrophy or fasciculations • bulbar/respiratory weakness</a:t>
            </a:r>
          </a:p>
        </p:txBody>
      </p:sp>
      <p:sp>
        <p:nvSpPr>
          <p:cNvPr id="25" name="peripheral-next-title">
            <a:extLst xmlns:a="http://schemas.openxmlformats.org/drawingml/2006/main">
              <a:ext uri="{FF2B5EF4-FFF2-40B4-BE49-F238E27FC236}">
                <a16:creationId xmlns:a16="http://schemas.microsoft.com/office/drawing/2014/main" id="{560847D4-7449-41F5-86D0-F9AD36B1D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8006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Next</a:t>
            </a:r>
          </a:p>
        </p:txBody>
      </p:sp>
      <p:sp>
        <p:nvSpPr>
          <p:cNvPr id="26" name="peripheral-next">
            <a:extLst xmlns:a="http://schemas.openxmlformats.org/drawingml/2006/main">
              <a:ext uri="{FF2B5EF4-FFF2-40B4-BE49-F238E27FC236}">
                <a16:creationId xmlns:a16="http://schemas.microsoft.com/office/drawing/2014/main" id="{14E84871-0056-488C-B518-A0549767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77202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Localize the motor unit</a:t>
            </a:r>
          </a:p>
        </p:txBody>
      </p:sp>
      <p:sp>
        <p:nvSpPr>
          <p:cNvPr id="27" name="down-2">
            <a:extLst xmlns:a="http://schemas.openxmlformats.org/drawingml/2006/main">
              <a:ext uri="{FF2B5EF4-FFF2-40B4-BE49-F238E27FC236}">
                <a16:creationId xmlns:a16="http://schemas.microsoft.com/office/drawing/2014/main" id="{834DF59F-A0E7-46CD-A1D0-5DB916AD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2197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68F88"/>
                </a:solidFill>
              </a:defRPr>
            </a:pPr>
            <a:r>
              <a:rPr sz="1725" b="1">
                <a:solidFill>
                  <a:srgbClr val="168F88"/>
                </a:solidFill>
              </a:rPr>
              <a:t>↓</a:t>
            </a:r>
          </a:p>
        </p:txBody>
      </p:sp>
      <p:sp>
        <p:nvSpPr>
          <p:cNvPr id="28" name="unit-ANTERIOR HORN">
            <a:extLst xmlns:a="http://schemas.openxmlformats.org/drawingml/2006/main">
              <a:ext uri="{FF2B5EF4-FFF2-40B4-BE49-F238E27FC236}">
                <a16:creationId xmlns:a16="http://schemas.microsoft.com/office/drawing/2014/main" id="{FB39DECB-D6C2-4349-B11A-7A4BFA38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5524500"/>
            <a:ext cx="1409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unit-head-ANTERIOR HORN">
            <a:extLst xmlns:a="http://schemas.openxmlformats.org/drawingml/2006/main">
              <a:ext uri="{FF2B5EF4-FFF2-40B4-BE49-F238E27FC236}">
                <a16:creationId xmlns:a16="http://schemas.microsoft.com/office/drawing/2014/main" id="{F22D62E7-38CA-47EC-8163-4EB35B2A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60070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32C46"/>
                </a:solidFill>
              </a:defRPr>
            </a:pPr>
            <a:r>
              <a:rPr sz="975" b="1">
                <a:solidFill>
                  <a:srgbClr val="132C46"/>
                </a:solidFill>
              </a:rPr>
              <a:t>ANTERIOR HORN</a:t>
            </a:r>
          </a:p>
        </p:txBody>
      </p:sp>
      <p:sp>
        <p:nvSpPr>
          <p:cNvPr id="30" name="unit-sub-ANTERIOR HORN">
            <a:extLst xmlns:a="http://schemas.openxmlformats.org/drawingml/2006/main">
              <a:ext uri="{FF2B5EF4-FFF2-40B4-BE49-F238E27FC236}">
                <a16:creationId xmlns:a16="http://schemas.microsoft.com/office/drawing/2014/main" id="{C5F07431-1FC2-4866-809D-6FAD0B0E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829300"/>
            <a:ext cx="1276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SMA test</a:t>
            </a:r>
          </a:p>
        </p:txBody>
      </p:sp>
      <p:sp>
        <p:nvSpPr>
          <p:cNvPr id="31" name="unit-PERIPHERAL NERVE">
            <a:extLst xmlns:a="http://schemas.openxmlformats.org/drawingml/2006/main">
              <a:ext uri="{FF2B5EF4-FFF2-40B4-BE49-F238E27FC236}">
                <a16:creationId xmlns:a16="http://schemas.microsoft.com/office/drawing/2014/main" id="{67DD8E73-9729-4DAA-BD2B-5633F6882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524500"/>
            <a:ext cx="1409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unit-head-PERIPHERAL NERVE">
            <a:extLst xmlns:a="http://schemas.openxmlformats.org/drawingml/2006/main">
              <a:ext uri="{FF2B5EF4-FFF2-40B4-BE49-F238E27FC236}">
                <a16:creationId xmlns:a16="http://schemas.microsoft.com/office/drawing/2014/main" id="{7B254B31-C987-4836-A62E-9787E55FE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560070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32C46"/>
                </a:solidFill>
              </a:defRPr>
            </a:pPr>
            <a:r>
              <a:rPr sz="975" b="1">
                <a:solidFill>
                  <a:srgbClr val="132C46"/>
                </a:solidFill>
              </a:rPr>
              <a:t>PERIPHERAL NERVE</a:t>
            </a:r>
          </a:p>
        </p:txBody>
      </p:sp>
      <p:sp>
        <p:nvSpPr>
          <p:cNvPr id="33" name="unit-sub-PERIPHERAL NERVE">
            <a:extLst xmlns:a="http://schemas.openxmlformats.org/drawingml/2006/main">
              <a:ext uri="{FF2B5EF4-FFF2-40B4-BE49-F238E27FC236}">
                <a16:creationId xmlns:a16="http://schemas.microsoft.com/office/drawing/2014/main" id="{42ECA8BE-282D-4B2A-BEA0-2B6395A8D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5829300"/>
            <a:ext cx="1276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NCS / EMG</a:t>
            </a:r>
          </a:p>
        </p:txBody>
      </p:sp>
      <p:sp>
        <p:nvSpPr>
          <p:cNvPr id="34" name="unit-NM JUNCTION">
            <a:extLst xmlns:a="http://schemas.openxmlformats.org/drawingml/2006/main">
              <a:ext uri="{FF2B5EF4-FFF2-40B4-BE49-F238E27FC236}">
                <a16:creationId xmlns:a16="http://schemas.microsoft.com/office/drawing/2014/main" id="{7572FE33-8106-48C4-9FA6-7419AFCB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524500"/>
            <a:ext cx="1409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unit-head-NM JUNCTION">
            <a:extLst xmlns:a="http://schemas.openxmlformats.org/drawingml/2006/main">
              <a:ext uri="{FF2B5EF4-FFF2-40B4-BE49-F238E27FC236}">
                <a16:creationId xmlns:a16="http://schemas.microsoft.com/office/drawing/2014/main" id="{17846DF1-85D9-4051-BAEB-4AFE3C00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560070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32C46"/>
                </a:solidFill>
              </a:defRPr>
            </a:pPr>
            <a:r>
              <a:rPr sz="975" b="1">
                <a:solidFill>
                  <a:srgbClr val="132C46"/>
                </a:solidFill>
              </a:rPr>
              <a:t>NM JUNCTION</a:t>
            </a:r>
          </a:p>
        </p:txBody>
      </p:sp>
      <p:sp>
        <p:nvSpPr>
          <p:cNvPr id="36" name="unit-sub-NM JUNCTION">
            <a:extLst xmlns:a="http://schemas.openxmlformats.org/drawingml/2006/main">
              <a:ext uri="{FF2B5EF4-FFF2-40B4-BE49-F238E27FC236}">
                <a16:creationId xmlns:a16="http://schemas.microsoft.com/office/drawing/2014/main" id="{94DDA42E-55C1-4644-9238-959FC18E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5829300"/>
            <a:ext cx="1276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RNS • antibodies/genetics</a:t>
            </a:r>
          </a:p>
        </p:txBody>
      </p:sp>
      <p:sp>
        <p:nvSpPr>
          <p:cNvPr id="37" name="unit-MUSCLE">
            <a:extLst xmlns:a="http://schemas.openxmlformats.org/drawingml/2006/main">
              <a:ext uri="{FF2B5EF4-FFF2-40B4-BE49-F238E27FC236}">
                <a16:creationId xmlns:a16="http://schemas.microsoft.com/office/drawing/2014/main" id="{D1E45D81-1928-4B3C-AE7D-99B698F0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524500"/>
            <a:ext cx="1409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unit-head-MUSCLE">
            <a:extLst xmlns:a="http://schemas.openxmlformats.org/drawingml/2006/main">
              <a:ext uri="{FF2B5EF4-FFF2-40B4-BE49-F238E27FC236}">
                <a16:creationId xmlns:a16="http://schemas.microsoft.com/office/drawing/2014/main" id="{D71DA424-A335-442B-8959-A3C9FB99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560070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32C46"/>
                </a:solidFill>
              </a:defRPr>
            </a:pPr>
            <a:r>
              <a:rPr sz="975" b="1">
                <a:solidFill>
                  <a:srgbClr val="132C46"/>
                </a:solidFill>
              </a:rPr>
              <a:t>MUSCLE</a:t>
            </a:r>
          </a:p>
        </p:txBody>
      </p:sp>
      <p:sp>
        <p:nvSpPr>
          <p:cNvPr id="39" name="unit-sub-MUSCLE">
            <a:extLst xmlns:a="http://schemas.openxmlformats.org/drawingml/2006/main">
              <a:ext uri="{FF2B5EF4-FFF2-40B4-BE49-F238E27FC236}">
                <a16:creationId xmlns:a16="http://schemas.microsoft.com/office/drawing/2014/main" id="{04542291-A243-43CC-8DD1-239903D5B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5829300"/>
            <a:ext cx="1276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CK • genetics ± EMG</a:t>
            </a:r>
          </a:p>
        </p:txBody>
      </p:sp>
      <p:sp>
        <p:nvSpPr>
          <p:cNvPr id="40" name="take-home">
            <a:extLst xmlns:a="http://schemas.openxmlformats.org/drawingml/2006/main">
              <a:ext uri="{FF2B5EF4-FFF2-40B4-BE49-F238E27FC236}">
                <a16:creationId xmlns:a16="http://schemas.microsoft.com/office/drawing/2014/main" id="{BADA0F87-45B8-4ED6-9E98-7A3FF4DA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24500"/>
            <a:ext cx="46672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B76E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1" name="take-home-head">
            <a:extLst xmlns:a="http://schemas.openxmlformats.org/drawingml/2006/main">
              <a:ext uri="{FF2B5EF4-FFF2-40B4-BE49-F238E27FC236}">
                <a16:creationId xmlns:a16="http://schemas.microsoft.com/office/drawing/2014/main" id="{4A5EA1CB-2C89-454B-80A3-38EB9E80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19750"/>
            <a:ext cx="1066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76E13"/>
                </a:solidFill>
              </a:defRPr>
            </a:pPr>
            <a:r>
              <a:rPr sz="1050" b="1">
                <a:solidFill>
                  <a:srgbClr val="B76E13"/>
                </a:solidFill>
              </a:rPr>
              <a:t>TAKE-HOME</a:t>
            </a:r>
          </a:p>
        </p:txBody>
      </p:sp>
      <p:sp>
        <p:nvSpPr>
          <p:cNvPr id="42" name="take-home-copy">
            <a:extLst xmlns:a="http://schemas.openxmlformats.org/drawingml/2006/main">
              <a:ext uri="{FF2B5EF4-FFF2-40B4-BE49-F238E27FC236}">
                <a16:creationId xmlns:a16="http://schemas.microsoft.com/office/drawing/2014/main" id="{253FAF3D-32B1-47F4-ACE0-B71A2606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48350"/>
            <a:ext cx="419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2C46"/>
                </a:solidFill>
              </a:defRPr>
            </a:pPr>
            <a:r>
              <a:rPr sz="1350" b="1">
                <a:solidFill>
                  <a:srgbClr val="132C46"/>
                </a:solidFill>
              </a:rPr>
              <a:t>Hypotonia is a sign. Weakness localizes the lesion.</a:t>
            </a:r>
          </a:p>
        </p:txBody>
      </p:sp>
      <p:sp>
        <p:nvSpPr>
          <p:cNvPr id="43" name="footer">
            <a:extLst xmlns:a="http://schemas.openxmlformats.org/drawingml/2006/main">
              <a:ext uri="{FF2B5EF4-FFF2-40B4-BE49-F238E27FC236}">
                <a16:creationId xmlns:a16="http://schemas.microsoft.com/office/drawing/2014/main" id="{62EE0275-2B45-4E50-8899-DC9F32AE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912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Central and peripheral features may overlap—use the whole clinical picture.</a:t>
            </a:r>
          </a:p>
        </p:txBody>
      </p:sp>
      <p:sp>
        <p:nvSpPr>
          <p:cNvPr id="44" name="page">
            <a:extLst xmlns:a="http://schemas.openxmlformats.org/drawingml/2006/main">
              <a:ext uri="{FF2B5EF4-FFF2-40B4-BE49-F238E27FC236}">
                <a16:creationId xmlns:a16="http://schemas.microsoft.com/office/drawing/2014/main" id="{C7D0A61E-8777-4D27-998C-2BDBA6C0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391275"/>
            <a:ext cx="2647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536474"/>
                </a:solidFill>
              </a:defRPr>
            </a:pPr>
            <a:r>
              <a:rPr sz="900" b="0">
                <a:solidFill>
                  <a:srgbClr val="536474"/>
                </a:solidFill>
              </a:rPr>
              <a:t>Hypotonia in Pediatrics  •  Diagnostic approach</a:t>
            </a:r>
          </a:p>
        </p:txBody>
      </p:sp>
    </p:spTree>
    <p:extLst>
      <p:ext uri="{BB962C8B-B14F-4D97-AF65-F5344CB8AC3E}">
        <p14:creationId xmlns:p14="http://schemas.microsoft.com/office/powerpoint/2010/main" val="1020255027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ab457f4edc44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37968" y="1076121"/>
            <a:ext cx="10361140" cy="470575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95285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acute-eyebrow">
            <a:extLst xmlns:a="http://schemas.openxmlformats.org/drawingml/2006/main">
              <a:ext uri="{FF2B5EF4-FFF2-40B4-BE49-F238E27FC236}">
                <a16:creationId xmlns:a16="http://schemas.microsoft.com/office/drawing/2014/main" id="{1A9565A2-109F-4B2B-A895-31DA7A97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ACUTE WEAKNESS IN CHILDREN</a:t>
            </a:r>
          </a:p>
        </p:txBody>
      </p:sp>
      <p:sp>
        <p:nvSpPr>
          <p:cNvPr id="2" name="acute-title">
            <a:extLst xmlns:a="http://schemas.openxmlformats.org/drawingml/2006/main">
              <a:ext uri="{FF2B5EF4-FFF2-40B4-BE49-F238E27FC236}">
                <a16:creationId xmlns:a16="http://schemas.microsoft.com/office/drawing/2014/main" id="{6633066D-C24B-4A4C-A395-FF82E2F0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32C46"/>
                </a:solidFill>
              </a:defRPr>
            </a:pPr>
            <a:r>
              <a:rPr sz="2700" b="1">
                <a:solidFill>
                  <a:srgbClr val="132C46"/>
                </a:solidFill>
              </a:rPr>
              <a:t>Localize acute weakness before ordering extensive tests</a:t>
            </a:r>
          </a:p>
        </p:txBody>
      </p:sp>
      <p:sp>
        <p:nvSpPr>
          <p:cNvPr id="3" name="acute-title-rule">
            <a:extLst xmlns:a="http://schemas.openxmlformats.org/drawingml/2006/main">
              <a:ext uri="{FF2B5EF4-FFF2-40B4-BE49-F238E27FC236}">
                <a16:creationId xmlns:a16="http://schemas.microsoft.com/office/drawing/2014/main" id="{E5B2A21E-D620-4472-AC5A-FC1D88FB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895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F88"/>
          </a:solidFill>
          <a:ln xmlns:a="http://schemas.openxmlformats.org/drawingml/2006/main" w="0">
            <a:solidFill>
              <a:srgbClr val="168F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acute-safety">
            <a:extLst xmlns:a="http://schemas.openxmlformats.org/drawingml/2006/main">
              <a:ext uri="{FF2B5EF4-FFF2-40B4-BE49-F238E27FC236}">
                <a16:creationId xmlns:a16="http://schemas.microsoft.com/office/drawing/2014/main" id="{0379316F-3793-4E15-B253-9D88F657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95400"/>
            <a:ext cx="110109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CEBEC"/>
          </a:solidFill>
          <a:ln xmlns:a="http://schemas.openxmlformats.org/drawingml/2006/main" w="9525">
            <a:solidFill>
              <a:srgbClr val="C9484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1  ASSESS URGENCY">
            <a:extLst xmlns:a="http://schemas.openxmlformats.org/drawingml/2006/main">
              <a:ext uri="{FF2B5EF4-FFF2-40B4-BE49-F238E27FC236}">
                <a16:creationId xmlns:a16="http://schemas.microsoft.com/office/drawing/2014/main" id="{61990FAF-298C-4033-A80E-4ECF0ED8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19225"/>
            <a:ext cx="1790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C9484B"/>
          </a:solidFill>
          <a:ln xmlns:a="http://schemas.openxmlformats.org/drawingml/2006/main" w="9525">
            <a:solidFill>
              <a:srgbClr val="C9484B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  ASSESS URGENCY</a:t>
            </a:r>
          </a:p>
        </p:txBody>
      </p:sp>
      <p:sp>
        <p:nvSpPr>
          <p:cNvPr id="6" name="acute-safety-copy">
            <a:extLst xmlns:a="http://schemas.openxmlformats.org/drawingml/2006/main">
              <a:ext uri="{FF2B5EF4-FFF2-40B4-BE49-F238E27FC236}">
                <a16:creationId xmlns:a16="http://schemas.microsoft.com/office/drawing/2014/main" id="{D28DE927-B79D-455D-A0B9-4ECEF7866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400175"/>
            <a:ext cx="7715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32C46"/>
                </a:solidFill>
              </a:defRPr>
            </a:pPr>
            <a:r>
              <a:rPr sz="1425" b="1">
                <a:solidFill>
                  <a:srgbClr val="132C46"/>
                </a:solidFill>
              </a:rPr>
              <a:t>Rapid progression • breathing • swallowing • autonomic instability</a:t>
            </a:r>
          </a:p>
        </p:txBody>
      </p:sp>
      <p:sp>
        <p:nvSpPr>
          <p:cNvPr id="7" name="acute-safety-note">
            <a:extLst xmlns:a="http://schemas.openxmlformats.org/drawingml/2006/main">
              <a:ext uri="{FF2B5EF4-FFF2-40B4-BE49-F238E27FC236}">
                <a16:creationId xmlns:a16="http://schemas.microsoft.com/office/drawing/2014/main" id="{586B185B-CC4C-4325-B781-DE132741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438275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C9484B"/>
                </a:solidFill>
              </a:defRPr>
            </a:pPr>
            <a:r>
              <a:rPr sz="1050" b="1">
                <a:solidFill>
                  <a:srgbClr val="C9484B"/>
                </a:solidFill>
              </a:rPr>
              <a:t>Monitor FVC/CO₂ when indicated</a:t>
            </a:r>
          </a:p>
        </p:txBody>
      </p:sp>
      <p:sp>
        <p:nvSpPr>
          <p:cNvPr id="8" name="systemic-mimic">
            <a:extLst xmlns:a="http://schemas.openxmlformats.org/drawingml/2006/main">
              <a:ext uri="{FF2B5EF4-FFF2-40B4-BE49-F238E27FC236}">
                <a16:creationId xmlns:a16="http://schemas.microsoft.com/office/drawing/2014/main" id="{AF2A1727-E95F-4060-A932-8AAC0C34D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57400"/>
            <a:ext cx="110109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B76E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mimic-head">
            <a:extLst xmlns:a="http://schemas.openxmlformats.org/drawingml/2006/main">
              <a:ext uri="{FF2B5EF4-FFF2-40B4-BE49-F238E27FC236}">
                <a16:creationId xmlns:a16="http://schemas.microsoft.com/office/drawing/2014/main" id="{0157F0D8-5F59-412E-BE6C-C3B89331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B76E13"/>
                </a:solidFill>
              </a:defRPr>
            </a:pPr>
            <a:r>
              <a:rPr sz="1200" b="1">
                <a:solidFill>
                  <a:srgbClr val="B76E13"/>
                </a:solidFill>
              </a:rPr>
              <a:t>2  EXCLUDE SYSTEMIC MIMICS</a:t>
            </a:r>
          </a:p>
        </p:txBody>
      </p:sp>
      <p:sp>
        <p:nvSpPr>
          <p:cNvPr id="10" name="mimic-copy">
            <a:extLst xmlns:a="http://schemas.openxmlformats.org/drawingml/2006/main">
              <a:ext uri="{FF2B5EF4-FFF2-40B4-BE49-F238E27FC236}">
                <a16:creationId xmlns:a16="http://schemas.microsoft.com/office/drawing/2014/main" id="{AD9E6FC9-8E36-4A80-ABFC-45B3F1EA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143125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Non-focal fatigue/generalized weakness → glucose, electrolytes, renal/liver function, thyroid, infection, nutrition</a:t>
            </a:r>
          </a:p>
        </p:txBody>
      </p:sp>
      <p:sp>
        <p:nvSpPr>
          <p:cNvPr id="11" name="acute-question-lead">
            <a:extLst xmlns:a="http://schemas.openxmlformats.org/drawingml/2006/main">
              <a:ext uri="{FF2B5EF4-FFF2-40B4-BE49-F238E27FC236}">
                <a16:creationId xmlns:a16="http://schemas.microsoft.com/office/drawing/2014/main" id="{C4A2854F-C6A3-49F5-A1C9-11CF6AAFE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00350"/>
            <a:ext cx="335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536474"/>
                </a:solidFill>
              </a:defRPr>
            </a:pPr>
            <a:r>
              <a:rPr sz="1275" b="1">
                <a:solidFill>
                  <a:srgbClr val="536474"/>
                </a:solidFill>
              </a:rPr>
              <a:t>If objective weakness is present:</a:t>
            </a:r>
          </a:p>
        </p:txBody>
      </p:sp>
      <p:sp>
        <p:nvSpPr>
          <p:cNvPr id="12" name="acute-cns-question">
            <a:extLst xmlns:a="http://schemas.openxmlformats.org/drawingml/2006/main">
              <a:ext uri="{FF2B5EF4-FFF2-40B4-BE49-F238E27FC236}">
                <a16:creationId xmlns:a16="http://schemas.microsoft.com/office/drawing/2014/main" id="{01E3ABA8-492E-45B5-91A6-646FC2339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105150"/>
            <a:ext cx="41529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Are there signs of CNS dysfunction?</a:t>
            </a:r>
          </a:p>
        </p:txBody>
      </p:sp>
      <p:sp>
        <p:nvSpPr>
          <p:cNvPr id="13" name="acute-left-arrow">
            <a:extLst xmlns:a="http://schemas.openxmlformats.org/drawingml/2006/main">
              <a:ext uri="{FF2B5EF4-FFF2-40B4-BE49-F238E27FC236}">
                <a16:creationId xmlns:a16="http://schemas.microsoft.com/office/drawing/2014/main" id="{BB9E08F7-ADAA-425C-8DAE-36B26D0A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33775"/>
            <a:ext cx="76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68F88"/>
                </a:solidFill>
              </a:defRPr>
            </a:pPr>
            <a:r>
              <a:rPr sz="2100" b="1">
                <a:solidFill>
                  <a:srgbClr val="168F88"/>
                </a:solidFill>
              </a:rPr>
              <a:t>↙</a:t>
            </a:r>
          </a:p>
        </p:txBody>
      </p:sp>
      <p:sp>
        <p:nvSpPr>
          <p:cNvPr id="14" name="acute-right-arrow">
            <a:extLst xmlns:a="http://schemas.openxmlformats.org/drawingml/2006/main">
              <a:ext uri="{FF2B5EF4-FFF2-40B4-BE49-F238E27FC236}">
                <a16:creationId xmlns:a16="http://schemas.microsoft.com/office/drawing/2014/main" id="{5D534999-C174-4903-9B88-DE306204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533775"/>
            <a:ext cx="76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68F88"/>
                </a:solidFill>
              </a:defRPr>
            </a:pPr>
            <a:r>
              <a:rPr sz="2100" b="1">
                <a:solidFill>
                  <a:srgbClr val="168F88"/>
                </a:solidFill>
              </a:rPr>
              <a:t>↘</a:t>
            </a:r>
          </a:p>
        </p:txBody>
      </p:sp>
      <p:sp>
        <p:nvSpPr>
          <p:cNvPr id="15" name="acute-yes">
            <a:extLst xmlns:a="http://schemas.openxmlformats.org/drawingml/2006/main">
              <a:ext uri="{FF2B5EF4-FFF2-40B4-BE49-F238E27FC236}">
                <a16:creationId xmlns:a16="http://schemas.microsoft.com/office/drawing/2014/main" id="{C3384BE1-080E-4112-BF6B-789E9D66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6385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68F88"/>
                </a:solidFill>
              </a:defRPr>
            </a:pPr>
            <a:r>
              <a:rPr sz="1050" b="1">
                <a:solidFill>
                  <a:srgbClr val="168F88"/>
                </a:solidFill>
              </a:rPr>
              <a:t>YES</a:t>
            </a:r>
          </a:p>
        </p:txBody>
      </p:sp>
      <p:sp>
        <p:nvSpPr>
          <p:cNvPr id="16" name="acute-no">
            <a:extLst xmlns:a="http://schemas.openxmlformats.org/drawingml/2006/main">
              <a:ext uri="{FF2B5EF4-FFF2-40B4-BE49-F238E27FC236}">
                <a16:creationId xmlns:a16="http://schemas.microsoft.com/office/drawing/2014/main" id="{EC83DB35-C89C-4326-947D-464F1E8A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363855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68F88"/>
                </a:solidFill>
              </a:defRPr>
            </a:pPr>
            <a:r>
              <a:rPr sz="1050" b="1">
                <a:solidFill>
                  <a:srgbClr val="168F88"/>
                </a:solidFill>
              </a:rPr>
              <a:t>NO</a:t>
            </a:r>
          </a:p>
        </p:txBody>
      </p:sp>
      <p:sp>
        <p:nvSpPr>
          <p:cNvPr id="17" name="acute-central">
            <a:extLst xmlns:a="http://schemas.openxmlformats.org/drawingml/2006/main">
              <a:ext uri="{FF2B5EF4-FFF2-40B4-BE49-F238E27FC236}">
                <a16:creationId xmlns:a16="http://schemas.microsoft.com/office/drawing/2014/main" id="{79E32222-7CB0-4389-AFB4-3342CD66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43350"/>
            <a:ext cx="5191125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3A  CENTRAL">
            <a:extLst xmlns:a="http://schemas.openxmlformats.org/drawingml/2006/main">
              <a:ext uri="{FF2B5EF4-FFF2-40B4-BE49-F238E27FC236}">
                <a16:creationId xmlns:a16="http://schemas.microsoft.com/office/drawing/2014/main" id="{CB098DD4-C115-4CFE-A9ED-EA720FAF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95750"/>
            <a:ext cx="13525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3A  CENTRAL</a:t>
            </a:r>
          </a:p>
        </p:txBody>
      </p:sp>
      <p:sp>
        <p:nvSpPr>
          <p:cNvPr id="19" name="acute-central-clues">
            <a:extLst xmlns:a="http://schemas.openxmlformats.org/drawingml/2006/main">
              <a:ext uri="{FF2B5EF4-FFF2-40B4-BE49-F238E27FC236}">
                <a16:creationId xmlns:a16="http://schemas.microsoft.com/office/drawing/2014/main" id="{0E3B763C-45D4-4626-8C1D-DC320E50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067175"/>
            <a:ext cx="321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Encephalopathy • seizures • focal/hemibody signs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Sensory level or legs ≫ arms suggests spinal cord</a:t>
            </a:r>
          </a:p>
        </p:txBody>
      </p:sp>
      <p:sp>
        <p:nvSpPr>
          <p:cNvPr id="20" name="acute-central-next">
            <a:extLst xmlns:a="http://schemas.openxmlformats.org/drawingml/2006/main">
              <a:ext uri="{FF2B5EF4-FFF2-40B4-BE49-F238E27FC236}">
                <a16:creationId xmlns:a16="http://schemas.microsoft.com/office/drawing/2014/main" id="{C6026989-2D57-4654-8445-D0AC4240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48200"/>
            <a:ext cx="471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MRI brain ± EEG  |  MRI spine if cord signs</a:t>
            </a:r>
          </a:p>
        </p:txBody>
      </p:sp>
      <p:sp>
        <p:nvSpPr>
          <p:cNvPr id="21" name="acute-peripheral">
            <a:extLst xmlns:a="http://schemas.openxmlformats.org/drawingml/2006/main">
              <a:ext uri="{FF2B5EF4-FFF2-40B4-BE49-F238E27FC236}">
                <a16:creationId xmlns:a16="http://schemas.microsoft.com/office/drawing/2014/main" id="{E8583B89-B207-48DE-B7CF-673C9D81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3943350"/>
            <a:ext cx="5629275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3B  PERIPHERAL">
            <a:extLst xmlns:a="http://schemas.openxmlformats.org/drawingml/2006/main">
              <a:ext uri="{FF2B5EF4-FFF2-40B4-BE49-F238E27FC236}">
                <a16:creationId xmlns:a16="http://schemas.microsoft.com/office/drawing/2014/main" id="{BFBFCEFF-6827-41B1-96D2-47DE304C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095750"/>
            <a:ext cx="16002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3B  PERIPHERAL</a:t>
            </a:r>
          </a:p>
        </p:txBody>
      </p:sp>
      <p:sp>
        <p:nvSpPr>
          <p:cNvPr id="23" name="acute-peripheral-clues">
            <a:extLst xmlns:a="http://schemas.openxmlformats.org/drawingml/2006/main">
              <a:ext uri="{FF2B5EF4-FFF2-40B4-BE49-F238E27FC236}">
                <a16:creationId xmlns:a16="http://schemas.microsoft.com/office/drawing/2014/main" id="{D798D451-9243-4688-ABE4-372800A5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4067175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Alert child • absent/reduced reflexes • clear motor pattern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CBC, electrolytes, Mg/P, LFTs and CK guide localization</a:t>
            </a:r>
          </a:p>
        </p:txBody>
      </p:sp>
      <p:sp>
        <p:nvSpPr>
          <p:cNvPr id="24" name="acute-peripheral-next">
            <a:extLst xmlns:a="http://schemas.openxmlformats.org/drawingml/2006/main">
              <a:ext uri="{FF2B5EF4-FFF2-40B4-BE49-F238E27FC236}">
                <a16:creationId xmlns:a16="http://schemas.microsoft.com/office/drawing/2014/main" id="{8B409729-9550-47FD-842D-54E32482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648200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Use the pattern—not a long untargeted test list</a:t>
            </a:r>
          </a:p>
        </p:txBody>
      </p:sp>
      <p:sp>
        <p:nvSpPr>
          <p:cNvPr id="25" name="pattern-ASCENDING + AREFLEXIA">
            <a:extLst xmlns:a="http://schemas.openxmlformats.org/drawingml/2006/main">
              <a:ext uri="{FF2B5EF4-FFF2-40B4-BE49-F238E27FC236}">
                <a16:creationId xmlns:a16="http://schemas.microsoft.com/office/drawing/2014/main" id="{B7B85945-C1FD-45B8-A4FE-C5ECD465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57800"/>
            <a:ext cx="25336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pattern-head-ASCENDING + AREFLEXIA">
            <a:extLst xmlns:a="http://schemas.openxmlformats.org/drawingml/2006/main">
              <a:ext uri="{FF2B5EF4-FFF2-40B4-BE49-F238E27FC236}">
                <a16:creationId xmlns:a16="http://schemas.microsoft.com/office/drawing/2014/main" id="{1C24D572-AD1E-4D3D-8945-01E80AD9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32C46"/>
                </a:solidFill>
              </a:defRPr>
            </a:pPr>
            <a:r>
              <a:rPr sz="1050" b="1">
                <a:solidFill>
                  <a:srgbClr val="132C46"/>
                </a:solidFill>
              </a:rPr>
              <a:t>ASCENDING + AREFLEXIA</a:t>
            </a:r>
          </a:p>
        </p:txBody>
      </p:sp>
      <p:sp>
        <p:nvSpPr>
          <p:cNvPr id="27" name="pattern-clue-ASCENDING + AREFLEXIA">
            <a:extLst xmlns:a="http://schemas.openxmlformats.org/drawingml/2006/main">
              <a:ext uri="{FF2B5EF4-FFF2-40B4-BE49-F238E27FC236}">
                <a16:creationId xmlns:a16="http://schemas.microsoft.com/office/drawing/2014/main" id="{EE094C63-5ABD-4039-94E7-1A83A8A6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± sensory symptoms</a:t>
            </a:r>
          </a:p>
        </p:txBody>
      </p:sp>
      <p:sp>
        <p:nvSpPr>
          <p:cNvPr id="28" name="pattern-dx-ASCENDING + AREFLEXIA">
            <a:extLst xmlns:a="http://schemas.openxmlformats.org/drawingml/2006/main">
              <a:ext uri="{FF2B5EF4-FFF2-40B4-BE49-F238E27FC236}">
                <a16:creationId xmlns:a16="http://schemas.microsoft.com/office/drawing/2014/main" id="{A8E6C51B-0AA6-46BF-B470-52A57C82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68F88"/>
                </a:solidFill>
              </a:defRPr>
            </a:pPr>
            <a:r>
              <a:rPr sz="1050" b="1">
                <a:solidFill>
                  <a:srgbClr val="168F88"/>
                </a:solidFill>
              </a:rPr>
              <a:t>GBS</a:t>
            </a:r>
          </a:p>
        </p:txBody>
      </p:sp>
      <p:sp>
        <p:nvSpPr>
          <p:cNvPr id="29" name="pattern-FLUCTUATING / OCULAR">
            <a:extLst xmlns:a="http://schemas.openxmlformats.org/drawingml/2006/main">
              <a:ext uri="{FF2B5EF4-FFF2-40B4-BE49-F238E27FC236}">
                <a16:creationId xmlns:a16="http://schemas.microsoft.com/office/drawing/2014/main" id="{9BD69D1E-B791-4D5F-8194-E97C05C7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257800"/>
            <a:ext cx="25336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pattern-head-FLUCTUATING / OCULAR">
            <a:extLst xmlns:a="http://schemas.openxmlformats.org/drawingml/2006/main">
              <a:ext uri="{FF2B5EF4-FFF2-40B4-BE49-F238E27FC236}">
                <a16:creationId xmlns:a16="http://schemas.microsoft.com/office/drawing/2014/main" id="{3B4825D8-BB84-4751-9696-1CD928A22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334000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32C46"/>
                </a:solidFill>
              </a:defRPr>
            </a:pPr>
            <a:r>
              <a:rPr sz="1050" b="1">
                <a:solidFill>
                  <a:srgbClr val="132C46"/>
                </a:solidFill>
              </a:rPr>
              <a:t>FLUCTUATING / OCULAR</a:t>
            </a:r>
          </a:p>
        </p:txBody>
      </p:sp>
      <p:sp>
        <p:nvSpPr>
          <p:cNvPr id="31" name="pattern-clue-FLUCTUATING / OCULAR">
            <a:extLst xmlns:a="http://schemas.openxmlformats.org/drawingml/2006/main">
              <a:ext uri="{FF2B5EF4-FFF2-40B4-BE49-F238E27FC236}">
                <a16:creationId xmlns:a16="http://schemas.microsoft.com/office/drawing/2014/main" id="{820D4FE5-8C6B-4422-9EF6-14D55FF4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562600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Ptosis • bulbar weakness</a:t>
            </a:r>
          </a:p>
        </p:txBody>
      </p:sp>
      <p:sp>
        <p:nvSpPr>
          <p:cNvPr id="32" name="pattern-dx-FLUCTUATING / OCULAR">
            <a:extLst xmlns:a="http://schemas.openxmlformats.org/drawingml/2006/main">
              <a:ext uri="{FF2B5EF4-FFF2-40B4-BE49-F238E27FC236}">
                <a16:creationId xmlns:a16="http://schemas.microsoft.com/office/drawing/2014/main" id="{97093D3E-10B3-4A97-94AA-674CA5D92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791200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68F88"/>
                </a:solidFill>
              </a:defRPr>
            </a:pPr>
            <a:r>
              <a:rPr sz="1050" b="1">
                <a:solidFill>
                  <a:srgbClr val="168F88"/>
                </a:solidFill>
              </a:rPr>
              <a:t>NMJ: MG • botulism • CMS</a:t>
            </a:r>
          </a:p>
        </p:txBody>
      </p:sp>
      <p:sp>
        <p:nvSpPr>
          <p:cNvPr id="33" name="pattern-PAINFUL + SENSORY LOSS">
            <a:extLst xmlns:a="http://schemas.openxmlformats.org/drawingml/2006/main">
              <a:ext uri="{FF2B5EF4-FFF2-40B4-BE49-F238E27FC236}">
                <a16:creationId xmlns:a16="http://schemas.microsoft.com/office/drawing/2014/main" id="{7F11FDE0-07F8-4D82-864C-D4190EC4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257800"/>
            <a:ext cx="25336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pattern-head-PAINFUL + SENSORY LOSS">
            <a:extLst xmlns:a="http://schemas.openxmlformats.org/drawingml/2006/main">
              <a:ext uri="{FF2B5EF4-FFF2-40B4-BE49-F238E27FC236}">
                <a16:creationId xmlns:a16="http://schemas.microsoft.com/office/drawing/2014/main" id="{EED4D338-4E1D-496E-AF34-3DEBCACB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334000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32C46"/>
                </a:solidFill>
              </a:defRPr>
            </a:pPr>
            <a:r>
              <a:rPr sz="1050" b="1">
                <a:solidFill>
                  <a:srgbClr val="132C46"/>
                </a:solidFill>
              </a:rPr>
              <a:t>PAINFUL + SENSORY LOSS</a:t>
            </a:r>
          </a:p>
        </p:txBody>
      </p:sp>
      <p:sp>
        <p:nvSpPr>
          <p:cNvPr id="35" name="pattern-clue-PAINFUL + SENSORY LOSS">
            <a:extLst xmlns:a="http://schemas.openxmlformats.org/drawingml/2006/main">
              <a:ext uri="{FF2B5EF4-FFF2-40B4-BE49-F238E27FC236}">
                <a16:creationId xmlns:a16="http://schemas.microsoft.com/office/drawing/2014/main" id="{D71C589E-7798-4CFF-A4F4-8ADA88FB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562600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Focal or multifocal</a:t>
            </a:r>
          </a:p>
        </p:txBody>
      </p:sp>
      <p:sp>
        <p:nvSpPr>
          <p:cNvPr id="36" name="pattern-dx-PAINFUL + SENSORY LOSS">
            <a:extLst xmlns:a="http://schemas.openxmlformats.org/drawingml/2006/main">
              <a:ext uri="{FF2B5EF4-FFF2-40B4-BE49-F238E27FC236}">
                <a16:creationId xmlns:a16="http://schemas.microsoft.com/office/drawing/2014/main" id="{0BF96DFC-5E3E-4F67-8E45-C086723F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791200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68F88"/>
                </a:solidFill>
              </a:defRPr>
            </a:pPr>
            <a:r>
              <a:rPr sz="1050" b="1">
                <a:solidFill>
                  <a:srgbClr val="168F88"/>
                </a:solidFill>
              </a:rPr>
              <a:t>Nerve injury • vasculitis</a:t>
            </a:r>
          </a:p>
        </p:txBody>
      </p:sp>
      <p:sp>
        <p:nvSpPr>
          <p:cNvPr id="37" name="pattern-MYALGIA + CK ↑">
            <a:extLst xmlns:a="http://schemas.openxmlformats.org/drawingml/2006/main">
              <a:ext uri="{FF2B5EF4-FFF2-40B4-BE49-F238E27FC236}">
                <a16:creationId xmlns:a16="http://schemas.microsoft.com/office/drawing/2014/main" id="{4E6E71C6-37CB-4D10-BB67-A125FC0C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5257800"/>
            <a:ext cx="253365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pattern-head-MYALGIA + CK ↑">
            <a:extLst xmlns:a="http://schemas.openxmlformats.org/drawingml/2006/main">
              <a:ext uri="{FF2B5EF4-FFF2-40B4-BE49-F238E27FC236}">
                <a16:creationId xmlns:a16="http://schemas.microsoft.com/office/drawing/2014/main" id="{CCB9D529-855A-40A1-8F61-E1B74F30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334000"/>
            <a:ext cx="2343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32C46"/>
                </a:solidFill>
              </a:defRPr>
            </a:pPr>
            <a:r>
              <a:rPr sz="1050" b="1">
                <a:solidFill>
                  <a:srgbClr val="132C46"/>
                </a:solidFill>
              </a:rPr>
              <a:t>MYALGIA + CK ↑</a:t>
            </a:r>
          </a:p>
        </p:txBody>
      </p:sp>
      <p:sp>
        <p:nvSpPr>
          <p:cNvPr id="39" name="pattern-clue-MYALGIA + CK ↑">
            <a:extLst xmlns:a="http://schemas.openxmlformats.org/drawingml/2006/main">
              <a:ext uri="{FF2B5EF4-FFF2-40B4-BE49-F238E27FC236}">
                <a16:creationId xmlns:a16="http://schemas.microsoft.com/office/drawing/2014/main" id="{4C8C695E-2377-40CD-8CF7-EDF43ECD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562600"/>
            <a:ext cx="2343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Proximal weakness</a:t>
            </a:r>
          </a:p>
        </p:txBody>
      </p:sp>
      <p:sp>
        <p:nvSpPr>
          <p:cNvPr id="40" name="pattern-dx-MYALGIA + CK ↑">
            <a:extLst xmlns:a="http://schemas.openxmlformats.org/drawingml/2006/main">
              <a:ext uri="{FF2B5EF4-FFF2-40B4-BE49-F238E27FC236}">
                <a16:creationId xmlns:a16="http://schemas.microsoft.com/office/drawing/2014/main" id="{177100C6-280E-498D-BE35-5F94C3AE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791200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68F88"/>
                </a:solidFill>
              </a:defRPr>
            </a:pPr>
            <a:r>
              <a:rPr sz="1050" b="1">
                <a:solidFill>
                  <a:srgbClr val="168F88"/>
                </a:solidFill>
              </a:rPr>
              <a:t>Myositis • rhabdomyolysis</a:t>
            </a:r>
          </a:p>
        </p:txBody>
      </p:sp>
      <p:sp>
        <p:nvSpPr>
          <p:cNvPr id="41" name="acute-footer">
            <a:extLst xmlns:a="http://schemas.openxmlformats.org/drawingml/2006/main">
              <a:ext uri="{FF2B5EF4-FFF2-40B4-BE49-F238E27FC236}">
                <a16:creationId xmlns:a16="http://schemas.microsoft.com/office/drawing/2014/main" id="{8F6EF4C4-B2AE-467D-9189-B90488D29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91275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C9484B"/>
                </a:solidFill>
              </a:defRPr>
            </a:pPr>
            <a:r>
              <a:rPr sz="975" b="1">
                <a:solidFill>
                  <a:srgbClr val="C9484B"/>
                </a:solidFill>
              </a:rPr>
              <a:t>Acute weakness + bulbar or respiratory involvement is a neurologic emergency.</a:t>
            </a:r>
          </a:p>
        </p:txBody>
      </p:sp>
      <p:sp>
        <p:nvSpPr>
          <p:cNvPr id="42" name="acute-page">
            <a:extLst xmlns:a="http://schemas.openxmlformats.org/drawingml/2006/main">
              <a:ext uri="{FF2B5EF4-FFF2-40B4-BE49-F238E27FC236}">
                <a16:creationId xmlns:a16="http://schemas.microsoft.com/office/drawing/2014/main" id="{B0F28959-6B7C-424F-BB9F-361F2D92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391275"/>
            <a:ext cx="2647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536474"/>
                </a:solidFill>
              </a:defRPr>
            </a:pPr>
            <a:r>
              <a:rPr sz="900" b="0">
                <a:solidFill>
                  <a:srgbClr val="536474"/>
                </a:solidFill>
              </a:rPr>
              <a:t>Hypotonia in Pediatrics  •  Acute weakness</a:t>
            </a:r>
          </a:p>
        </p:txBody>
      </p:sp>
    </p:spTree>
    <p:extLst>
      <p:ext uri="{BB962C8B-B14F-4D97-AF65-F5344CB8AC3E}">
        <p14:creationId xmlns:p14="http://schemas.microsoft.com/office/powerpoint/2010/main" val="2088973799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5bb386adc4dd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43206" y="1024681"/>
            <a:ext cx="3905588" cy="480863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55464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diff-eyebrow">
            <a:extLst xmlns:a="http://schemas.openxmlformats.org/drawingml/2006/main">
              <a:ext uri="{FF2B5EF4-FFF2-40B4-BE49-F238E27FC236}">
                <a16:creationId xmlns:a16="http://schemas.microsoft.com/office/drawing/2014/main" id="{A99D8114-D444-4D86-9450-80D17277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INFANTILE HYPOTONIA</a:t>
            </a:r>
          </a:p>
        </p:txBody>
      </p:sp>
      <p:sp>
        <p:nvSpPr>
          <p:cNvPr id="2" name="diff-title">
            <a:extLst xmlns:a="http://schemas.openxmlformats.org/drawingml/2006/main">
              <a:ext uri="{FF2B5EF4-FFF2-40B4-BE49-F238E27FC236}">
                <a16:creationId xmlns:a16="http://schemas.microsoft.com/office/drawing/2014/main" id="{D4836266-935D-45BF-B749-BCD3276BF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32C46"/>
                </a:solidFill>
              </a:defRPr>
            </a:pPr>
            <a:r>
              <a:rPr sz="2850" b="1">
                <a:solidFill>
                  <a:srgbClr val="132C46"/>
                </a:solidFill>
              </a:rPr>
              <a:t>Five locations explain most examination patterns</a:t>
            </a:r>
          </a:p>
        </p:txBody>
      </p:sp>
      <p:sp>
        <p:nvSpPr>
          <p:cNvPr id="3" name="diff-title-rule">
            <a:extLst xmlns:a="http://schemas.openxmlformats.org/drawingml/2006/main">
              <a:ext uri="{FF2B5EF4-FFF2-40B4-BE49-F238E27FC236}">
                <a16:creationId xmlns:a16="http://schemas.microsoft.com/office/drawing/2014/main" id="{64F16E48-C162-4D22-A489-807263D3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895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F88"/>
          </a:solidFill>
          <a:ln xmlns:a="http://schemas.openxmlformats.org/drawingml/2006/main" w="0">
            <a:solidFill>
              <a:srgbClr val="168F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diff-instruction">
            <a:extLst xmlns:a="http://schemas.openxmlformats.org/drawingml/2006/main">
              <a:ext uri="{FF2B5EF4-FFF2-40B4-BE49-F238E27FC236}">
                <a16:creationId xmlns:a16="http://schemas.microsoft.com/office/drawing/2014/main" id="{605B3AE7-570D-40FC-B3ED-6F316F76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0492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36474"/>
                </a:solidFill>
              </a:defRPr>
            </a:pPr>
            <a:r>
              <a:rPr sz="1350" b="1">
                <a:solidFill>
                  <a:srgbClr val="536474"/>
                </a:solidFill>
              </a:rPr>
              <a:t>Use the dominant clue to choose the first test</a:t>
            </a:r>
          </a:p>
        </p:txBody>
      </p:sp>
      <p:sp>
        <p:nvSpPr>
          <p:cNvPr id="5" name="diff-col1">
            <a:extLst xmlns:a="http://schemas.openxmlformats.org/drawingml/2006/main">
              <a:ext uri="{FF2B5EF4-FFF2-40B4-BE49-F238E27FC236}">
                <a16:creationId xmlns:a16="http://schemas.microsoft.com/office/drawing/2014/main" id="{BB8B4E4B-892F-4284-A50D-6A786E90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85925"/>
            <a:ext cx="2019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LOCALIZE</a:t>
            </a:r>
          </a:p>
        </p:txBody>
      </p:sp>
      <p:sp>
        <p:nvSpPr>
          <p:cNvPr id="6" name="diff-col2">
            <a:extLst xmlns:a="http://schemas.openxmlformats.org/drawingml/2006/main">
              <a:ext uri="{FF2B5EF4-FFF2-40B4-BE49-F238E27FC236}">
                <a16:creationId xmlns:a16="http://schemas.microsoft.com/office/drawing/2014/main" id="{D755EF6F-00CE-4D39-8AAF-61BACFF7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1685925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KEY CLUE</a:t>
            </a:r>
          </a:p>
        </p:txBody>
      </p:sp>
      <p:sp>
        <p:nvSpPr>
          <p:cNvPr id="7" name="diff-col3">
            <a:extLst xmlns:a="http://schemas.openxmlformats.org/drawingml/2006/main">
              <a:ext uri="{FF2B5EF4-FFF2-40B4-BE49-F238E27FC236}">
                <a16:creationId xmlns:a16="http://schemas.microsoft.com/office/drawing/2014/main" id="{FD278265-0918-4C91-A310-132D02C6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68592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FIRST INVESTIGATION</a:t>
            </a:r>
          </a:p>
        </p:txBody>
      </p:sp>
      <p:sp>
        <p:nvSpPr>
          <p:cNvPr id="8" name="diff-row-0">
            <a:extLst xmlns:a="http://schemas.openxmlformats.org/drawingml/2006/main">
              <a:ext uri="{FF2B5EF4-FFF2-40B4-BE49-F238E27FC236}">
                <a16:creationId xmlns:a16="http://schemas.microsoft.com/office/drawing/2014/main" id="{AA2B1336-C1D9-4801-A6DF-ADFD73D6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110109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iff-num-0">
            <a:extLst xmlns:a="http://schemas.openxmlformats.org/drawingml/2006/main">
              <a:ext uri="{FF2B5EF4-FFF2-40B4-BE49-F238E27FC236}">
                <a16:creationId xmlns:a16="http://schemas.microsoft.com/office/drawing/2014/main" id="{BBD173D6-BF82-433A-9B90-F7AC55A6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85975"/>
            <a:ext cx="4191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diff-loc-0">
            <a:extLst xmlns:a="http://schemas.openxmlformats.org/drawingml/2006/main">
              <a:ext uri="{FF2B5EF4-FFF2-40B4-BE49-F238E27FC236}">
                <a16:creationId xmlns:a16="http://schemas.microsoft.com/office/drawing/2014/main" id="{A46886BE-F304-499F-A904-DC890AE54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764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BRAIN</a:t>
            </a:r>
          </a:p>
        </p:txBody>
      </p:sp>
      <p:sp>
        <p:nvSpPr>
          <p:cNvPr id="11" name="diff-clue-0">
            <a:extLst xmlns:a="http://schemas.openxmlformats.org/drawingml/2006/main">
              <a:ext uri="{FF2B5EF4-FFF2-40B4-BE49-F238E27FC236}">
                <a16:creationId xmlns:a16="http://schemas.microsoft.com/office/drawing/2014/main" id="{6D52128D-B358-449B-852A-523828132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038350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Altered alertness • seizures • dysmorphism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Abnormal head size or brisk reflexes</a:t>
            </a:r>
          </a:p>
        </p:txBody>
      </p:sp>
      <p:sp>
        <p:nvSpPr>
          <p:cNvPr id="12" name="diff-test-0">
            <a:extLst xmlns:a="http://schemas.openxmlformats.org/drawingml/2006/main">
              <a:ext uri="{FF2B5EF4-FFF2-40B4-BE49-F238E27FC236}">
                <a16:creationId xmlns:a16="http://schemas.microsoft.com/office/drawing/2014/main" id="{75A47FB7-0704-4062-9CB2-CBC6F29E5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038350"/>
            <a:ext cx="304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Brain MRI ± EEG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Targeted metabolic/genetic tests</a:t>
            </a:r>
          </a:p>
        </p:txBody>
      </p:sp>
      <p:sp>
        <p:nvSpPr>
          <p:cNvPr id="13" name="diff-row-1">
            <a:extLst xmlns:a="http://schemas.openxmlformats.org/drawingml/2006/main">
              <a:ext uri="{FF2B5EF4-FFF2-40B4-BE49-F238E27FC236}">
                <a16:creationId xmlns:a16="http://schemas.microsoft.com/office/drawing/2014/main" id="{DE76F5DB-F031-4002-8503-137F2E30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62250"/>
            <a:ext cx="110109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diff-num-1">
            <a:extLst xmlns:a="http://schemas.openxmlformats.org/drawingml/2006/main">
              <a:ext uri="{FF2B5EF4-FFF2-40B4-BE49-F238E27FC236}">
                <a16:creationId xmlns:a16="http://schemas.microsoft.com/office/drawing/2014/main" id="{937CD7C4-866B-44B6-B154-AAC9D9B4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95600"/>
            <a:ext cx="4191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diff-loc-1">
            <a:extLst xmlns:a="http://schemas.openxmlformats.org/drawingml/2006/main">
              <a:ext uri="{FF2B5EF4-FFF2-40B4-BE49-F238E27FC236}">
                <a16:creationId xmlns:a16="http://schemas.microsoft.com/office/drawing/2014/main" id="{8D18467E-DA05-44FD-ADAF-678F72EBB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86075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BRAINSTEM</a:t>
            </a:r>
          </a:p>
        </p:txBody>
      </p:sp>
      <p:sp>
        <p:nvSpPr>
          <p:cNvPr id="16" name="diff-clue-1">
            <a:extLst xmlns:a="http://schemas.openxmlformats.org/drawingml/2006/main">
              <a:ext uri="{FF2B5EF4-FFF2-40B4-BE49-F238E27FC236}">
                <a16:creationId xmlns:a16="http://schemas.microsoft.com/office/drawing/2014/main" id="{E24B473E-1E9B-43B4-AD1D-22E36298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847975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Cranial nerve signs • nystagmus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Feeding or breathing difficulty ± ataxia</a:t>
            </a:r>
          </a:p>
        </p:txBody>
      </p:sp>
      <p:sp>
        <p:nvSpPr>
          <p:cNvPr id="17" name="diff-test-1">
            <a:extLst xmlns:a="http://schemas.openxmlformats.org/drawingml/2006/main">
              <a:ext uri="{FF2B5EF4-FFF2-40B4-BE49-F238E27FC236}">
                <a16:creationId xmlns:a16="http://schemas.microsoft.com/office/drawing/2014/main" id="{01F5B466-35AD-4B19-9918-09330CC5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847975"/>
            <a:ext cx="304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Brain MRI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Syndrome-specific genetics</a:t>
            </a:r>
          </a:p>
        </p:txBody>
      </p:sp>
      <p:sp>
        <p:nvSpPr>
          <p:cNvPr id="18" name="diff-row-2">
            <a:extLst xmlns:a="http://schemas.openxmlformats.org/drawingml/2006/main">
              <a:ext uri="{FF2B5EF4-FFF2-40B4-BE49-F238E27FC236}">
                <a16:creationId xmlns:a16="http://schemas.microsoft.com/office/drawing/2014/main" id="{C74A32F5-6CCD-40AC-8F50-2DC68A11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71875"/>
            <a:ext cx="110109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diff-num-2">
            <a:extLst xmlns:a="http://schemas.openxmlformats.org/drawingml/2006/main">
              <a:ext uri="{FF2B5EF4-FFF2-40B4-BE49-F238E27FC236}">
                <a16:creationId xmlns:a16="http://schemas.microsoft.com/office/drawing/2014/main" id="{956D8201-3C02-439E-9D4B-19552B87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05225"/>
            <a:ext cx="4191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diff-loc-2">
            <a:extLst xmlns:a="http://schemas.openxmlformats.org/drawingml/2006/main">
              <a:ext uri="{FF2B5EF4-FFF2-40B4-BE49-F238E27FC236}">
                <a16:creationId xmlns:a16="http://schemas.microsoft.com/office/drawing/2014/main" id="{4C2A022E-3752-4BC3-818A-A6BBF54A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6957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SPINAL CORD</a:t>
            </a:r>
          </a:p>
        </p:txBody>
      </p:sp>
      <p:sp>
        <p:nvSpPr>
          <p:cNvPr id="21" name="diff-clue-2">
            <a:extLst xmlns:a="http://schemas.openxmlformats.org/drawingml/2006/main">
              <a:ext uri="{FF2B5EF4-FFF2-40B4-BE49-F238E27FC236}">
                <a16:creationId xmlns:a16="http://schemas.microsoft.com/office/drawing/2014/main" id="{73D2D250-2F50-4FF7-92E5-61B427DA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657600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Sensory level • legs weaker than arms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Sphincter signs or Babinski response</a:t>
            </a:r>
          </a:p>
        </p:txBody>
      </p:sp>
      <p:sp>
        <p:nvSpPr>
          <p:cNvPr id="22" name="diff-test-2">
            <a:extLst xmlns:a="http://schemas.openxmlformats.org/drawingml/2006/main">
              <a:ext uri="{FF2B5EF4-FFF2-40B4-BE49-F238E27FC236}">
                <a16:creationId xmlns:a16="http://schemas.microsoft.com/office/drawing/2014/main" id="{921939EC-F8AD-4570-8B7A-0CF10740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657600"/>
            <a:ext cx="304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MRI of the entire spine</a:t>
            </a:r>
          </a:p>
        </p:txBody>
      </p:sp>
      <p:sp>
        <p:nvSpPr>
          <p:cNvPr id="23" name="diff-row-3">
            <a:extLst xmlns:a="http://schemas.openxmlformats.org/drawingml/2006/main">
              <a:ext uri="{FF2B5EF4-FFF2-40B4-BE49-F238E27FC236}">
                <a16:creationId xmlns:a16="http://schemas.microsoft.com/office/drawing/2014/main" id="{B589051C-1519-4D83-8475-07B232407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81500"/>
            <a:ext cx="110109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diff-num-3">
            <a:extLst xmlns:a="http://schemas.openxmlformats.org/drawingml/2006/main">
              <a:ext uri="{FF2B5EF4-FFF2-40B4-BE49-F238E27FC236}">
                <a16:creationId xmlns:a16="http://schemas.microsoft.com/office/drawing/2014/main" id="{81003CB1-339D-4118-903C-38C944E7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14850"/>
            <a:ext cx="4191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diff-loc-3">
            <a:extLst xmlns:a="http://schemas.openxmlformats.org/drawingml/2006/main">
              <a:ext uri="{FF2B5EF4-FFF2-40B4-BE49-F238E27FC236}">
                <a16:creationId xmlns:a16="http://schemas.microsoft.com/office/drawing/2014/main" id="{59B6B8A0-5A30-42A1-9AB0-99896BF7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505325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MOTOR NEURON</a:t>
            </a:r>
          </a:p>
        </p:txBody>
      </p:sp>
      <p:sp>
        <p:nvSpPr>
          <p:cNvPr id="26" name="diff-clue-3">
            <a:extLst xmlns:a="http://schemas.openxmlformats.org/drawingml/2006/main">
              <a:ext uri="{FF2B5EF4-FFF2-40B4-BE49-F238E27FC236}">
                <a16:creationId xmlns:a16="http://schemas.microsoft.com/office/drawing/2014/main" id="{C4099DC2-4602-4FE9-AE9B-7DF8A8A3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467225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Pure motor weakness • tongue fasciculations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Absent reflexes with preserved sensation</a:t>
            </a:r>
          </a:p>
        </p:txBody>
      </p:sp>
      <p:sp>
        <p:nvSpPr>
          <p:cNvPr id="27" name="diff-test-3">
            <a:extLst xmlns:a="http://schemas.openxmlformats.org/drawingml/2006/main">
              <a:ext uri="{FF2B5EF4-FFF2-40B4-BE49-F238E27FC236}">
                <a16:creationId xmlns:a16="http://schemas.microsoft.com/office/drawing/2014/main" id="{8E768F0D-E05E-4F6D-BB05-CF2B06343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467225"/>
            <a:ext cx="304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SMN1 testing first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if SMA is suspected</a:t>
            </a:r>
          </a:p>
        </p:txBody>
      </p:sp>
      <p:sp>
        <p:nvSpPr>
          <p:cNvPr id="28" name="diff-row-4">
            <a:extLst xmlns:a="http://schemas.openxmlformats.org/drawingml/2006/main">
              <a:ext uri="{FF2B5EF4-FFF2-40B4-BE49-F238E27FC236}">
                <a16:creationId xmlns:a16="http://schemas.microsoft.com/office/drawing/2014/main" id="{76D355EF-C4B3-4742-B8EE-6467FF8A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191125"/>
            <a:ext cx="110109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9" name="diff-num-4">
            <a:extLst xmlns:a="http://schemas.openxmlformats.org/drawingml/2006/main">
              <a:ext uri="{FF2B5EF4-FFF2-40B4-BE49-F238E27FC236}">
                <a16:creationId xmlns:a16="http://schemas.microsoft.com/office/drawing/2014/main" id="{C37B8D19-B98F-4664-B1DF-97EBD5C1B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24475"/>
            <a:ext cx="4191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diff-loc-4">
            <a:extLst xmlns:a="http://schemas.openxmlformats.org/drawingml/2006/main">
              <a:ext uri="{FF2B5EF4-FFF2-40B4-BE49-F238E27FC236}">
                <a16:creationId xmlns:a16="http://schemas.microsoft.com/office/drawing/2014/main" id="{1FA8057F-35CE-4077-A201-DF1CE780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3149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PERIPHERAL NERVE</a:t>
            </a:r>
          </a:p>
        </p:txBody>
      </p:sp>
      <p:sp>
        <p:nvSpPr>
          <p:cNvPr id="31" name="diff-clue-4">
            <a:extLst xmlns:a="http://schemas.openxmlformats.org/drawingml/2006/main">
              <a:ext uri="{FF2B5EF4-FFF2-40B4-BE49-F238E27FC236}">
                <a16:creationId xmlns:a16="http://schemas.microsoft.com/office/drawing/2014/main" id="{A2906707-890F-4F08-B023-1ECA291F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5276850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Distal or ascending weakness • areflexia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Sensory symptoms or autonomic features</a:t>
            </a:r>
          </a:p>
        </p:txBody>
      </p:sp>
      <p:sp>
        <p:nvSpPr>
          <p:cNvPr id="32" name="diff-test-4">
            <a:extLst xmlns:a="http://schemas.openxmlformats.org/drawingml/2006/main">
              <a:ext uri="{FF2B5EF4-FFF2-40B4-BE49-F238E27FC236}">
                <a16:creationId xmlns:a16="http://schemas.microsoft.com/office/drawing/2014/main" id="{3EB27098-E2B6-4012-ABB3-76EA393D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5276850"/>
            <a:ext cx="304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NCS / EMG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± CSF or genetic testing</a:t>
            </a:r>
          </a:p>
        </p:txBody>
      </p:sp>
      <p:sp>
        <p:nvSpPr>
          <p:cNvPr id="33" name="diff-takehome">
            <a:extLst xmlns:a="http://schemas.openxmlformats.org/drawingml/2006/main">
              <a:ext uri="{FF2B5EF4-FFF2-40B4-BE49-F238E27FC236}">
                <a16:creationId xmlns:a16="http://schemas.microsoft.com/office/drawing/2014/main" id="{CE8B3042-50CF-495E-A520-62F38EE6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105525"/>
            <a:ext cx="110109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B76E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diff-takehome-label">
            <a:extLst xmlns:a="http://schemas.openxmlformats.org/drawingml/2006/main">
              <a:ext uri="{FF2B5EF4-FFF2-40B4-BE49-F238E27FC236}">
                <a16:creationId xmlns:a16="http://schemas.microsoft.com/office/drawing/2014/main" id="{0BCB8C63-7A18-4A5D-AE80-C3ED96FCF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2103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76E13"/>
                </a:solidFill>
              </a:defRPr>
            </a:pPr>
            <a:r>
              <a:rPr sz="1050" b="1">
                <a:solidFill>
                  <a:srgbClr val="B76E13"/>
                </a:solidFill>
              </a:rPr>
              <a:t>FAST RULE</a:t>
            </a:r>
          </a:p>
        </p:txBody>
      </p:sp>
      <p:sp>
        <p:nvSpPr>
          <p:cNvPr id="35" name="diff-takehome-copy">
            <a:extLst xmlns:a="http://schemas.openxmlformats.org/drawingml/2006/main">
              <a:ext uri="{FF2B5EF4-FFF2-40B4-BE49-F238E27FC236}">
                <a16:creationId xmlns:a16="http://schemas.microsoft.com/office/drawing/2014/main" id="{700A6FE8-EA26-4A5B-A629-296F05EE2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6181725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2C46"/>
                </a:solidFill>
              </a:defRPr>
            </a:pPr>
            <a:r>
              <a:rPr sz="1350" b="1">
                <a:solidFill>
                  <a:srgbClr val="132C46"/>
                </a:solidFill>
              </a:rPr>
              <a:t>Mental status → reflexes → sensory pattern → distribution of weakness</a:t>
            </a:r>
          </a:p>
        </p:txBody>
      </p:sp>
      <p:sp>
        <p:nvSpPr>
          <p:cNvPr id="36" name="diff-page">
            <a:extLst xmlns:a="http://schemas.openxmlformats.org/drawingml/2006/main">
              <a:ext uri="{FF2B5EF4-FFF2-40B4-BE49-F238E27FC236}">
                <a16:creationId xmlns:a16="http://schemas.microsoft.com/office/drawing/2014/main" id="{9D183573-1CC8-46DE-B39C-3359A60D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6610350"/>
            <a:ext cx="2647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536474"/>
                </a:solidFill>
              </a:defRPr>
            </a:pPr>
            <a:r>
              <a:rPr sz="900" b="0">
                <a:solidFill>
                  <a:srgbClr val="536474"/>
                </a:solidFill>
              </a:rPr>
              <a:t>Hypotonia in Pediatrics  •  Localization map</a:t>
            </a:r>
          </a:p>
        </p:txBody>
      </p:sp>
    </p:spTree>
    <p:extLst>
      <p:ext uri="{BB962C8B-B14F-4D97-AF65-F5344CB8AC3E}">
        <p14:creationId xmlns:p14="http://schemas.microsoft.com/office/powerpoint/2010/main" val="1555167139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eye">
            <a:extLst xmlns:a="http://schemas.openxmlformats.org/drawingml/2006/main">
              <a:ext uri="{FF2B5EF4-FFF2-40B4-BE49-F238E27FC236}">
                <a16:creationId xmlns:a16="http://schemas.microsoft.com/office/drawing/2014/main" id="{60E194CF-A1CB-41A3-B7C3-F057F13A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BOARD PATTERN • INFANTILE HYPOTONIA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200BACB-DBCC-4938-BEDD-1227D5FF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32C46"/>
                </a:solidFill>
              </a:defRPr>
            </a:pPr>
            <a:r>
              <a:rPr sz="2850" b="1">
                <a:solidFill>
                  <a:srgbClr val="132C46"/>
                </a:solidFill>
              </a:rPr>
              <a:t>Congenital myotonic dystrophy: examine the mother</a:t>
            </a:r>
          </a:p>
        </p:txBody>
      </p:sp>
      <p:sp>
        <p:nvSpPr>
          <p:cNvPr id="3" name="rule">
            <a:extLst xmlns:a="http://schemas.openxmlformats.org/drawingml/2006/main">
              <a:ext uri="{FF2B5EF4-FFF2-40B4-BE49-F238E27FC236}">
                <a16:creationId xmlns:a16="http://schemas.microsoft.com/office/drawing/2014/main" id="{6F690847-36E4-4EA5-9AD7-035458FC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895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F88"/>
          </a:solidFill>
          <a:ln xmlns:a="http://schemas.openxmlformats.org/drawingml/2006/main" w="0">
            <a:solidFill>
              <a:srgbClr val="168F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hook">
            <a:extLst xmlns:a="http://schemas.openxmlformats.org/drawingml/2006/main">
              <a:ext uri="{FF2B5EF4-FFF2-40B4-BE49-F238E27FC236}">
                <a16:creationId xmlns:a16="http://schemas.microsoft.com/office/drawing/2014/main" id="{8B5EAEBE-06B2-487A-96F4-DA572A78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04925"/>
            <a:ext cx="110109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CEBEC"/>
          </a:solidFill>
          <a:ln xmlns:a="http://schemas.openxmlformats.org/drawingml/2006/main" w="9525">
            <a:solidFill>
              <a:srgbClr val="C9484B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hook-label">
            <a:extLst xmlns:a="http://schemas.openxmlformats.org/drawingml/2006/main">
              <a:ext uri="{FF2B5EF4-FFF2-40B4-BE49-F238E27FC236}">
                <a16:creationId xmlns:a16="http://schemas.microsoft.com/office/drawing/2014/main" id="{F60D87BE-C424-42F8-BE48-D9C4E0D9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57325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C9484B"/>
                </a:solidFill>
              </a:defRPr>
            </a:pPr>
            <a:r>
              <a:rPr sz="1050" b="1">
                <a:solidFill>
                  <a:srgbClr val="C9484B"/>
                </a:solidFill>
              </a:rPr>
              <a:t>BOARD CLUE</a:t>
            </a:r>
          </a:p>
        </p:txBody>
      </p:sp>
      <p:sp>
        <p:nvSpPr>
          <p:cNvPr id="6" name="hook-copy">
            <a:extLst xmlns:a="http://schemas.openxmlformats.org/drawingml/2006/main">
              <a:ext uri="{FF2B5EF4-FFF2-40B4-BE49-F238E27FC236}">
                <a16:creationId xmlns:a16="http://schemas.microsoft.com/office/drawing/2014/main" id="{4CA02D2C-511F-423C-A0C7-8D85BF60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1409700"/>
            <a:ext cx="9105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Floppy newborn + weak respiratory effort + mother with difficulty releasing her grip</a:t>
            </a:r>
          </a:p>
        </p:txBody>
      </p:sp>
      <p:sp>
        <p:nvSpPr>
          <p:cNvPr id="7" name="col-0">
            <a:extLst xmlns:a="http://schemas.openxmlformats.org/drawingml/2006/main">
              <a:ext uri="{FF2B5EF4-FFF2-40B4-BE49-F238E27FC236}">
                <a16:creationId xmlns:a16="http://schemas.microsoft.com/office/drawing/2014/main" id="{FB8EDF80-FD7F-4A89-BD7C-F1E0E0BE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14550"/>
            <a:ext cx="33909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num-0">
            <a:extLst xmlns:a="http://schemas.openxmlformats.org/drawingml/2006/main">
              <a:ext uri="{FF2B5EF4-FFF2-40B4-BE49-F238E27FC236}">
                <a16:creationId xmlns:a16="http://schemas.microsoft.com/office/drawing/2014/main" id="{C2C1B549-BF1E-43E7-B69A-19FD058F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86000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head-0">
            <a:extLst xmlns:a="http://schemas.openxmlformats.org/drawingml/2006/main">
              <a:ext uri="{FF2B5EF4-FFF2-40B4-BE49-F238E27FC236}">
                <a16:creationId xmlns:a16="http://schemas.microsoft.com/office/drawing/2014/main" id="{9C54D8E7-C682-4FED-A983-0300107A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276475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THE INFANT</a:t>
            </a:r>
          </a:p>
        </p:txBody>
      </p:sp>
      <p:sp>
        <p:nvSpPr>
          <p:cNvPr id="10" name="body-0">
            <a:extLst xmlns:a="http://schemas.openxmlformats.org/drawingml/2006/main">
              <a:ext uri="{FF2B5EF4-FFF2-40B4-BE49-F238E27FC236}">
                <a16:creationId xmlns:a16="http://schemas.microsoft.com/office/drawing/2014/main" id="{2910CCE8-68A2-41FF-867C-E5EC04C4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76550"/>
            <a:ext cx="293370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Severe hypotonia and weakness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Minimal antigravity movement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Weak cry, poor suck, respiratory failure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Open ‘tented’ mouth / facial diplegia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Frog-leg posture ± contractures</a:t>
            </a:r>
          </a:p>
        </p:txBody>
      </p:sp>
      <p:sp>
        <p:nvSpPr>
          <p:cNvPr id="11" name="col-1">
            <a:extLst xmlns:a="http://schemas.openxmlformats.org/drawingml/2006/main">
              <a:ext uri="{FF2B5EF4-FFF2-40B4-BE49-F238E27FC236}">
                <a16:creationId xmlns:a16="http://schemas.microsoft.com/office/drawing/2014/main" id="{4FE8D441-694C-4823-92B1-3DC11855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114550"/>
            <a:ext cx="33909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num-1">
            <a:extLst xmlns:a="http://schemas.openxmlformats.org/drawingml/2006/main">
              <a:ext uri="{FF2B5EF4-FFF2-40B4-BE49-F238E27FC236}">
                <a16:creationId xmlns:a16="http://schemas.microsoft.com/office/drawing/2014/main" id="{5E023532-8BF9-4662-B78B-58A3CE12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286000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head-1">
            <a:extLst xmlns:a="http://schemas.openxmlformats.org/drawingml/2006/main">
              <a:ext uri="{FF2B5EF4-FFF2-40B4-BE49-F238E27FC236}">
                <a16:creationId xmlns:a16="http://schemas.microsoft.com/office/drawing/2014/main" id="{F9048FE3-1978-42CF-87AB-1F6D1502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276475"/>
            <a:ext cx="247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LOOK AT THE MOTHER</a:t>
            </a:r>
          </a:p>
        </p:txBody>
      </p:sp>
      <p:sp>
        <p:nvSpPr>
          <p:cNvPr id="14" name="body-1">
            <a:extLst xmlns:a="http://schemas.openxmlformats.org/drawingml/2006/main">
              <a:ext uri="{FF2B5EF4-FFF2-40B4-BE49-F238E27FC236}">
                <a16:creationId xmlns:a16="http://schemas.microsoft.com/office/drawing/2014/main" id="{4180D076-B7DF-471B-BF50-A7713724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876550"/>
            <a:ext cx="293370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Grip myotonia: delayed hand opening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Percussion myotonia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Distal &gt; proximal weakness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Myopathic face + temporal wasting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536474"/>
                </a:solidFill>
              </a:defRPr>
            </a:pPr>
            <a:r>
              <a:rPr sz="1350" b="0">
                <a:solidFill>
                  <a:srgbClr val="536474"/>
                </a:solidFill>
              </a:rPr>
              <a:t>• Cataracts or subtle symptoms may coexist</a:t>
            </a:r>
          </a:p>
        </p:txBody>
      </p:sp>
      <p:sp>
        <p:nvSpPr>
          <p:cNvPr id="15" name="col-2">
            <a:extLst xmlns:a="http://schemas.openxmlformats.org/drawingml/2006/main">
              <a:ext uri="{FF2B5EF4-FFF2-40B4-BE49-F238E27FC236}">
                <a16:creationId xmlns:a16="http://schemas.microsoft.com/office/drawing/2014/main" id="{E1689B9E-9C2F-478E-88D8-B870F56A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114550"/>
            <a:ext cx="38862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num-2">
            <a:extLst xmlns:a="http://schemas.openxmlformats.org/drawingml/2006/main">
              <a:ext uri="{FF2B5EF4-FFF2-40B4-BE49-F238E27FC236}">
                <a16:creationId xmlns:a16="http://schemas.microsoft.com/office/drawing/2014/main" id="{BC6491E6-68EF-41C5-81C9-2DE789E5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86000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head-2">
            <a:extLst xmlns:a="http://schemas.openxmlformats.org/drawingml/2006/main">
              <a:ext uri="{FF2B5EF4-FFF2-40B4-BE49-F238E27FC236}">
                <a16:creationId xmlns:a16="http://schemas.microsoft.com/office/drawing/2014/main" id="{6B13ED1E-F376-43F6-968D-FF811A17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276475"/>
            <a:ext cx="2971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CONFIRM THE DIAGNOSIS</a:t>
            </a:r>
          </a:p>
        </p:txBody>
      </p:sp>
      <p:sp>
        <p:nvSpPr>
          <p:cNvPr id="18" name="body-2">
            <a:extLst xmlns:a="http://schemas.openxmlformats.org/drawingml/2006/main">
              <a:ext uri="{FF2B5EF4-FFF2-40B4-BE49-F238E27FC236}">
                <a16:creationId xmlns:a16="http://schemas.microsoft.com/office/drawing/2014/main" id="{A55D7689-AF5C-4F68-A20D-A111E00F1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876550"/>
            <a:ext cx="342900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536474"/>
                </a:solidFill>
              </a:defRPr>
            </a:pPr>
            <a:r>
              <a:rPr sz="1275" b="1">
                <a:solidFill>
                  <a:srgbClr val="536474"/>
                </a:solidFill>
              </a:rPr>
              <a:t>FIRST: DMPK CTG-repeat analysis</a:t>
            </a:r>
          </a:p>
          <a:p xmlns:a="http://schemas.openxmlformats.org/drawingml/2006/main">
            <a:endParaRPr sz="1275" b="1">
              <a:solidFill>
                <a:srgbClr val="536474"/>
              </a:solidFill>
            </a:endParaRPr>
          </a:p>
          <a:p xmlns:a="http://schemas.openxmlformats.org/drawingml/2006/main">
            <a:pPr algn="l">
              <a:buNone/>
              <a:defRPr sz="1275" b="1">
                <a:solidFill>
                  <a:srgbClr val="536474"/>
                </a:solidFill>
              </a:defRPr>
            </a:pPr>
            <a:r>
              <a:rPr sz="1275" b="1">
                <a:solidFill>
                  <a:srgbClr val="536474"/>
                </a:solidFill>
              </a:rPr>
              <a:t>Supportive tests:</a:t>
            </a:r>
          </a:p>
          <a:p xmlns:a="http://schemas.openxmlformats.org/drawingml/2006/main">
            <a:pPr algn="l">
              <a:buNone/>
              <a:defRPr sz="1275" b="1">
                <a:solidFill>
                  <a:srgbClr val="536474"/>
                </a:solidFill>
              </a:defRPr>
            </a:pPr>
            <a:r>
              <a:rPr sz="1275" b="1">
                <a:solidFill>
                  <a:srgbClr val="536474"/>
                </a:solidFill>
              </a:rPr>
              <a:t>• EMG: myotonic discharges*</a:t>
            </a:r>
          </a:p>
          <a:p xmlns:a="http://schemas.openxmlformats.org/drawingml/2006/main">
            <a:pPr algn="l">
              <a:buNone/>
              <a:defRPr sz="1275" b="1">
                <a:solidFill>
                  <a:srgbClr val="536474"/>
                </a:solidFill>
              </a:defRPr>
            </a:pPr>
            <a:r>
              <a:rPr sz="1275" b="1">
                <a:solidFill>
                  <a:srgbClr val="536474"/>
                </a:solidFill>
              </a:rPr>
              <a:t>• CK: normal or mildly elevated</a:t>
            </a:r>
          </a:p>
          <a:p xmlns:a="http://schemas.openxmlformats.org/drawingml/2006/main">
            <a:pPr algn="l">
              <a:buNone/>
              <a:defRPr sz="1275" b="1">
                <a:solidFill>
                  <a:srgbClr val="536474"/>
                </a:solidFill>
              </a:defRPr>
            </a:pPr>
            <a:r>
              <a:rPr sz="1275" b="1">
                <a:solidFill>
                  <a:srgbClr val="536474"/>
                </a:solidFill>
              </a:rPr>
              <a:t>• Test the mother, then other relatives</a:t>
            </a:r>
          </a:p>
        </p:txBody>
      </p:sp>
      <p:sp>
        <p:nvSpPr>
          <p:cNvPr id="19" name="inheritance">
            <a:extLst xmlns:a="http://schemas.openxmlformats.org/drawingml/2006/main">
              <a:ext uri="{FF2B5EF4-FFF2-40B4-BE49-F238E27FC236}">
                <a16:creationId xmlns:a16="http://schemas.microsoft.com/office/drawing/2014/main" id="{9244C5F3-DEBC-4BCD-9733-D02722C7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57850"/>
            <a:ext cx="110109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B76E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inh-head">
            <a:extLst xmlns:a="http://schemas.openxmlformats.org/drawingml/2006/main">
              <a:ext uri="{FF2B5EF4-FFF2-40B4-BE49-F238E27FC236}">
                <a16:creationId xmlns:a16="http://schemas.microsoft.com/office/drawing/2014/main" id="{F7B3EB73-6D9D-4602-A53A-549B53A2B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800725"/>
            <a:ext cx="1466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76E13"/>
                </a:solidFill>
              </a:defRPr>
            </a:pPr>
            <a:r>
              <a:rPr sz="1050" b="1">
                <a:solidFill>
                  <a:srgbClr val="B76E13"/>
                </a:solidFill>
              </a:rPr>
              <a:t>WHY MATERNAL?</a:t>
            </a:r>
          </a:p>
        </p:txBody>
      </p:sp>
      <p:sp>
        <p:nvSpPr>
          <p:cNvPr id="21" name="inh-copy">
            <a:extLst xmlns:a="http://schemas.openxmlformats.org/drawingml/2006/main">
              <a:ext uri="{FF2B5EF4-FFF2-40B4-BE49-F238E27FC236}">
                <a16:creationId xmlns:a16="http://schemas.microsoft.com/office/drawing/2014/main" id="{61169528-8E76-45D5-B24F-E7BF7301A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753100"/>
            <a:ext cx="8953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2C46"/>
                </a:solidFill>
              </a:defRPr>
            </a:pPr>
            <a:r>
              <a:rPr sz="1350" b="1">
                <a:solidFill>
                  <a:srgbClr val="132C46"/>
                </a:solidFill>
              </a:rPr>
              <a:t>Autosomal dominant DMPK expansion + anticipation → the congenital severe form is usually maternally transmitted</a:t>
            </a:r>
          </a:p>
        </p:txBody>
      </p:sp>
      <p:sp>
        <p:nvSpPr>
          <p:cNvPr id="22" name="footnote">
            <a:extLst xmlns:a="http://schemas.openxmlformats.org/drawingml/2006/main">
              <a:ext uri="{FF2B5EF4-FFF2-40B4-BE49-F238E27FC236}">
                <a16:creationId xmlns:a16="http://schemas.microsoft.com/office/drawing/2014/main" id="{A80299B5-9DD8-4924-8311-873C99EC3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865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536474"/>
                </a:solidFill>
              </a:defRPr>
            </a:pPr>
            <a:r>
              <a:rPr sz="900" b="0">
                <a:solidFill>
                  <a:srgbClr val="536474"/>
                </a:solidFill>
              </a:rPr>
              <a:t>*Myotonic discharges may be absent or difficult to demonstrate in the newborn period.</a:t>
            </a:r>
          </a:p>
        </p:txBody>
      </p:sp>
      <p:sp>
        <p:nvSpPr>
          <p:cNvPr id="23" name="page">
            <a:extLst xmlns:a="http://schemas.openxmlformats.org/drawingml/2006/main">
              <a:ext uri="{FF2B5EF4-FFF2-40B4-BE49-F238E27FC236}">
                <a16:creationId xmlns:a16="http://schemas.microsoft.com/office/drawing/2014/main" id="{FFF7A9F4-3503-4FC8-A6B1-4D6654839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648652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536474"/>
                </a:solidFill>
              </a:defRPr>
            </a:pPr>
            <a:r>
              <a:rPr sz="900" b="0">
                <a:solidFill>
                  <a:srgbClr val="536474"/>
                </a:solidFill>
              </a:rPr>
              <a:t>Standalone board-review slide</a:t>
            </a:r>
          </a:p>
        </p:txBody>
      </p:sp>
    </p:spTree>
    <p:extLst>
      <p:ext uri="{BB962C8B-B14F-4D97-AF65-F5344CB8AC3E}">
        <p14:creationId xmlns:p14="http://schemas.microsoft.com/office/powerpoint/2010/main" val="364977354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a26bdc9410462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3835" y="568411"/>
            <a:ext cx="10797823" cy="532576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95154"/>
      </p:ext>
    </p:extLst>
  </p:cSld>
</p:sld>
</file>

<file path=ppt/slides/slide4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eyebrow">
            <a:extLst xmlns:a="http://schemas.openxmlformats.org/drawingml/2006/main">
              <a:ext uri="{FF2B5EF4-FFF2-40B4-BE49-F238E27FC236}">
                <a16:creationId xmlns:a16="http://schemas.microsoft.com/office/drawing/2014/main" id="{6E3E0BE7-552C-4585-A6AF-C39E9534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ACUTE FLACCID WEAKNESS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2BBA22C-DE24-4FE9-BA39-855E0C61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32C46"/>
                </a:solidFill>
              </a:defRPr>
            </a:pPr>
            <a:r>
              <a:rPr sz="2850" b="1">
                <a:solidFill>
                  <a:srgbClr val="132C46"/>
                </a:solidFill>
              </a:rPr>
              <a:t>Four patterns separate AFM from its major mimics</a:t>
            </a:r>
          </a:p>
        </p:txBody>
      </p:sp>
      <p:sp>
        <p:nvSpPr>
          <p:cNvPr id="3" name="rule">
            <a:extLst xmlns:a="http://schemas.openxmlformats.org/drawingml/2006/main">
              <a:ext uri="{FF2B5EF4-FFF2-40B4-BE49-F238E27FC236}">
                <a16:creationId xmlns:a16="http://schemas.microsoft.com/office/drawing/2014/main" id="{EA08E5E3-C846-496D-B25D-E8068ABB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895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F88"/>
          </a:solidFill>
          <a:ln xmlns:a="http://schemas.openxmlformats.org/drawingml/2006/main" w="0">
            <a:solidFill>
              <a:srgbClr val="168F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9E693A36-9431-408A-8327-7B2B7C5E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57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36474"/>
                </a:solidFill>
              </a:defRPr>
            </a:pPr>
            <a:r>
              <a:rPr sz="1350" b="1">
                <a:solidFill>
                  <a:srgbClr val="536474"/>
                </a:solidFill>
              </a:rPr>
              <a:t>Ask three questions: How fast? Symmetric or asymmetric? Is there a sensory level?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D19412EB-8CD6-4AC3-BA03-89A9D7EA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52600"/>
            <a:ext cx="2571750" cy="38481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ag-0">
            <a:extLst xmlns:a="http://schemas.openxmlformats.org/drawingml/2006/main">
              <a:ext uri="{FF2B5EF4-FFF2-40B4-BE49-F238E27FC236}">
                <a16:creationId xmlns:a16="http://schemas.microsoft.com/office/drawing/2014/main" id="{75279B4C-9486-4D19-BF4D-89CF297FA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5905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AFM</a:t>
            </a:r>
          </a:p>
        </p:txBody>
      </p:sp>
      <p:sp>
        <p:nvSpPr>
          <p:cNvPr id="7" name="name-0">
            <a:extLst xmlns:a="http://schemas.openxmlformats.org/drawingml/2006/main">
              <a:ext uri="{FF2B5EF4-FFF2-40B4-BE49-F238E27FC236}">
                <a16:creationId xmlns:a16="http://schemas.microsoft.com/office/drawing/2014/main" id="{60685C8B-5CDB-4531-96DE-360134F0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1932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ACUTE FLACCID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MYELITIS</a:t>
            </a:r>
          </a:p>
        </p:txBody>
      </p:sp>
      <p:sp>
        <p:nvSpPr>
          <p:cNvPr id="8" name="l1-0">
            <a:extLst xmlns:a="http://schemas.openxmlformats.org/drawingml/2006/main">
              <a:ext uri="{FF2B5EF4-FFF2-40B4-BE49-F238E27FC236}">
                <a16:creationId xmlns:a16="http://schemas.microsoft.com/office/drawing/2014/main" id="{3DE05D6B-2E5A-49C1-B998-74E7A633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9560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ONSET</a:t>
            </a:r>
          </a:p>
        </p:txBody>
      </p:sp>
      <p:sp>
        <p:nvSpPr>
          <p:cNvPr id="9" name="v1-0">
            <a:extLst xmlns:a="http://schemas.openxmlformats.org/drawingml/2006/main">
              <a:ext uri="{FF2B5EF4-FFF2-40B4-BE49-F238E27FC236}">
                <a16:creationId xmlns:a16="http://schemas.microsoft.com/office/drawing/2014/main" id="{FB122743-0E21-4C07-937F-A989D203B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24200"/>
            <a:ext cx="2228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2C46"/>
                </a:solidFill>
              </a:defRPr>
            </a:pPr>
            <a:r>
              <a:rPr sz="1350" b="1">
                <a:solidFill>
                  <a:srgbClr val="132C46"/>
                </a:solidFill>
              </a:rPr>
              <a:t>Hours → days</a:t>
            </a:r>
          </a:p>
        </p:txBody>
      </p:sp>
      <p:sp>
        <p:nvSpPr>
          <p:cNvPr id="10" name="l2-0">
            <a:extLst xmlns:a="http://schemas.openxmlformats.org/drawingml/2006/main">
              <a:ext uri="{FF2B5EF4-FFF2-40B4-BE49-F238E27FC236}">
                <a16:creationId xmlns:a16="http://schemas.microsoft.com/office/drawing/2014/main" id="{F5A44B7D-6452-43B0-82C6-E12E4CA63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33775"/>
            <a:ext cx="895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WEAKNESS</a:t>
            </a:r>
          </a:p>
        </p:txBody>
      </p:sp>
      <p:sp>
        <p:nvSpPr>
          <p:cNvPr id="11" name="v2-0">
            <a:extLst xmlns:a="http://schemas.openxmlformats.org/drawingml/2006/main">
              <a:ext uri="{FF2B5EF4-FFF2-40B4-BE49-F238E27FC236}">
                <a16:creationId xmlns:a16="http://schemas.microsoft.com/office/drawing/2014/main" id="{9E5AD797-1E2F-4EDE-8EC5-79DDE3B84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528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Asymmetric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Arms &gt; legs</a:t>
            </a:r>
          </a:p>
        </p:txBody>
      </p:sp>
      <p:sp>
        <p:nvSpPr>
          <p:cNvPr id="12" name="l3-0">
            <a:extLst xmlns:a="http://schemas.openxmlformats.org/drawingml/2006/main">
              <a:ext uri="{FF2B5EF4-FFF2-40B4-BE49-F238E27FC236}">
                <a16:creationId xmlns:a16="http://schemas.microsoft.com/office/drawing/2014/main" id="{49A025D5-6B27-41CD-A48E-C9285140C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00550"/>
            <a:ext cx="914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BEST CLUE</a:t>
            </a:r>
          </a:p>
        </p:txBody>
      </p:sp>
      <p:sp>
        <p:nvSpPr>
          <p:cNvPr id="13" name="v3-0">
            <a:extLst xmlns:a="http://schemas.openxmlformats.org/drawingml/2006/main">
              <a:ext uri="{FF2B5EF4-FFF2-40B4-BE49-F238E27FC236}">
                <a16:creationId xmlns:a16="http://schemas.microsoft.com/office/drawing/2014/main" id="{318A01D3-CEFD-4368-8613-496FF4475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1962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Minimal sensory symptoms</a:t>
            </a:r>
          </a:p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No sensory level</a:t>
            </a:r>
          </a:p>
        </p:txBody>
      </p:sp>
      <p:sp>
        <p:nvSpPr>
          <p:cNvPr id="14" name="foot-0">
            <a:extLst xmlns:a="http://schemas.openxmlformats.org/drawingml/2006/main">
              <a:ext uri="{FF2B5EF4-FFF2-40B4-BE49-F238E27FC236}">
                <a16:creationId xmlns:a16="http://schemas.microsoft.com/office/drawing/2014/main" id="{C5B4DE5C-7104-4DC2-8787-06E12163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19700"/>
            <a:ext cx="2228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Bulbar/respiratory weakness may occur</a:t>
            </a:r>
          </a:p>
        </p:txBody>
      </p:sp>
      <p:sp>
        <p:nvSpPr>
          <p:cNvPr id="15" name="card-1">
            <a:extLst xmlns:a="http://schemas.openxmlformats.org/drawingml/2006/main">
              <a:ext uri="{FF2B5EF4-FFF2-40B4-BE49-F238E27FC236}">
                <a16:creationId xmlns:a16="http://schemas.microsoft.com/office/drawing/2014/main" id="{417D25A7-39ED-4D97-BF27-7B042130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1752600"/>
            <a:ext cx="2571750" cy="38481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ag-1">
            <a:extLst xmlns:a="http://schemas.openxmlformats.org/drawingml/2006/main">
              <a:ext uri="{FF2B5EF4-FFF2-40B4-BE49-F238E27FC236}">
                <a16:creationId xmlns:a16="http://schemas.microsoft.com/office/drawing/2014/main" id="{B9071D89-BAE0-4197-8C03-328BE33D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1905000"/>
            <a:ext cx="5905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GBS</a:t>
            </a:r>
          </a:p>
        </p:txBody>
      </p:sp>
      <p:sp>
        <p:nvSpPr>
          <p:cNvPr id="17" name="name-1">
            <a:extLst xmlns:a="http://schemas.openxmlformats.org/drawingml/2006/main">
              <a:ext uri="{FF2B5EF4-FFF2-40B4-BE49-F238E27FC236}">
                <a16:creationId xmlns:a16="http://schemas.microsoft.com/office/drawing/2014/main" id="{876038C5-A77B-449C-A6C2-D93569A5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21932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GUILLAIN–BARRÉ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SYNDROME</a:t>
            </a:r>
          </a:p>
        </p:txBody>
      </p:sp>
      <p:sp>
        <p:nvSpPr>
          <p:cNvPr id="18" name="l1-1">
            <a:extLst xmlns:a="http://schemas.openxmlformats.org/drawingml/2006/main">
              <a:ext uri="{FF2B5EF4-FFF2-40B4-BE49-F238E27FC236}">
                <a16:creationId xmlns:a16="http://schemas.microsoft.com/office/drawing/2014/main" id="{C6E2CED5-2162-4E05-97BC-58770EC95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89560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ONSET</a:t>
            </a:r>
          </a:p>
        </p:txBody>
      </p:sp>
      <p:sp>
        <p:nvSpPr>
          <p:cNvPr id="19" name="v1-1">
            <a:extLst xmlns:a="http://schemas.openxmlformats.org/drawingml/2006/main">
              <a:ext uri="{FF2B5EF4-FFF2-40B4-BE49-F238E27FC236}">
                <a16:creationId xmlns:a16="http://schemas.microsoft.com/office/drawing/2014/main" id="{5E586CB5-3CBD-4173-A488-261B6196E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124200"/>
            <a:ext cx="2228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2C46"/>
                </a:solidFill>
              </a:defRPr>
            </a:pPr>
            <a:r>
              <a:rPr sz="1350" b="1">
                <a:solidFill>
                  <a:srgbClr val="132C46"/>
                </a:solidFill>
              </a:rPr>
              <a:t>Days → weeks</a:t>
            </a:r>
          </a:p>
        </p:txBody>
      </p:sp>
      <p:sp>
        <p:nvSpPr>
          <p:cNvPr id="20" name="l2-1">
            <a:extLst xmlns:a="http://schemas.openxmlformats.org/drawingml/2006/main">
              <a:ext uri="{FF2B5EF4-FFF2-40B4-BE49-F238E27FC236}">
                <a16:creationId xmlns:a16="http://schemas.microsoft.com/office/drawing/2014/main" id="{F620266F-885D-4078-B27F-37295D43F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533775"/>
            <a:ext cx="895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WEAKNESS</a:t>
            </a:r>
          </a:p>
        </p:txBody>
      </p:sp>
      <p:sp>
        <p:nvSpPr>
          <p:cNvPr id="21" name="v2-1">
            <a:extLst xmlns:a="http://schemas.openxmlformats.org/drawingml/2006/main">
              <a:ext uri="{FF2B5EF4-FFF2-40B4-BE49-F238E27FC236}">
                <a16:creationId xmlns:a16="http://schemas.microsoft.com/office/drawing/2014/main" id="{0FA625F4-45C3-433D-ACCC-59BD02AB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7528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Symmetric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Ascending</a:t>
            </a:r>
          </a:p>
        </p:txBody>
      </p:sp>
      <p:sp>
        <p:nvSpPr>
          <p:cNvPr id="22" name="l3-1">
            <a:extLst xmlns:a="http://schemas.openxmlformats.org/drawingml/2006/main">
              <a:ext uri="{FF2B5EF4-FFF2-40B4-BE49-F238E27FC236}">
                <a16:creationId xmlns:a16="http://schemas.microsoft.com/office/drawing/2014/main" id="{31B5AF1F-16AA-47A0-B1B5-6F085B1C6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400550"/>
            <a:ext cx="914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BEST CLUE</a:t>
            </a:r>
          </a:p>
        </p:txBody>
      </p:sp>
      <p:sp>
        <p:nvSpPr>
          <p:cNvPr id="23" name="v3-1">
            <a:extLst xmlns:a="http://schemas.openxmlformats.org/drawingml/2006/main">
              <a:ext uri="{FF2B5EF4-FFF2-40B4-BE49-F238E27FC236}">
                <a16:creationId xmlns:a16="http://schemas.microsoft.com/office/drawing/2014/main" id="{6BF45AE6-18ED-4A3E-A34F-C294D474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61962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Paresthesia + areflexia</a:t>
            </a:r>
          </a:p>
          <a:p xmlns:a="http://schemas.openxmlformats.org/drawingml/2006/main">
            <a:pPr algn="l">
              <a:buNone/>
              <a:defRPr sz="1275" b="1">
                <a:solidFill>
                  <a:srgbClr val="132C46"/>
                </a:solidFill>
              </a:defRPr>
            </a:pPr>
            <a:r>
              <a:rPr sz="1275" b="1">
                <a:solidFill>
                  <a:srgbClr val="132C46"/>
                </a:solidFill>
              </a:rPr>
              <a:t>No sensory level</a:t>
            </a:r>
          </a:p>
        </p:txBody>
      </p:sp>
      <p:sp>
        <p:nvSpPr>
          <p:cNvPr id="24" name="foot-1">
            <a:extLst xmlns:a="http://schemas.openxmlformats.org/drawingml/2006/main">
              <a:ext uri="{FF2B5EF4-FFF2-40B4-BE49-F238E27FC236}">
                <a16:creationId xmlns:a16="http://schemas.microsoft.com/office/drawing/2014/main" id="{B2B6B9D8-2F54-4F99-BB2F-0F4D1860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5219700"/>
            <a:ext cx="2228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Autonomic instability may occur</a:t>
            </a:r>
          </a:p>
        </p:txBody>
      </p:sp>
      <p:sp>
        <p:nvSpPr>
          <p:cNvPr id="25" name="card-2">
            <a:extLst xmlns:a="http://schemas.openxmlformats.org/drawingml/2006/main">
              <a:ext uri="{FF2B5EF4-FFF2-40B4-BE49-F238E27FC236}">
                <a16:creationId xmlns:a16="http://schemas.microsoft.com/office/drawing/2014/main" id="{A1233D09-2BC4-48B1-80C9-44C3FC6C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752600"/>
            <a:ext cx="2571750" cy="38481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tag-2">
            <a:extLst xmlns:a="http://schemas.openxmlformats.org/drawingml/2006/main">
              <a:ext uri="{FF2B5EF4-FFF2-40B4-BE49-F238E27FC236}">
                <a16:creationId xmlns:a16="http://schemas.microsoft.com/office/drawing/2014/main" id="{4BE6D4FE-3B3B-44FB-BCED-F7FB67EF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905000"/>
            <a:ext cx="5905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ATM</a:t>
            </a:r>
          </a:p>
        </p:txBody>
      </p:sp>
      <p:sp>
        <p:nvSpPr>
          <p:cNvPr id="27" name="name-2">
            <a:extLst xmlns:a="http://schemas.openxmlformats.org/drawingml/2006/main">
              <a:ext uri="{FF2B5EF4-FFF2-40B4-BE49-F238E27FC236}">
                <a16:creationId xmlns:a16="http://schemas.microsoft.com/office/drawing/2014/main" id="{BC35622A-80E5-47CC-8F23-BBCD652C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1932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ACUTE TRANSVERSE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MYELITIS</a:t>
            </a:r>
          </a:p>
        </p:txBody>
      </p:sp>
      <p:sp>
        <p:nvSpPr>
          <p:cNvPr id="28" name="l1-2">
            <a:extLst xmlns:a="http://schemas.openxmlformats.org/drawingml/2006/main">
              <a:ext uri="{FF2B5EF4-FFF2-40B4-BE49-F238E27FC236}">
                <a16:creationId xmlns:a16="http://schemas.microsoft.com/office/drawing/2014/main" id="{6BE12FA4-15B7-4CB8-805D-3010B8334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89560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ONSET</a:t>
            </a:r>
          </a:p>
        </p:txBody>
      </p:sp>
      <p:sp>
        <p:nvSpPr>
          <p:cNvPr id="29" name="v1-2">
            <a:extLst xmlns:a="http://schemas.openxmlformats.org/drawingml/2006/main">
              <a:ext uri="{FF2B5EF4-FFF2-40B4-BE49-F238E27FC236}">
                <a16:creationId xmlns:a16="http://schemas.microsoft.com/office/drawing/2014/main" id="{3AB5C0D4-99C7-487B-856D-63E02370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24200"/>
            <a:ext cx="2228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2C46"/>
                </a:solidFill>
              </a:defRPr>
            </a:pPr>
            <a:r>
              <a:rPr sz="1350" b="1">
                <a:solidFill>
                  <a:srgbClr val="132C46"/>
                </a:solidFill>
              </a:rPr>
              <a:t>Days → weeks</a:t>
            </a:r>
          </a:p>
        </p:txBody>
      </p:sp>
      <p:sp>
        <p:nvSpPr>
          <p:cNvPr id="30" name="l2-2">
            <a:extLst xmlns:a="http://schemas.openxmlformats.org/drawingml/2006/main">
              <a:ext uri="{FF2B5EF4-FFF2-40B4-BE49-F238E27FC236}">
                <a16:creationId xmlns:a16="http://schemas.microsoft.com/office/drawing/2014/main" id="{4E793C45-47AE-42B8-87F5-DEF337052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33775"/>
            <a:ext cx="895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WEAKNESS</a:t>
            </a:r>
          </a:p>
        </p:txBody>
      </p:sp>
      <p:sp>
        <p:nvSpPr>
          <p:cNvPr id="31" name="v2-2">
            <a:extLst xmlns:a="http://schemas.openxmlformats.org/drawingml/2006/main">
              <a:ext uri="{FF2B5EF4-FFF2-40B4-BE49-F238E27FC236}">
                <a16:creationId xmlns:a16="http://schemas.microsoft.com/office/drawing/2014/main" id="{E04A6D59-9D68-4779-90ED-BE9EFB86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528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Variable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Below cord lesion</a:t>
            </a:r>
          </a:p>
        </p:txBody>
      </p:sp>
      <p:sp>
        <p:nvSpPr>
          <p:cNvPr id="32" name="l3-2">
            <a:extLst xmlns:a="http://schemas.openxmlformats.org/drawingml/2006/main">
              <a:ext uri="{FF2B5EF4-FFF2-40B4-BE49-F238E27FC236}">
                <a16:creationId xmlns:a16="http://schemas.microsoft.com/office/drawing/2014/main" id="{D241F1A8-142D-4351-83BE-308D3AF1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400550"/>
            <a:ext cx="914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BEST CLUE</a:t>
            </a:r>
          </a:p>
        </p:txBody>
      </p:sp>
      <p:sp>
        <p:nvSpPr>
          <p:cNvPr id="33" name="v3-2">
            <a:extLst xmlns:a="http://schemas.openxmlformats.org/drawingml/2006/main">
              <a:ext uri="{FF2B5EF4-FFF2-40B4-BE49-F238E27FC236}">
                <a16:creationId xmlns:a16="http://schemas.microsoft.com/office/drawing/2014/main" id="{ABBFDB2A-E53A-4639-B299-718E00F4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61962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C9484B"/>
                </a:solidFill>
              </a:defRPr>
            </a:pPr>
            <a:r>
              <a:rPr sz="1275" b="1">
                <a:solidFill>
                  <a:srgbClr val="C9484B"/>
                </a:solidFill>
              </a:rPr>
              <a:t>SENSORY LEVEL</a:t>
            </a:r>
          </a:p>
          <a:p xmlns:a="http://schemas.openxmlformats.org/drawingml/2006/main">
            <a:pPr algn="l">
              <a:buNone/>
              <a:defRPr sz="1275" b="1">
                <a:solidFill>
                  <a:srgbClr val="C9484B"/>
                </a:solidFill>
              </a:defRPr>
            </a:pPr>
            <a:r>
              <a:rPr sz="1275" b="1">
                <a:solidFill>
                  <a:srgbClr val="C9484B"/>
                </a:solidFill>
              </a:rPr>
              <a:t>Bowel/bladder dysfunction</a:t>
            </a:r>
          </a:p>
        </p:txBody>
      </p:sp>
      <p:sp>
        <p:nvSpPr>
          <p:cNvPr id="34" name="foot-2">
            <a:extLst xmlns:a="http://schemas.openxmlformats.org/drawingml/2006/main">
              <a:ext uri="{FF2B5EF4-FFF2-40B4-BE49-F238E27FC236}">
                <a16:creationId xmlns:a16="http://schemas.microsoft.com/office/drawing/2014/main" id="{0B06013E-8182-45A5-B1BC-CA39D4BD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219700"/>
            <a:ext cx="2228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Optic neuritis or encephalopathy possible</a:t>
            </a:r>
          </a:p>
        </p:txBody>
      </p:sp>
      <p:sp>
        <p:nvSpPr>
          <p:cNvPr id="35" name="card-3">
            <a:extLst xmlns:a="http://schemas.openxmlformats.org/drawingml/2006/main">
              <a:ext uri="{FF2B5EF4-FFF2-40B4-BE49-F238E27FC236}">
                <a16:creationId xmlns:a16="http://schemas.microsoft.com/office/drawing/2014/main" id="{47174839-451F-4717-9107-9A43C5B8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1752600"/>
            <a:ext cx="2571750" cy="38481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tag-3">
            <a:extLst xmlns:a="http://schemas.openxmlformats.org/drawingml/2006/main">
              <a:ext uri="{FF2B5EF4-FFF2-40B4-BE49-F238E27FC236}">
                <a16:creationId xmlns:a16="http://schemas.microsoft.com/office/drawing/2014/main" id="{20B10EDF-35FE-49FC-84E4-AC66335C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1905000"/>
            <a:ext cx="5905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SCI</a:t>
            </a:r>
          </a:p>
        </p:txBody>
      </p:sp>
      <p:sp>
        <p:nvSpPr>
          <p:cNvPr id="37" name="name-3">
            <a:extLst xmlns:a="http://schemas.openxmlformats.org/drawingml/2006/main">
              <a:ext uri="{FF2B5EF4-FFF2-40B4-BE49-F238E27FC236}">
                <a16:creationId xmlns:a16="http://schemas.microsoft.com/office/drawing/2014/main" id="{1DE79ECD-9E44-4F47-86C8-73EEB38D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221932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SPINAL CORD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INFARCTION</a:t>
            </a:r>
          </a:p>
        </p:txBody>
      </p:sp>
      <p:sp>
        <p:nvSpPr>
          <p:cNvPr id="38" name="l1-3">
            <a:extLst xmlns:a="http://schemas.openxmlformats.org/drawingml/2006/main">
              <a:ext uri="{FF2B5EF4-FFF2-40B4-BE49-F238E27FC236}">
                <a16:creationId xmlns:a16="http://schemas.microsoft.com/office/drawing/2014/main" id="{1AAB0E0B-09F9-4801-B7D9-1514D734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289560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ONSET</a:t>
            </a:r>
          </a:p>
        </p:txBody>
      </p:sp>
      <p:sp>
        <p:nvSpPr>
          <p:cNvPr id="39" name="v1-3">
            <a:extLst xmlns:a="http://schemas.openxmlformats.org/drawingml/2006/main">
              <a:ext uri="{FF2B5EF4-FFF2-40B4-BE49-F238E27FC236}">
                <a16:creationId xmlns:a16="http://schemas.microsoft.com/office/drawing/2014/main" id="{E8EAA0F9-14C0-465F-8181-9AE7EC03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3124200"/>
            <a:ext cx="2228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2C46"/>
                </a:solidFill>
              </a:defRPr>
            </a:pPr>
            <a:r>
              <a:rPr sz="1350" b="1">
                <a:solidFill>
                  <a:srgbClr val="132C46"/>
                </a:solidFill>
              </a:rPr>
              <a:t>Minutes → hours</a:t>
            </a:r>
          </a:p>
        </p:txBody>
      </p:sp>
      <p:sp>
        <p:nvSpPr>
          <p:cNvPr id="40" name="l2-3">
            <a:extLst xmlns:a="http://schemas.openxmlformats.org/drawingml/2006/main">
              <a:ext uri="{FF2B5EF4-FFF2-40B4-BE49-F238E27FC236}">
                <a16:creationId xmlns:a16="http://schemas.microsoft.com/office/drawing/2014/main" id="{8734A4BC-4F06-46B1-B3D8-294FD88B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3533775"/>
            <a:ext cx="895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WEAKNESS</a:t>
            </a:r>
          </a:p>
        </p:txBody>
      </p:sp>
      <p:sp>
        <p:nvSpPr>
          <p:cNvPr id="41" name="v2-3">
            <a:extLst xmlns:a="http://schemas.openxmlformats.org/drawingml/2006/main">
              <a:ext uri="{FF2B5EF4-FFF2-40B4-BE49-F238E27FC236}">
                <a16:creationId xmlns:a16="http://schemas.microsoft.com/office/drawing/2014/main" id="{F232E78E-9193-4CC0-AC8D-DF8584B2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37528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Sudden, severe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36474"/>
                </a:solidFill>
              </a:defRPr>
            </a:pPr>
            <a:r>
              <a:rPr sz="1275" b="0">
                <a:solidFill>
                  <a:srgbClr val="536474"/>
                </a:solidFill>
              </a:rPr>
              <a:t>Usually bilateral</a:t>
            </a:r>
          </a:p>
        </p:txBody>
      </p:sp>
      <p:sp>
        <p:nvSpPr>
          <p:cNvPr id="42" name="l3-3">
            <a:extLst xmlns:a="http://schemas.openxmlformats.org/drawingml/2006/main">
              <a:ext uri="{FF2B5EF4-FFF2-40B4-BE49-F238E27FC236}">
                <a16:creationId xmlns:a16="http://schemas.microsoft.com/office/drawing/2014/main" id="{EDC81D12-A147-49FC-A07E-032598D0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400550"/>
            <a:ext cx="914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BEST CLUE</a:t>
            </a:r>
          </a:p>
        </p:txBody>
      </p:sp>
      <p:sp>
        <p:nvSpPr>
          <p:cNvPr id="43" name="v3-3">
            <a:extLst xmlns:a="http://schemas.openxmlformats.org/drawingml/2006/main">
              <a:ext uri="{FF2B5EF4-FFF2-40B4-BE49-F238E27FC236}">
                <a16:creationId xmlns:a16="http://schemas.microsoft.com/office/drawing/2014/main" id="{3AD7FD41-731B-48DE-9FC6-94ABCEED4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619625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C9484B"/>
                </a:solidFill>
              </a:defRPr>
            </a:pPr>
            <a:r>
              <a:rPr sz="1275" b="1">
                <a:solidFill>
                  <a:srgbClr val="C9484B"/>
                </a:solidFill>
              </a:rPr>
              <a:t>SENSORY LEVEL</a:t>
            </a:r>
          </a:p>
          <a:p xmlns:a="http://schemas.openxmlformats.org/drawingml/2006/main">
            <a:pPr algn="l">
              <a:buNone/>
              <a:defRPr sz="1275" b="1">
                <a:solidFill>
                  <a:srgbClr val="C9484B"/>
                </a:solidFill>
              </a:defRPr>
            </a:pPr>
            <a:r>
              <a:rPr sz="1275" b="1">
                <a:solidFill>
                  <a:srgbClr val="C9484B"/>
                </a:solidFill>
              </a:rPr>
              <a:t>Early bladder dysfunction</a:t>
            </a:r>
          </a:p>
        </p:txBody>
      </p:sp>
      <p:sp>
        <p:nvSpPr>
          <p:cNvPr id="44" name="foot-3">
            <a:extLst xmlns:a="http://schemas.openxmlformats.org/drawingml/2006/main">
              <a:ext uri="{FF2B5EF4-FFF2-40B4-BE49-F238E27FC236}">
                <a16:creationId xmlns:a16="http://schemas.microsoft.com/office/drawing/2014/main" id="{0EC89189-A115-4F88-BBF2-805336E8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5219700"/>
            <a:ext cx="2228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36474"/>
                </a:solidFill>
              </a:defRPr>
            </a:pPr>
            <a:r>
              <a:rPr sz="975" b="0">
                <a:solidFill>
                  <a:srgbClr val="536474"/>
                </a:solidFill>
              </a:rPr>
              <a:t>Abrupt onset is the key discriminator</a:t>
            </a:r>
          </a:p>
        </p:txBody>
      </p:sp>
      <p:sp>
        <p:nvSpPr>
          <p:cNvPr id="45" name="fast-rule">
            <a:extLst xmlns:a="http://schemas.openxmlformats.org/drawingml/2006/main">
              <a:ext uri="{FF2B5EF4-FFF2-40B4-BE49-F238E27FC236}">
                <a16:creationId xmlns:a16="http://schemas.microsoft.com/office/drawing/2014/main" id="{2E6A4CEF-33CD-4FB3-AC6A-0D89F50E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110109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B76E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6" name="fast-label">
            <a:extLst xmlns:a="http://schemas.openxmlformats.org/drawingml/2006/main">
              <a:ext uri="{FF2B5EF4-FFF2-40B4-BE49-F238E27FC236}">
                <a16:creationId xmlns:a16="http://schemas.microsoft.com/office/drawing/2014/main" id="{F45CACB5-A367-4CEF-9941-1563BD15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53125"/>
            <a:ext cx="1066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76E13"/>
                </a:solidFill>
              </a:defRPr>
            </a:pPr>
            <a:r>
              <a:rPr sz="1050" b="1">
                <a:solidFill>
                  <a:srgbClr val="B76E13"/>
                </a:solidFill>
              </a:rPr>
              <a:t>FAST RULE</a:t>
            </a:r>
          </a:p>
        </p:txBody>
      </p:sp>
      <p:sp>
        <p:nvSpPr>
          <p:cNvPr id="47" name="fast-copy">
            <a:extLst xmlns:a="http://schemas.openxmlformats.org/drawingml/2006/main">
              <a:ext uri="{FF2B5EF4-FFF2-40B4-BE49-F238E27FC236}">
                <a16:creationId xmlns:a16="http://schemas.microsoft.com/office/drawing/2014/main" id="{4783DDCD-4694-495C-AA43-40159E5BB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9055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32C46"/>
                </a:solidFill>
              </a:defRPr>
            </a:pPr>
            <a:r>
              <a:rPr sz="1350" b="1">
                <a:solidFill>
                  <a:srgbClr val="132C46"/>
                </a:solidFill>
              </a:rPr>
              <a:t>Asymmetric arms &gt; legs → AFM   |   Ascending + areflexia → GBS   |   Sensory level → spinal cord</a:t>
            </a:r>
          </a:p>
        </p:txBody>
      </p:sp>
      <p:sp>
        <p:nvSpPr>
          <p:cNvPr id="48" name="footer">
            <a:extLst xmlns:a="http://schemas.openxmlformats.org/drawingml/2006/main">
              <a:ext uri="{FF2B5EF4-FFF2-40B4-BE49-F238E27FC236}">
                <a16:creationId xmlns:a16="http://schemas.microsoft.com/office/drawing/2014/main" id="{2960192E-A271-4FB6-BC93-0D4EB2DD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34150"/>
            <a:ext cx="781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C9484B"/>
                </a:solidFill>
              </a:defRPr>
            </a:pPr>
            <a:r>
              <a:rPr sz="900" b="1">
                <a:solidFill>
                  <a:srgbClr val="C9484B"/>
                </a:solidFill>
              </a:rPr>
              <a:t>Any respiratory, bulbar, or rapidly progressive weakness requires urgent monitoring.</a:t>
            </a:r>
          </a:p>
        </p:txBody>
      </p:sp>
      <p:sp>
        <p:nvSpPr>
          <p:cNvPr id="49" name="page">
            <a:extLst xmlns:a="http://schemas.openxmlformats.org/drawingml/2006/main">
              <a:ext uri="{FF2B5EF4-FFF2-40B4-BE49-F238E27FC236}">
                <a16:creationId xmlns:a16="http://schemas.microsoft.com/office/drawing/2014/main" id="{4E2E4C0B-EE6A-43A3-9F36-2C7FF20A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34150"/>
            <a:ext cx="2076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536474"/>
                </a:solidFill>
              </a:defRPr>
            </a:pPr>
            <a:r>
              <a:rPr sz="900" b="0">
                <a:solidFill>
                  <a:srgbClr val="536474"/>
                </a:solidFill>
              </a:rPr>
              <a:t>Standalone teaching slide</a:t>
            </a:r>
          </a:p>
        </p:txBody>
      </p:sp>
    </p:spTree>
    <p:extLst>
      <p:ext uri="{BB962C8B-B14F-4D97-AF65-F5344CB8AC3E}">
        <p14:creationId xmlns:p14="http://schemas.microsoft.com/office/powerpoint/2010/main" val="611714624"/>
      </p:ext>
    </p:extLst>
  </p:cSld>
</p:sld>
</file>

<file path=ppt/slides/slide4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eye">
            <a:extLst xmlns:a="http://schemas.openxmlformats.org/drawingml/2006/main">
              <a:ext uri="{FF2B5EF4-FFF2-40B4-BE49-F238E27FC236}">
                <a16:creationId xmlns:a16="http://schemas.microsoft.com/office/drawing/2014/main" id="{F7742963-FFAF-4749-9573-0407F1524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68F88"/>
                </a:solidFill>
              </a:defRPr>
            </a:pPr>
            <a:r>
              <a:rPr sz="975" b="1">
                <a:solidFill>
                  <a:srgbClr val="168F88"/>
                </a:solidFill>
              </a:rPr>
              <a:t>ACUTE FLACCID WEAKNESS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F5AECFB-D56E-4001-8575-DD56091B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32C46"/>
                </a:solidFill>
              </a:defRPr>
            </a:pPr>
            <a:r>
              <a:rPr sz="2850" b="1">
                <a:solidFill>
                  <a:srgbClr val="132C46"/>
                </a:solidFill>
              </a:rPr>
              <a:t>MRI and CSF usually reveal the correct localization</a:t>
            </a:r>
          </a:p>
        </p:txBody>
      </p:sp>
      <p:sp>
        <p:nvSpPr>
          <p:cNvPr id="3" name="rule">
            <a:extLst xmlns:a="http://schemas.openxmlformats.org/drawingml/2006/main">
              <a:ext uri="{FF2B5EF4-FFF2-40B4-BE49-F238E27FC236}">
                <a16:creationId xmlns:a16="http://schemas.microsoft.com/office/drawing/2014/main" id="{31BC00CE-6548-4D53-94AC-B4B2D2EA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895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F88"/>
          </a:solidFill>
          <a:ln xmlns:a="http://schemas.openxmlformats.org/drawingml/2006/main" w="0">
            <a:solidFill>
              <a:srgbClr val="168F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ub">
            <a:extLst xmlns:a="http://schemas.openxmlformats.org/drawingml/2006/main">
              <a:ext uri="{FF2B5EF4-FFF2-40B4-BE49-F238E27FC236}">
                <a16:creationId xmlns:a16="http://schemas.microsoft.com/office/drawing/2014/main" id="{4639D386-75FE-4FDA-8E5A-5C7C46494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57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36474"/>
                </a:solidFill>
              </a:defRPr>
            </a:pPr>
            <a:r>
              <a:rPr sz="1350" b="1">
                <a:solidFill>
                  <a:srgbClr val="536474"/>
                </a:solidFill>
              </a:rPr>
              <a:t>Read the spinal MRI first, then use CSF and one targeted test</a:t>
            </a:r>
          </a:p>
        </p:txBody>
      </p:sp>
      <p:sp>
        <p:nvSpPr>
          <p:cNvPr id="5" name="c0">
            <a:extLst xmlns:a="http://schemas.openxmlformats.org/drawingml/2006/main">
              <a:ext uri="{FF2B5EF4-FFF2-40B4-BE49-F238E27FC236}">
                <a16:creationId xmlns:a16="http://schemas.microsoft.com/office/drawing/2014/main" id="{8ACCA747-57E8-493F-A0C9-AD58969F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52600"/>
            <a:ext cx="2571750" cy="39814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ag0">
            <a:extLst xmlns:a="http://schemas.openxmlformats.org/drawingml/2006/main">
              <a:ext uri="{FF2B5EF4-FFF2-40B4-BE49-F238E27FC236}">
                <a16:creationId xmlns:a16="http://schemas.microsoft.com/office/drawing/2014/main" id="{6579227E-8F76-4FE5-A8B7-04FD0FC5B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5905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AFM</a:t>
            </a:r>
          </a:p>
        </p:txBody>
      </p:sp>
      <p:sp>
        <p:nvSpPr>
          <p:cNvPr id="7" name="n0">
            <a:extLst xmlns:a="http://schemas.openxmlformats.org/drawingml/2006/main">
              <a:ext uri="{FF2B5EF4-FFF2-40B4-BE49-F238E27FC236}">
                <a16:creationId xmlns:a16="http://schemas.microsoft.com/office/drawing/2014/main" id="{EFB9BA56-A00E-4996-87B4-A5DD7EDFE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1932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ACUTE FLACCID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MYELITIS</a:t>
            </a:r>
          </a:p>
        </p:txBody>
      </p:sp>
      <p:sp>
        <p:nvSpPr>
          <p:cNvPr id="8" name="mh0">
            <a:extLst xmlns:a="http://schemas.openxmlformats.org/drawingml/2006/main">
              <a:ext uri="{FF2B5EF4-FFF2-40B4-BE49-F238E27FC236}">
                <a16:creationId xmlns:a16="http://schemas.microsoft.com/office/drawing/2014/main" id="{0799099D-335C-47D9-B105-81F97C18A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146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SPINAL MRI</a:t>
            </a:r>
          </a:p>
        </p:txBody>
      </p:sp>
      <p:sp>
        <p:nvSpPr>
          <p:cNvPr id="9" name="mv0">
            <a:extLst xmlns:a="http://schemas.openxmlformats.org/drawingml/2006/main">
              <a:ext uri="{FF2B5EF4-FFF2-40B4-BE49-F238E27FC236}">
                <a16:creationId xmlns:a16="http://schemas.microsoft.com/office/drawing/2014/main" id="{3D95D07B-6552-483D-AA13-477C887B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2228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Gray-matter–predominant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ill-defined cord lesion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± root enhancement</a:t>
            </a:r>
          </a:p>
        </p:txBody>
      </p:sp>
      <p:sp>
        <p:nvSpPr>
          <p:cNvPr id="10" name="ch0">
            <a:extLst xmlns:a="http://schemas.openxmlformats.org/drawingml/2006/main">
              <a:ext uri="{FF2B5EF4-FFF2-40B4-BE49-F238E27FC236}">
                <a16:creationId xmlns:a16="http://schemas.microsoft.com/office/drawing/2014/main" id="{A0CDB2BE-2BE3-44BA-9D8B-A0B66104A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76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CSF</a:t>
            </a:r>
          </a:p>
        </p:txBody>
      </p:sp>
      <p:sp>
        <p:nvSpPr>
          <p:cNvPr id="11" name="cv0">
            <a:extLst xmlns:a="http://schemas.openxmlformats.org/drawingml/2006/main">
              <a:ext uri="{FF2B5EF4-FFF2-40B4-BE49-F238E27FC236}">
                <a16:creationId xmlns:a16="http://schemas.microsoft.com/office/drawing/2014/main" id="{4707434D-1D76-4E60-B963-CA223537F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1957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Mild–moderate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pleocytosis</a:t>
            </a:r>
          </a:p>
        </p:txBody>
      </p:sp>
      <p:sp>
        <p:nvSpPr>
          <p:cNvPr id="12" name="th0">
            <a:extLst xmlns:a="http://schemas.openxmlformats.org/drawingml/2006/main">
              <a:ext uri="{FF2B5EF4-FFF2-40B4-BE49-F238E27FC236}">
                <a16:creationId xmlns:a16="http://schemas.microsoft.com/office/drawing/2014/main" id="{5A908BA3-097C-4F3B-A9DC-5C3EE7B0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05375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TARGETED TEST</a:t>
            </a:r>
          </a:p>
        </p:txBody>
      </p:sp>
      <p:sp>
        <p:nvSpPr>
          <p:cNvPr id="13" name="tv0">
            <a:extLst xmlns:a="http://schemas.openxmlformats.org/drawingml/2006/main">
              <a:ext uri="{FF2B5EF4-FFF2-40B4-BE49-F238E27FC236}">
                <a16:creationId xmlns:a16="http://schemas.microsoft.com/office/drawing/2014/main" id="{C0271478-2DBC-4EAF-952D-624A2A0C8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244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32C46"/>
                </a:solidFill>
              </a:defRPr>
            </a:pPr>
            <a:r>
              <a:rPr sz="1125" b="1">
                <a:solidFill>
                  <a:srgbClr val="132C46"/>
                </a:solidFill>
              </a:rPr>
              <a:t>Respiratory + stool/rectal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132C46"/>
                </a:solidFill>
              </a:defRPr>
            </a:pPr>
            <a:r>
              <a:rPr sz="1125" b="1">
                <a:solidFill>
                  <a:srgbClr val="132C46"/>
                </a:solidFill>
              </a:rPr>
              <a:t>samples for enterovirus PCR</a:t>
            </a:r>
          </a:p>
        </p:txBody>
      </p:sp>
      <p:sp>
        <p:nvSpPr>
          <p:cNvPr id="14" name="c1">
            <a:extLst xmlns:a="http://schemas.openxmlformats.org/drawingml/2006/main">
              <a:ext uri="{FF2B5EF4-FFF2-40B4-BE49-F238E27FC236}">
                <a16:creationId xmlns:a16="http://schemas.microsoft.com/office/drawing/2014/main" id="{6625A2E8-F477-4E69-B4CC-9C71447C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1752600"/>
            <a:ext cx="2571750" cy="39814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tag1">
            <a:extLst xmlns:a="http://schemas.openxmlformats.org/drawingml/2006/main">
              <a:ext uri="{FF2B5EF4-FFF2-40B4-BE49-F238E27FC236}">
                <a16:creationId xmlns:a16="http://schemas.microsoft.com/office/drawing/2014/main" id="{4AF8A597-C6FE-4932-A92F-77DEAE4B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1905000"/>
            <a:ext cx="5905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68F88"/>
          </a:solidFill>
          <a:ln xmlns:a="http://schemas.openxmlformats.org/drawingml/2006/main" w="9525">
            <a:solidFill>
              <a:srgbClr val="168F8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GBS</a:t>
            </a:r>
          </a:p>
        </p:txBody>
      </p:sp>
      <p:sp>
        <p:nvSpPr>
          <p:cNvPr id="16" name="n1">
            <a:extLst xmlns:a="http://schemas.openxmlformats.org/drawingml/2006/main">
              <a:ext uri="{FF2B5EF4-FFF2-40B4-BE49-F238E27FC236}">
                <a16:creationId xmlns:a16="http://schemas.microsoft.com/office/drawing/2014/main" id="{C1555124-732B-4649-A1BA-15F6CE94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21932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GUILLAIN–BARRÉ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SYNDROME</a:t>
            </a:r>
          </a:p>
        </p:txBody>
      </p:sp>
      <p:sp>
        <p:nvSpPr>
          <p:cNvPr id="17" name="mh1">
            <a:extLst xmlns:a="http://schemas.openxmlformats.org/drawingml/2006/main">
              <a:ext uri="{FF2B5EF4-FFF2-40B4-BE49-F238E27FC236}">
                <a16:creationId xmlns:a16="http://schemas.microsoft.com/office/drawing/2014/main" id="{DBACAF86-BC04-4F2C-9946-6B07259A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9146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SPINAL MRI</a:t>
            </a:r>
          </a:p>
        </p:txBody>
      </p:sp>
      <p:sp>
        <p:nvSpPr>
          <p:cNvPr id="18" name="mv1">
            <a:extLst xmlns:a="http://schemas.openxmlformats.org/drawingml/2006/main">
              <a:ext uri="{FF2B5EF4-FFF2-40B4-BE49-F238E27FC236}">
                <a16:creationId xmlns:a16="http://schemas.microsoft.com/office/drawing/2014/main" id="{F92B51FA-E362-4D24-B4DA-4628C608F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143250"/>
            <a:ext cx="2228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Cord usually normal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± nerve-root enhancement</a:t>
            </a:r>
          </a:p>
        </p:txBody>
      </p:sp>
      <p:sp>
        <p:nvSpPr>
          <p:cNvPr id="19" name="ch1">
            <a:extLst xmlns:a="http://schemas.openxmlformats.org/drawingml/2006/main">
              <a:ext uri="{FF2B5EF4-FFF2-40B4-BE49-F238E27FC236}">
                <a16:creationId xmlns:a16="http://schemas.microsoft.com/office/drawing/2014/main" id="{1340530E-62F7-404D-94CF-27E35F709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000500"/>
            <a:ext cx="76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CSF</a:t>
            </a:r>
          </a:p>
        </p:txBody>
      </p:sp>
      <p:sp>
        <p:nvSpPr>
          <p:cNvPr id="20" name="cv1">
            <a:extLst xmlns:a="http://schemas.openxmlformats.org/drawingml/2006/main">
              <a:ext uri="{FF2B5EF4-FFF2-40B4-BE49-F238E27FC236}">
                <a16:creationId xmlns:a16="http://schemas.microsoft.com/office/drawing/2014/main" id="{E294B3A9-9316-46D0-BA30-CD5F7DFC2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21957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C9484B"/>
                </a:solidFill>
              </a:defRPr>
            </a:pPr>
            <a:r>
              <a:rPr sz="1200" b="1">
                <a:solidFill>
                  <a:srgbClr val="C9484B"/>
                </a:solidFill>
              </a:rPr>
              <a:t>Protein ↑ with few cells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C9484B"/>
                </a:solidFill>
              </a:defRPr>
            </a:pPr>
            <a:r>
              <a:rPr sz="1200" b="1">
                <a:solidFill>
                  <a:srgbClr val="C9484B"/>
                </a:solidFill>
              </a:rPr>
              <a:t>(albuminocytologic dissociation)</a:t>
            </a:r>
          </a:p>
        </p:txBody>
      </p:sp>
      <p:sp>
        <p:nvSpPr>
          <p:cNvPr id="21" name="th1">
            <a:extLst xmlns:a="http://schemas.openxmlformats.org/drawingml/2006/main">
              <a:ext uri="{FF2B5EF4-FFF2-40B4-BE49-F238E27FC236}">
                <a16:creationId xmlns:a16="http://schemas.microsoft.com/office/drawing/2014/main" id="{120AE462-B02B-4A9C-B4AF-D31F04DF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905375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TARGETED TEST</a:t>
            </a:r>
          </a:p>
        </p:txBody>
      </p:sp>
      <p:sp>
        <p:nvSpPr>
          <p:cNvPr id="22" name="tv1">
            <a:extLst xmlns:a="http://schemas.openxmlformats.org/drawingml/2006/main">
              <a:ext uri="{FF2B5EF4-FFF2-40B4-BE49-F238E27FC236}">
                <a16:creationId xmlns:a16="http://schemas.microsoft.com/office/drawing/2014/main" id="{79361B24-F6BF-4CA3-8AA3-5071FDBF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51244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32C46"/>
                </a:solidFill>
              </a:defRPr>
            </a:pPr>
            <a:r>
              <a:rPr sz="1125" b="1">
                <a:solidFill>
                  <a:srgbClr val="132C46"/>
                </a:solidFill>
              </a:rPr>
              <a:t>NCS / EMG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132C46"/>
                </a:solidFill>
              </a:defRPr>
            </a:pPr>
            <a:r>
              <a:rPr sz="1125" b="1">
                <a:solidFill>
                  <a:srgbClr val="132C46"/>
                </a:solidFill>
              </a:rPr>
              <a:t>± antiganglioside antibodies</a:t>
            </a:r>
          </a:p>
        </p:txBody>
      </p:sp>
      <p:sp>
        <p:nvSpPr>
          <p:cNvPr id="23" name="c2">
            <a:extLst xmlns:a="http://schemas.openxmlformats.org/drawingml/2006/main">
              <a:ext uri="{FF2B5EF4-FFF2-40B4-BE49-F238E27FC236}">
                <a16:creationId xmlns:a16="http://schemas.microsoft.com/office/drawing/2014/main" id="{07CB70B8-4AA7-4A25-92A6-6914D57A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752600"/>
            <a:ext cx="2571750" cy="39814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7F5F3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tag2">
            <a:extLst xmlns:a="http://schemas.openxmlformats.org/drawingml/2006/main">
              <a:ext uri="{FF2B5EF4-FFF2-40B4-BE49-F238E27FC236}">
                <a16:creationId xmlns:a16="http://schemas.microsoft.com/office/drawing/2014/main" id="{A58CC267-244C-46A7-BCE4-B86E6114A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905000"/>
            <a:ext cx="5905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ATM</a:t>
            </a:r>
          </a:p>
        </p:txBody>
      </p:sp>
      <p:sp>
        <p:nvSpPr>
          <p:cNvPr id="25" name="n2">
            <a:extLst xmlns:a="http://schemas.openxmlformats.org/drawingml/2006/main">
              <a:ext uri="{FF2B5EF4-FFF2-40B4-BE49-F238E27FC236}">
                <a16:creationId xmlns:a16="http://schemas.microsoft.com/office/drawing/2014/main" id="{07CF6C25-F87C-464D-A0EC-0B9CCC77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1932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ACUTE TRANSVERSE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MYELITIS</a:t>
            </a:r>
          </a:p>
        </p:txBody>
      </p:sp>
      <p:sp>
        <p:nvSpPr>
          <p:cNvPr id="26" name="mh2">
            <a:extLst xmlns:a="http://schemas.openxmlformats.org/drawingml/2006/main">
              <a:ext uri="{FF2B5EF4-FFF2-40B4-BE49-F238E27FC236}">
                <a16:creationId xmlns:a16="http://schemas.microsoft.com/office/drawing/2014/main" id="{ED968628-9E40-448C-B846-46C90EC6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9146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SPINAL MRI</a:t>
            </a:r>
          </a:p>
        </p:txBody>
      </p:sp>
      <p:sp>
        <p:nvSpPr>
          <p:cNvPr id="27" name="mv2">
            <a:extLst xmlns:a="http://schemas.openxmlformats.org/drawingml/2006/main">
              <a:ext uri="{FF2B5EF4-FFF2-40B4-BE49-F238E27FC236}">
                <a16:creationId xmlns:a16="http://schemas.microsoft.com/office/drawing/2014/main" id="{16D99182-0A65-4F14-887F-211ECD801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2228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Well-defined enhancing lesion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White matter &gt; gray matter</a:t>
            </a:r>
          </a:p>
        </p:txBody>
      </p:sp>
      <p:sp>
        <p:nvSpPr>
          <p:cNvPr id="28" name="ch2">
            <a:extLst xmlns:a="http://schemas.openxmlformats.org/drawingml/2006/main">
              <a:ext uri="{FF2B5EF4-FFF2-40B4-BE49-F238E27FC236}">
                <a16:creationId xmlns:a16="http://schemas.microsoft.com/office/drawing/2014/main" id="{0BB363A3-BA2B-414A-BFDA-92726F5C9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76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CSF</a:t>
            </a:r>
          </a:p>
        </p:txBody>
      </p:sp>
      <p:sp>
        <p:nvSpPr>
          <p:cNvPr id="29" name="cv2">
            <a:extLst xmlns:a="http://schemas.openxmlformats.org/drawingml/2006/main">
              <a:ext uri="{FF2B5EF4-FFF2-40B4-BE49-F238E27FC236}">
                <a16:creationId xmlns:a16="http://schemas.microsoft.com/office/drawing/2014/main" id="{82C14786-59D5-4A10-BD2A-A75C09B9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21957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Mild–moderate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pleocytosis</a:t>
            </a:r>
          </a:p>
        </p:txBody>
      </p:sp>
      <p:sp>
        <p:nvSpPr>
          <p:cNvPr id="30" name="th2">
            <a:extLst xmlns:a="http://schemas.openxmlformats.org/drawingml/2006/main">
              <a:ext uri="{FF2B5EF4-FFF2-40B4-BE49-F238E27FC236}">
                <a16:creationId xmlns:a16="http://schemas.microsoft.com/office/drawing/2014/main" id="{9F465692-EED6-46DE-AF4C-9A4B2884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905375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TARGETED TEST</a:t>
            </a:r>
          </a:p>
        </p:txBody>
      </p:sp>
      <p:sp>
        <p:nvSpPr>
          <p:cNvPr id="31" name="tv2">
            <a:extLst xmlns:a="http://schemas.openxmlformats.org/drawingml/2006/main">
              <a:ext uri="{FF2B5EF4-FFF2-40B4-BE49-F238E27FC236}">
                <a16:creationId xmlns:a16="http://schemas.microsoft.com/office/drawing/2014/main" id="{81F8033E-7845-4A64-8C78-E0CB19FC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244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32C46"/>
                </a:solidFill>
              </a:defRPr>
            </a:pPr>
            <a:r>
              <a:rPr sz="1125" b="1">
                <a:solidFill>
                  <a:srgbClr val="132C46"/>
                </a:solidFill>
              </a:rPr>
              <a:t>MOG-IgG • AQP4-IgG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132C46"/>
                </a:solidFill>
              </a:defRPr>
            </a:pPr>
            <a:r>
              <a:rPr sz="1125" b="1">
                <a:solidFill>
                  <a:srgbClr val="132C46"/>
                </a:solidFill>
              </a:rPr>
              <a:t>CSF oligoclonal bands</a:t>
            </a:r>
          </a:p>
        </p:txBody>
      </p:sp>
      <p:sp>
        <p:nvSpPr>
          <p:cNvPr id="32" name="c3">
            <a:extLst xmlns:a="http://schemas.openxmlformats.org/drawingml/2006/main">
              <a:ext uri="{FF2B5EF4-FFF2-40B4-BE49-F238E27FC236}">
                <a16:creationId xmlns:a16="http://schemas.microsoft.com/office/drawing/2014/main" id="{03FB5D2B-E95A-4A85-8E8B-0CFC9570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1752600"/>
            <a:ext cx="2571750" cy="39814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1F8"/>
          </a:solidFill>
          <a:ln xmlns:a="http://schemas.openxmlformats.org/drawingml/2006/main" w="9525">
            <a:solidFill>
              <a:srgbClr val="B9CBD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tag3">
            <a:extLst xmlns:a="http://schemas.openxmlformats.org/drawingml/2006/main">
              <a:ext uri="{FF2B5EF4-FFF2-40B4-BE49-F238E27FC236}">
                <a16:creationId xmlns:a16="http://schemas.microsoft.com/office/drawing/2014/main" id="{6DF12853-9BE7-49B3-BFF9-BF768277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1905000"/>
            <a:ext cx="5905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32C46"/>
          </a:solidFill>
          <a:ln xmlns:a="http://schemas.openxmlformats.org/drawingml/2006/main" w="9525">
            <a:solidFill>
              <a:srgbClr val="132C4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SCI</a:t>
            </a:r>
          </a:p>
        </p:txBody>
      </p:sp>
      <p:sp>
        <p:nvSpPr>
          <p:cNvPr id="34" name="n3">
            <a:extLst xmlns:a="http://schemas.openxmlformats.org/drawingml/2006/main">
              <a:ext uri="{FF2B5EF4-FFF2-40B4-BE49-F238E27FC236}">
                <a16:creationId xmlns:a16="http://schemas.microsoft.com/office/drawing/2014/main" id="{981AD23E-7AAD-4A1A-AB61-BF0CCF2E7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221932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SPINAL CORD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132C46"/>
                </a:solidFill>
              </a:defRPr>
            </a:pPr>
            <a:r>
              <a:rPr sz="1500" b="1">
                <a:solidFill>
                  <a:srgbClr val="132C46"/>
                </a:solidFill>
              </a:rPr>
              <a:t>INFARCTION</a:t>
            </a:r>
          </a:p>
        </p:txBody>
      </p:sp>
      <p:sp>
        <p:nvSpPr>
          <p:cNvPr id="35" name="mh3">
            <a:extLst xmlns:a="http://schemas.openxmlformats.org/drawingml/2006/main">
              <a:ext uri="{FF2B5EF4-FFF2-40B4-BE49-F238E27FC236}">
                <a16:creationId xmlns:a16="http://schemas.microsoft.com/office/drawing/2014/main" id="{1D286FD5-7399-45F3-BE29-C9C89FF0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291465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SPINAL MRI</a:t>
            </a:r>
          </a:p>
        </p:txBody>
      </p:sp>
      <p:sp>
        <p:nvSpPr>
          <p:cNvPr id="36" name="mv3">
            <a:extLst xmlns:a="http://schemas.openxmlformats.org/drawingml/2006/main">
              <a:ext uri="{FF2B5EF4-FFF2-40B4-BE49-F238E27FC236}">
                <a16:creationId xmlns:a16="http://schemas.microsoft.com/office/drawing/2014/main" id="{259948E3-92D7-4AC7-B759-7D4B70F32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3143250"/>
            <a:ext cx="2228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Nonenhancing anterior cord</a:t>
            </a:r>
          </a:p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or gray-matter lesion</a:t>
            </a:r>
          </a:p>
        </p:txBody>
      </p:sp>
      <p:sp>
        <p:nvSpPr>
          <p:cNvPr id="37" name="ch3">
            <a:extLst xmlns:a="http://schemas.openxmlformats.org/drawingml/2006/main">
              <a:ext uri="{FF2B5EF4-FFF2-40B4-BE49-F238E27FC236}">
                <a16:creationId xmlns:a16="http://schemas.microsoft.com/office/drawing/2014/main" id="{8200278B-3D0A-4789-BEFE-B69C19365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000500"/>
            <a:ext cx="76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CSF</a:t>
            </a:r>
          </a:p>
        </p:txBody>
      </p:sp>
      <p:sp>
        <p:nvSpPr>
          <p:cNvPr id="38" name="cv3">
            <a:extLst xmlns:a="http://schemas.openxmlformats.org/drawingml/2006/main">
              <a:ext uri="{FF2B5EF4-FFF2-40B4-BE49-F238E27FC236}">
                <a16:creationId xmlns:a16="http://schemas.microsoft.com/office/drawing/2014/main" id="{00705752-7CC0-47BE-8793-163F66AC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219575"/>
            <a:ext cx="2228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Often normal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536474"/>
                </a:solidFill>
              </a:defRPr>
            </a:pPr>
            <a:r>
              <a:rPr sz="1200" b="0">
                <a:solidFill>
                  <a:srgbClr val="536474"/>
                </a:solidFill>
              </a:rPr>
              <a:t>± mild protein/cell rise</a:t>
            </a:r>
          </a:p>
        </p:txBody>
      </p:sp>
      <p:sp>
        <p:nvSpPr>
          <p:cNvPr id="39" name="th3">
            <a:extLst xmlns:a="http://schemas.openxmlformats.org/drawingml/2006/main">
              <a:ext uri="{FF2B5EF4-FFF2-40B4-BE49-F238E27FC236}">
                <a16:creationId xmlns:a16="http://schemas.microsoft.com/office/drawing/2014/main" id="{4C0D4139-E04F-4B2C-AA3F-4A217268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905375"/>
            <a:ext cx="1047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8F88"/>
                </a:solidFill>
              </a:defRPr>
            </a:pPr>
            <a:r>
              <a:rPr sz="900" b="1">
                <a:solidFill>
                  <a:srgbClr val="168F88"/>
                </a:solidFill>
              </a:rPr>
              <a:t>TARGETED TEST</a:t>
            </a:r>
          </a:p>
        </p:txBody>
      </p:sp>
      <p:sp>
        <p:nvSpPr>
          <p:cNvPr id="40" name="tv3">
            <a:extLst xmlns:a="http://schemas.openxmlformats.org/drawingml/2006/main">
              <a:ext uri="{FF2B5EF4-FFF2-40B4-BE49-F238E27FC236}">
                <a16:creationId xmlns:a16="http://schemas.microsoft.com/office/drawing/2014/main" id="{A4D20C5D-9FFC-4038-BC18-0406D2D74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51244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32C46"/>
                </a:solidFill>
              </a:defRPr>
            </a:pPr>
            <a:r>
              <a:rPr sz="1125" b="1">
                <a:solidFill>
                  <a:srgbClr val="132C46"/>
                </a:solidFill>
              </a:rPr>
              <a:t>Consider vascular imaging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132C46"/>
                </a:solidFill>
              </a:defRPr>
            </a:pPr>
            <a:r>
              <a:rPr sz="1125" b="1">
                <a:solidFill>
                  <a:srgbClr val="132C46"/>
                </a:solidFill>
              </a:rPr>
              <a:t>when clinically indicated</a:t>
            </a:r>
          </a:p>
        </p:txBody>
      </p:sp>
      <p:sp>
        <p:nvSpPr>
          <p:cNvPr id="41" name="rulebox">
            <a:extLst xmlns:a="http://schemas.openxmlformats.org/drawingml/2006/main">
              <a:ext uri="{FF2B5EF4-FFF2-40B4-BE49-F238E27FC236}">
                <a16:creationId xmlns:a16="http://schemas.microsoft.com/office/drawing/2014/main" id="{A4346A61-390C-4C22-AC20-838EC20C5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43600"/>
            <a:ext cx="110109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4DE"/>
          </a:solidFill>
          <a:ln xmlns:a="http://schemas.openxmlformats.org/drawingml/2006/main" w="9525">
            <a:solidFill>
              <a:srgbClr val="B76E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2" name="rlabel">
            <a:extLst xmlns:a="http://schemas.openxmlformats.org/drawingml/2006/main">
              <a:ext uri="{FF2B5EF4-FFF2-40B4-BE49-F238E27FC236}">
                <a16:creationId xmlns:a16="http://schemas.microsoft.com/office/drawing/2014/main" id="{EA632516-BDD7-44FA-9FB3-89495082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7695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76E13"/>
                </a:solidFill>
              </a:defRPr>
            </a:pPr>
            <a:r>
              <a:rPr sz="1050" b="1">
                <a:solidFill>
                  <a:srgbClr val="B76E13"/>
                </a:solidFill>
              </a:rPr>
              <a:t>FAST RULE</a:t>
            </a:r>
          </a:p>
        </p:txBody>
      </p:sp>
      <p:sp>
        <p:nvSpPr>
          <p:cNvPr id="43" name="rtext">
            <a:extLst xmlns:a="http://schemas.openxmlformats.org/drawingml/2006/main">
              <a:ext uri="{FF2B5EF4-FFF2-40B4-BE49-F238E27FC236}">
                <a16:creationId xmlns:a16="http://schemas.microsoft.com/office/drawing/2014/main" id="{3341A6C9-654C-4E99-B82F-860A3E5D1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6029325"/>
            <a:ext cx="9391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32C46"/>
                </a:solidFill>
              </a:defRPr>
            </a:pPr>
            <a:r>
              <a:rPr sz="1200" b="1">
                <a:solidFill>
                  <a:srgbClr val="132C46"/>
                </a:solidFill>
              </a:rPr>
              <a:t>Gray matter → AFM   |   Normal cord + high CSF protein → GBS   |   Enhancing white matter → ATM   |   Hyperacute nonenhancing lesion → infarction</a:t>
            </a:r>
          </a:p>
        </p:txBody>
      </p:sp>
      <p:sp>
        <p:nvSpPr>
          <p:cNvPr id="44" name="foot">
            <a:extLst xmlns:a="http://schemas.openxmlformats.org/drawingml/2006/main">
              <a:ext uri="{FF2B5EF4-FFF2-40B4-BE49-F238E27FC236}">
                <a16:creationId xmlns:a16="http://schemas.microsoft.com/office/drawing/2014/main" id="{2FADFAA3-414A-470E-B081-37CEA4003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91300"/>
            <a:ext cx="7810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C9484B"/>
                </a:solidFill>
              </a:defRPr>
            </a:pPr>
            <a:r>
              <a:rPr sz="900" b="1">
                <a:solidFill>
                  <a:srgbClr val="C9484B"/>
                </a:solidFill>
              </a:rPr>
              <a:t>Do not delay respiratory monitoring or urgent MRI while awaiting confirmatory tests.</a:t>
            </a:r>
          </a:p>
        </p:txBody>
      </p:sp>
      <p:sp>
        <p:nvSpPr>
          <p:cNvPr id="45" name="page">
            <a:extLst xmlns:a="http://schemas.openxmlformats.org/drawingml/2006/main">
              <a:ext uri="{FF2B5EF4-FFF2-40B4-BE49-F238E27FC236}">
                <a16:creationId xmlns:a16="http://schemas.microsoft.com/office/drawing/2014/main" id="{EBC03829-B25C-4FB3-A97E-38AB6B61C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6591300"/>
            <a:ext cx="2171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536474"/>
                </a:solidFill>
              </a:defRPr>
            </a:pPr>
            <a:r>
              <a:rPr sz="900" b="0">
                <a:solidFill>
                  <a:srgbClr val="536474"/>
                </a:solidFill>
              </a:rPr>
              <a:t>Standalone investigation slide</a:t>
            </a:r>
          </a:p>
        </p:txBody>
      </p:sp>
    </p:spTree>
    <p:extLst>
      <p:ext uri="{BB962C8B-B14F-4D97-AF65-F5344CB8AC3E}">
        <p14:creationId xmlns:p14="http://schemas.microsoft.com/office/powerpoint/2010/main" val="446785658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60E55689-5598-4BC5-B9EB-D73B8398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83D6CC"/>
                </a:solidFill>
              </a:defRPr>
            </a:pPr>
            <a:r>
              <a:rPr sz="1050" b="1">
                <a:solidFill>
                  <a:srgbClr val="83D6CC"/>
                </a:solidFill>
              </a:rPr>
              <a:t>THE CLINICAL ALGORITHM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4BBAF67-A7FA-4B1B-87E9-70F3B6613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23950"/>
            <a:ext cx="885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Hypotonia is a sign.</a:t>
            </a:r>
          </a:p>
          <a:p xmlns:a="http://schemas.openxmlformats.org/drawingml/2006/main"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Localization is the diagnosis engine.</a:t>
            </a:r>
          </a:p>
        </p:txBody>
      </p:sp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A80509A0-5AD3-4259-B0C6-779ACF70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9C38422-4EC0-47C7-BC09-D9607002A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3886200"/>
            <a:ext cx="119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Confirm low tone</a:t>
            </a:r>
          </a:p>
        </p:txBody>
      </p:sp>
      <p:sp>
        <p:nvSpPr>
          <p:cNvPr id="5" name="Arrow: Right 4">
            <a:extLst xmlns:a="http://schemas.openxmlformats.org/drawingml/2006/main">
              <a:ext uri="{FF2B5EF4-FFF2-40B4-BE49-F238E27FC236}">
                <a16:creationId xmlns:a16="http://schemas.microsoft.com/office/drawing/2014/main" id="{BA9F19A0-B740-4E71-A246-59938B47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276600"/>
            <a:ext cx="6286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527888"/>
          </a:solidFill>
          <a:ln xmlns:a="http://schemas.openxmlformats.org/drawingml/2006/main" w="0">
            <a:solidFill>
              <a:srgbClr val="5278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564F3B38-B4DF-4316-9480-A5B92B69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1432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0EDC5D7-E955-40C9-8CB7-41D083F7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886200"/>
            <a:ext cx="119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Assess weakness</a:t>
            </a:r>
          </a:p>
        </p:txBody>
      </p:sp>
      <p:sp>
        <p:nvSpPr>
          <p:cNvPr id="8" name="Arrow: Right 7">
            <a:extLst xmlns:a="http://schemas.openxmlformats.org/drawingml/2006/main">
              <a:ext uri="{FF2B5EF4-FFF2-40B4-BE49-F238E27FC236}">
                <a16:creationId xmlns:a16="http://schemas.microsoft.com/office/drawing/2014/main" id="{68162F66-99D0-4047-99E3-754D4FC2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276600"/>
            <a:ext cx="6286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527888"/>
          </a:solidFill>
          <a:ln xmlns:a="http://schemas.openxmlformats.org/drawingml/2006/main" w="0">
            <a:solidFill>
              <a:srgbClr val="5278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2370AD87-6F47-447C-96F3-54E75A05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1432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07D35148-333A-488F-9804-9CD1B922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886200"/>
            <a:ext cx="119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Check reflexes</a:t>
            </a:r>
          </a:p>
        </p:txBody>
      </p:sp>
      <p:sp>
        <p:nvSpPr>
          <p:cNvPr id="11" name="Arrow: Right 10">
            <a:extLst xmlns:a="http://schemas.openxmlformats.org/drawingml/2006/main">
              <a:ext uri="{FF2B5EF4-FFF2-40B4-BE49-F238E27FC236}">
                <a16:creationId xmlns:a16="http://schemas.microsoft.com/office/drawing/2014/main" id="{46C51315-3907-456F-BF3E-CE6BF5FE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276600"/>
            <a:ext cx="6286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527888"/>
          </a:solidFill>
          <a:ln xmlns:a="http://schemas.openxmlformats.org/drawingml/2006/main" w="0">
            <a:solidFill>
              <a:srgbClr val="5278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AACAE859-5D45-428E-9090-0BB25C69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1432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849A8915-959E-48BC-9C15-FD02C1044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886200"/>
            <a:ext cx="119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Localize</a:t>
            </a:r>
          </a:p>
        </p:txBody>
      </p:sp>
      <p:sp>
        <p:nvSpPr>
          <p:cNvPr id="14" name="Arrow: Right 13">
            <a:extLst xmlns:a="http://schemas.openxmlformats.org/drawingml/2006/main">
              <a:ext uri="{FF2B5EF4-FFF2-40B4-BE49-F238E27FC236}">
                <a16:creationId xmlns:a16="http://schemas.microsoft.com/office/drawing/2014/main" id="{AD0C5684-1BC2-4C67-81FF-FBCB71012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76600"/>
            <a:ext cx="6286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527888"/>
          </a:solidFill>
          <a:ln xmlns:a="http://schemas.openxmlformats.org/drawingml/2006/main" w="0">
            <a:solidFill>
              <a:srgbClr val="52788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3DF3CF11-B7B8-4780-92B7-88E2C7E8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1432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6DBD59AC-525F-4347-8136-5C39466F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3886200"/>
            <a:ext cx="1190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Target tests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95078E3E-B2F2-4B34-9BED-D6FE999D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286375"/>
            <a:ext cx="914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CFE7EE"/>
                </a:solidFill>
              </a:defRPr>
            </a:pPr>
            <a:r>
              <a:rPr sz="1800" b="1">
                <a:solidFill>
                  <a:srgbClr val="CFE7EE"/>
                </a:solidFill>
              </a:rPr>
              <a:t>Reflexes + pattern of weakness are the highest-yield bedside discriminators.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3300E481-57E2-415E-9F6C-89E0E431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381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9C2CE"/>
                </a:solidFill>
              </a:defRPr>
            </a:pPr>
            <a:r>
              <a:rPr sz="1200" b="0">
                <a:solidFill>
                  <a:srgbClr val="A9C2CE"/>
                </a:solidFill>
              </a:rPr>
              <a:t>Manar Shawabake</a:t>
            </a:r>
          </a:p>
        </p:txBody>
      </p:sp>
    </p:spTree>
    <p:extLst>
      <p:ext uri="{BB962C8B-B14F-4D97-AF65-F5344CB8AC3E}">
        <p14:creationId xmlns:p14="http://schemas.microsoft.com/office/powerpoint/2010/main" val="216943094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860AD68-C54B-4624-83B1-C281DD6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BOARD REVIEW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4EAAA-A13A-4D42-AABD-8C0FF6DD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BOARD-STYLE MCQ 1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1D72936-99BE-4C14-933E-8237EB74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FFBF273E-1E95-442B-B020-65DAFD85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0412D7-A07E-482F-BB1D-B5DE47ED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76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An alert 4-month-old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06DE6E3-3E92-4D09-93B5-26B08B14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859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Poor antigravity movement, tongue fasciculations, absent reflexes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5C18EF-74AD-41AC-B474-88887C75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Best localization?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A72BDB-51F8-47AF-A7E9-4EC2622A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764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Sensation is preserved and weakness is prominent.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54A107E-EC4E-472F-BDDC-6B7589CC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384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A0618CF2-AF34-414A-90C9-82FAD95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CB07B43-D462-4F9B-AE70-9F7CEA85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051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A. Brain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BD2EDE6-AE6D-45A8-B532-F31AFFD1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1472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B. Anterior horn cell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C6B31D7-BFBF-4FFC-B002-721B5E99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051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C. Peripheral nerve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60CD672-CF00-4DEF-A9B9-D9A79D95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051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D. Neuromuscular junction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1812B62-FD66-435C-B912-890D326E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671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EEBA31C5-1920-4F1E-BDF1-B686492A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338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A5542BD-92F5-471F-AAF6-553829C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338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Answer: B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C648E6-8D7B-4BB6-A0D6-5A32623C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9434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Fasciculations + areflexia + normal sensation localize to the anterior horn cell.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4389951-EBD9-42F9-9FFC-FD55DBEC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338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Board pearl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7356DCD-0141-4FF8-ABF0-C7E9B17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339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In a bright floppy infant, this pattern suggests SMA.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11287F7-5AC9-4EF1-BEE2-338B520E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959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1308F11-1AD9-4660-BA93-0E8D907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• Board MCQs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0737FDC-FF72-452D-8A43-0297EA78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54212882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860AD68-C54B-4624-83B1-C281DD6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BOARD REVIEW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4EAAA-A13A-4D42-AABD-8C0FF6DD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BOARD-STYLE MCQ 2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1D72936-99BE-4C14-933E-8237EB74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FFBF273E-1E95-442B-B020-65DAFD85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0412D7-A07E-482F-BB1D-B5DE47ED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76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 bright floppy infant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06DE6E3-3E92-4D09-93B5-26B08B14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859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Weak cry, tongue fasciculations, profound weakness, absent reflexes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5C18EF-74AD-41AC-B474-88887C75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Best first test?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A72BDB-51F8-47AF-A7E9-4EC2622A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764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Choose the most urgent targeted investigation.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54A107E-EC4E-472F-BDDC-6B7589CC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384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A0618CF2-AF34-414A-90C9-82FAD95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CB07B43-D462-4F9B-AE70-9F7CEA85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051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A. Brain MRI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BD2EDE6-AE6D-45A8-B532-F31AFFD1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1472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B. Serum CK only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C6B31D7-BFBF-4FFC-B002-721B5E99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051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C. SMN1 testing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60CD672-CF00-4DEF-A9B9-D9A79D95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051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D. Muscle biopsy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1812B62-FD66-435C-B912-890D326E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671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EEBA31C5-1920-4F1E-BDF1-B686492A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338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A5542BD-92F5-471F-AAF6-553829C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338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Answer: C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C648E6-8D7B-4BB6-A0D6-5A32623C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9434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The examination is classic for spinal muscular atrophy.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4389951-EBD9-42F9-9FFC-FD55DBEC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338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Do not delay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7356DCD-0141-4FF8-ABF0-C7E9B17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339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Urgent SMN1 molecular testing enables time-sensitive treatment.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11287F7-5AC9-4EF1-BEE2-338B520E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959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1308F11-1AD9-4660-BA93-0E8D907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• Board MCQs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0737FDC-FF72-452D-8A43-0297EA78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54212882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860AD68-C54B-4624-83B1-C281DD6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BOARD REVIEW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4EAAA-A13A-4D42-AABD-8C0FF6DD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BOARD-STYLE MCQ 3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1D72936-99BE-4C14-933E-8237EB74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FFBF273E-1E95-442B-B020-65DAFD85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0412D7-A07E-482F-BB1D-B5DE47ED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76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An 8-year-old with ptosis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06DE6E3-3E92-4D09-93B5-26B08B14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859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Weakness worsens after school and improves after rest; CK is normal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5C18EF-74AD-41AC-B474-88887C75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Best localization?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A72BDB-51F8-47AF-A7E9-4EC2622A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764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Sensation and reflexes are preserved.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54A107E-EC4E-472F-BDDC-6B7589CC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384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A0618CF2-AF34-414A-90C9-82FAD95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CB07B43-D462-4F9B-AE70-9F7CEA85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051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A. Brain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BD2EDE6-AE6D-45A8-B532-F31AFFD1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1472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B. Anterior horn cell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C6B31D7-BFBF-4FFC-B002-721B5E99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051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C. NM junction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60CD672-CF00-4DEF-A9B9-D9A79D95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051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D. Muscle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1812B62-FD66-435C-B912-890D326E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671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EEBA31C5-1920-4F1E-BDF1-B686492A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338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A5542BD-92F5-471F-AAF6-553829C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338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Answer: C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C648E6-8D7B-4BB6-A0D6-5A32623C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9434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Fluctuating ocular weakness with normal CK points to the NM junction.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4389951-EBD9-42F9-9FFC-FD55DBEC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338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Memory rule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7356DCD-0141-4FF8-ABF0-C7E9B17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339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Fluctuation → junction; proximal weakness + high CK → muscle.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11287F7-5AC9-4EF1-BEE2-338B520E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959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1308F11-1AD9-4660-BA93-0E8D907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• Board MCQs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0737FDC-FF72-452D-8A43-0297EA78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54212882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860AD68-C54B-4624-83B1-C281DD6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BOARD REVIEW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4EAAA-A13A-4D42-AABD-8C0FF6DD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BOARD-STYLE MCQ 4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1D72936-99BE-4C14-933E-8237EB74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FFBF273E-1E95-442B-B020-65DAFD85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0412D7-A07E-482F-BB1D-B5DE47ED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76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 5-year-old boy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06DE6E3-3E92-4D09-93B5-26B08B14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859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Gowers sign, calf enlargement, proximal weakness, markedly elevated 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5C18EF-74AD-41AC-B474-88887C75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Best next test?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A72BDB-51F8-47AF-A7E9-4EC2622A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764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The phenotype suggests a dystrophinopathy.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54A107E-EC4E-472F-BDDC-6B7589CC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384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A0618CF2-AF34-414A-90C9-82FAD95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CB07B43-D462-4F9B-AE70-9F7CEA85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051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A. Brain MRI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BD2EDE6-AE6D-45A8-B532-F31AFFD1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1472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B. SMN1 testing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C6B31D7-BFBF-4FFC-B002-721B5E99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051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C. Dystrophin testing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60CD672-CF00-4DEF-A9B9-D9A79D95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051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D. Nerve conduction study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1812B62-FD66-435C-B912-890D326E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671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EEBA31C5-1920-4F1E-BDF1-B686492A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338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A5542BD-92F5-471F-AAF6-553829C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338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Answer: C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C648E6-8D7B-4BB6-A0D6-5A32623C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9434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Gowers sign + calf pseudohypertrophy + high CK localize to muscle.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4389951-EBD9-42F9-9FFC-FD55DBEC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338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Board pearl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7356DCD-0141-4FF8-ABF0-C7E9B17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339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Gowers sign is not specific, but this combination strongly suggests DMD.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11287F7-5AC9-4EF1-BEE2-338B520E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959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1308F11-1AD9-4660-BA93-0E8D907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• Board MCQs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0737FDC-FF72-452D-8A43-0297EA78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54212882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860AD68-C54B-4624-83B1-C281DD6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BOARD REVIEW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4EAAA-A13A-4D42-AABD-8C0FF6DD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BOARD-STYLE MCQ 5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1D72936-99BE-4C14-933E-8237EB74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FFBF273E-1E95-442B-B020-65DAFD85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0412D7-A07E-482F-BB1D-B5DE47ED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76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 floppy newborn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06DE6E3-3E92-4D09-93B5-26B08B14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859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Respiratory failure, facial diplegia; mother has delayed hand opening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5C18EF-74AD-41AC-B474-88887C75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Diagnosis?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A72BDB-51F8-47AF-A7E9-4EC2622A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764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The maternal examination is the decisive clue.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54A107E-EC4E-472F-BDDC-6B7589CC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384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A0618CF2-AF34-414A-90C9-82FAD95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CB07B43-D462-4F9B-AE70-9F7CEA85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051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A. SMA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BD2EDE6-AE6D-45A8-B532-F31AFFD1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1472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B. Prader–Willi syndrome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C6B31D7-BFBF-4FFC-B002-721B5E99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051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C. Congenital DM1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60CD672-CF00-4DEF-A9B9-D9A79D95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051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D. Peripheral neuropathy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1812B62-FD66-435C-B912-890D326E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671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EEBA31C5-1920-4F1E-BDF1-B686492A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338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A5542BD-92F5-471F-AAF6-553829C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338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Answer: C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C648E6-8D7B-4BB6-A0D6-5A32623C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9434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Maternal grip myotonia + severe neonatal hypotonia is classic.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4389951-EBD9-42F9-9FFC-FD55DBEC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338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Confirm with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7356DCD-0141-4FF8-ABF0-C7E9B17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339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DMPK CTG-repeat analysis; congenital severe disease is usually maternally transmitted.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11287F7-5AC9-4EF1-BEE2-338B520E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959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1308F11-1AD9-4660-BA93-0E8D907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• Board MCQs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0737FDC-FF72-452D-8A43-0297EA78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54212882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4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4860AD68-C54B-4624-83B1-C281DD6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A8A83"/>
                </a:solidFill>
              </a:defRPr>
            </a:pPr>
            <a:r>
              <a:rPr sz="975" b="1">
                <a:solidFill>
                  <a:srgbClr val="1A8A83"/>
                </a:solidFill>
              </a:rPr>
              <a:t>BOARD REVIEW</a:t>
            </a:r>
          </a:p>
        </p:txBody>
      </p:sp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EF4EAAA-A13A-4D42-AABD-8C0FF6DD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02A43"/>
                </a:solidFill>
              </a:defRPr>
            </a:pPr>
            <a:r>
              <a:rPr sz="2625" b="1">
                <a:solidFill>
                  <a:srgbClr val="102A43"/>
                </a:solidFill>
              </a:rPr>
              <a:t>BOARD-STYLE MCQ 6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31D72936-99BE-4C14-933E-8237EB74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Rectangle: Rounded Corners 3">
            <a:extLst xmlns:a="http://schemas.openxmlformats.org/drawingml/2006/main">
              <a:ext uri="{FF2B5EF4-FFF2-40B4-BE49-F238E27FC236}">
                <a16:creationId xmlns:a16="http://schemas.microsoft.com/office/drawing/2014/main" id="{FFBF273E-1E95-442B-B020-65DAFD85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763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76B87"/>
          </a:solidFill>
          <a:ln xmlns:a="http://schemas.openxmlformats.org/drawingml/2006/main" w="0">
            <a:solidFill>
              <a:srgbClr val="176B8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50412D7-A07E-482F-BB1D-B5DE47ED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763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 10-year-old after URI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06DE6E3-3E92-4D09-93B5-26B08B14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859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Five days of symmetric ascending weakness, paresthesia, and areflexia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A5C18EF-74AD-41AC-B474-88887C75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Diagnosis?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A72BDB-51F8-47AF-A7E9-4EC2622A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764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There is no sensory level or bowel/bladder dysfunction.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54A107E-EC4E-472F-BDDC-6B7589CC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384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Rectangle: Rounded Corners 9">
            <a:extLst xmlns:a="http://schemas.openxmlformats.org/drawingml/2006/main">
              <a:ext uri="{FF2B5EF4-FFF2-40B4-BE49-F238E27FC236}">
                <a16:creationId xmlns:a16="http://schemas.microsoft.com/office/drawing/2014/main" id="{A0618CF2-AF34-414A-90C9-82FAD95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0512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CB07B43-D462-4F9B-AE70-9F7CEA85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0512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A. Acute flaccid myelitis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EBD2EDE6-AE6D-45A8-B532-F31AFFD1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1472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B. Guillain–Barré syndrome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DC6B31D7-BFBF-4FFC-B002-721B5E99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0512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C. Myelitis (ATM)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60CD672-CF00-4DEF-A9B9-D9A79D95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051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D. Cord infarction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B1812B62-FD66-435C-B912-890D326E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6717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Rectangle: Rounded Corners 15">
            <a:extLst xmlns:a="http://schemas.openxmlformats.org/drawingml/2006/main">
              <a:ext uri="{FF2B5EF4-FFF2-40B4-BE49-F238E27FC236}">
                <a16:creationId xmlns:a16="http://schemas.microsoft.com/office/drawing/2014/main" id="{EEBA31C5-1920-4F1E-BDF1-B686492A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33875"/>
            <a:ext cx="438150" cy="333375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1A8A83"/>
          </a:solidFill>
          <a:ln xmlns:a="http://schemas.openxmlformats.org/drawingml/2006/main" w="0">
            <a:solidFill>
              <a:srgbClr val="1A8A83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3A5542BD-92F5-471F-AAF6-553829CF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333875"/>
            <a:ext cx="400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Answer: B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2AC648E6-8D7B-4BB6-A0D6-5A32623C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943475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Symmetric ascending weakness + areflexia is the classic GBS pattern.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14389951-EBD9-42F9-9FFC-FD55DBEC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338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A8A83"/>
                </a:solidFill>
              </a:defRPr>
            </a:pPr>
            <a:r>
              <a:rPr sz="1650" b="1">
                <a:solidFill>
                  <a:srgbClr val="1A8A83"/>
                </a:solidFill>
              </a:rPr>
              <a:t>Supportive tests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7356DCD-0141-4FF8-ABF0-C7E9B17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339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232D"/>
                </a:solidFill>
              </a:defRPr>
            </a:pPr>
            <a:r>
              <a:rPr sz="1425" b="0">
                <a:solidFill>
                  <a:srgbClr val="16232D"/>
                </a:solidFill>
              </a:rPr>
              <a:t>NCS/EMG; CSF may show high protein with few cells.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A11287F7-5AC9-4EF1-BEE2-338B520E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95925"/>
            <a:ext cx="1038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DF"/>
          </a:solidFill>
          <a:ln xmlns:a="http://schemas.openxmlformats.org/drawingml/2006/main" w="0">
            <a:solidFill>
              <a:srgbClr val="CAD8D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81308F11-1AD9-4660-BA93-0E8D9078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E6D78"/>
                </a:solidFill>
              </a:defRPr>
            </a:pPr>
            <a:r>
              <a:rPr sz="825" b="0">
                <a:solidFill>
                  <a:srgbClr val="5E6D78"/>
                </a:solidFill>
              </a:rPr>
              <a:t>Approach to Hypotonia • Board MCQs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60737FDC-FF72-452D-8A43-0297EA78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5E6D78"/>
                </a:solidFill>
              </a:defRPr>
            </a:pPr>
            <a:r>
              <a:rPr sz="825" b="1">
                <a:solidFill>
                  <a:srgbClr val="5E6D78"/>
                </a:solidFill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5421288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2026-08-18T18:22:21.8630000Z</dcterms:created>
  <dcterms:modified xsi:type="dcterms:W3CDTF">2026-08-18T18:22:21.8630000Z</dcterms:modified>
</coreProperties>
</file>