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1fbf6ed890482f" /><Relationship Type="http://schemas.openxmlformats.org/officeDocument/2006/relationships/extended-properties" Target="/docProps/app.xml" Id="R7eb6df2444d14d3d" /><Relationship Type="http://schemas.openxmlformats.org/officeDocument/2006/relationships/officeDocument" Target="/ppt/presentation.xml" Id="Rdfcb9cfe7f5843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415472f358f450a"/>
  </p:sldMasterIdLst>
  <p:notesMasterIdLst>
    <p:notesMasterId xmlns:r="http://schemas.openxmlformats.org/officeDocument/2006/relationships" r:id="R73c499baeb43448a"/>
  </p:notesMasterIdLst>
  <p:sldIdLst>
    <p:sldId xmlns:r="http://schemas.openxmlformats.org/officeDocument/2006/relationships" id="256" r:id="Re4cb901ea89449c6"/>
    <p:sldId xmlns:r="http://schemas.openxmlformats.org/officeDocument/2006/relationships" id="257" r:id="Ra87c4a928f4c4f93"/>
    <p:sldId xmlns:r="http://schemas.openxmlformats.org/officeDocument/2006/relationships" id="258" r:id="R56b06a6656db44c7"/>
    <p:sldId xmlns:r="http://schemas.openxmlformats.org/officeDocument/2006/relationships" id="259" r:id="R0da304d3130a42b4"/>
    <p:sldId xmlns:r="http://schemas.openxmlformats.org/officeDocument/2006/relationships" id="260" r:id="R7676cd5a507440ea"/>
    <p:sldId xmlns:r="http://schemas.openxmlformats.org/officeDocument/2006/relationships" id="261" r:id="R167547ddbd4f46bd"/>
    <p:sldId xmlns:r="http://schemas.openxmlformats.org/officeDocument/2006/relationships" id="262" r:id="R7f8b3e4ba99a4869"/>
    <p:sldId xmlns:r="http://schemas.openxmlformats.org/officeDocument/2006/relationships" id="263" r:id="R3582b454e7194566"/>
    <p:sldId xmlns:r="http://schemas.openxmlformats.org/officeDocument/2006/relationships" id="264" r:id="R2d042082b9594400"/>
    <p:sldId xmlns:r="http://schemas.openxmlformats.org/officeDocument/2006/relationships" id="265" r:id="R52fdbf33e2c94495"/>
    <p:sldId xmlns:r="http://schemas.openxmlformats.org/officeDocument/2006/relationships" id="266" r:id="R49534a1f01f14cde"/>
    <p:sldId xmlns:r="http://schemas.openxmlformats.org/officeDocument/2006/relationships" id="267" r:id="R6632bf4b597a40f7"/>
    <p:sldId xmlns:r="http://schemas.openxmlformats.org/officeDocument/2006/relationships" id="268" r:id="R8056ef65625c4c8a"/>
    <p:sldId xmlns:r="http://schemas.openxmlformats.org/officeDocument/2006/relationships" id="269" r:id="R8c6d9a57dd244b0c"/>
    <p:sldId xmlns:r="http://schemas.openxmlformats.org/officeDocument/2006/relationships" id="270" r:id="R4211f5e0cf0c4b60"/>
    <p:sldId xmlns:r="http://schemas.openxmlformats.org/officeDocument/2006/relationships" id="271" r:id="R4b1e32a3c9d44bc9"/>
    <p:sldId xmlns:r="http://schemas.openxmlformats.org/officeDocument/2006/relationships" id="272" r:id="R2d0d808a4a38452d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1b1a329aa78475a" /><Relationship Type="http://schemas.openxmlformats.org/officeDocument/2006/relationships/slideMaster" Target="/ppt/slideMasters/slideMaster1.xml" Id="Rf415472f358f450a" /><Relationship Type="http://schemas.openxmlformats.org/officeDocument/2006/relationships/notesMaster" Target="/ppt/notesMasters/notesMaster1.xml" Id="R73c499baeb43448a" /><Relationship Type="http://schemas.openxmlformats.org/officeDocument/2006/relationships/presProps" Target="/ppt/presProps.xml" Id="Rfaf07f476d894263" /><Relationship Type="http://schemas.openxmlformats.org/officeDocument/2006/relationships/tableStyles" Target="/ppt/tableStyles.xml" Id="R99c5181c3f6e4d36" /><Relationship Type="http://schemas.openxmlformats.org/officeDocument/2006/relationships/slide" Target="/ppt/slides/slide1.xml" Id="Re4cb901ea89449c6" /><Relationship Type="http://schemas.openxmlformats.org/officeDocument/2006/relationships/slide" Target="/ppt/slides/slide2.xml" Id="Ra87c4a928f4c4f93" /><Relationship Type="http://schemas.openxmlformats.org/officeDocument/2006/relationships/slide" Target="/ppt/slides/slide3.xml" Id="R56b06a6656db44c7" /><Relationship Type="http://schemas.openxmlformats.org/officeDocument/2006/relationships/slide" Target="/ppt/slides/slide4.xml" Id="R0da304d3130a42b4" /><Relationship Type="http://schemas.openxmlformats.org/officeDocument/2006/relationships/slide" Target="/ppt/slides/slide5.xml" Id="R7676cd5a507440ea" /><Relationship Type="http://schemas.openxmlformats.org/officeDocument/2006/relationships/slide" Target="/ppt/slides/slide6.xml" Id="R167547ddbd4f46bd" /><Relationship Type="http://schemas.openxmlformats.org/officeDocument/2006/relationships/slide" Target="/ppt/slides/slide7.xml" Id="R7f8b3e4ba99a4869" /><Relationship Type="http://schemas.openxmlformats.org/officeDocument/2006/relationships/slide" Target="/ppt/slides/slide8.xml" Id="R3582b454e7194566" /><Relationship Type="http://schemas.openxmlformats.org/officeDocument/2006/relationships/slide" Target="/ppt/slides/slide9.xml" Id="R2d042082b9594400" /><Relationship Type="http://schemas.openxmlformats.org/officeDocument/2006/relationships/slide" Target="/ppt/slides/slide10.xml" Id="R52fdbf33e2c94495" /><Relationship Type="http://schemas.openxmlformats.org/officeDocument/2006/relationships/slide" Target="/ppt/slides/slide11.xml" Id="R49534a1f01f14cde" /><Relationship Type="http://schemas.openxmlformats.org/officeDocument/2006/relationships/slide" Target="/ppt/slides/slide12.xml" Id="R6632bf4b597a40f7" /><Relationship Type="http://schemas.openxmlformats.org/officeDocument/2006/relationships/slide" Target="/ppt/slides/slide13.xml" Id="R8056ef65625c4c8a" /><Relationship Type="http://schemas.openxmlformats.org/officeDocument/2006/relationships/slide" Target="/ppt/slides/slide14.xml" Id="R8c6d9a57dd244b0c" /><Relationship Type="http://schemas.openxmlformats.org/officeDocument/2006/relationships/slide" Target="/ppt/slides/slide15.xml" Id="R4211f5e0cf0c4b60" /><Relationship Type="http://schemas.openxmlformats.org/officeDocument/2006/relationships/slide" Target="/ppt/slides/slide16.xml" Id="R4b1e32a3c9d44bc9" /><Relationship Type="http://schemas.openxmlformats.org/officeDocument/2006/relationships/slide" Target="/ppt/slides/slide17.xml" Id="R2d0d808a4a3845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02741aa6c04a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a8dbb830fc4179" /><Relationship Type="http://schemas.openxmlformats.org/officeDocument/2006/relationships/notesMaster" Target="/ppt/notesMasters/notesMaster1.xml" Id="Rbdf2c18f024c48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8eab3117f141fa" /><Relationship Type="http://schemas.openxmlformats.org/officeDocument/2006/relationships/notesMaster" Target="/ppt/notesMasters/notesMaster1.xml" Id="Rfb92f5f41a2445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b6b74d2f6342f4" /><Relationship Type="http://schemas.openxmlformats.org/officeDocument/2006/relationships/notesMaster" Target="/ppt/notesMasters/notesMaster1.xml" Id="Re30c01e86b024d7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d7222bf09a4781" /><Relationship Type="http://schemas.openxmlformats.org/officeDocument/2006/relationships/notesMaster" Target="/ppt/notesMasters/notesMaster1.xml" Id="Rc1af6709abcd4b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02494491db4857" /><Relationship Type="http://schemas.openxmlformats.org/officeDocument/2006/relationships/notesMaster" Target="/ppt/notesMasters/notesMaster1.xml" Id="R3f57557484494c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4cf40e208341b9" /><Relationship Type="http://schemas.openxmlformats.org/officeDocument/2006/relationships/notesMaster" Target="/ppt/notesMasters/notesMaster1.xml" Id="R340ea64bde254bb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23dbebff8049f1" /><Relationship Type="http://schemas.openxmlformats.org/officeDocument/2006/relationships/notesMaster" Target="/ppt/notesMasters/notesMaster1.xml" Id="R0b67aabb0bbb48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9ab047bf99e438a" /><Relationship Type="http://schemas.openxmlformats.org/officeDocument/2006/relationships/notesMaster" Target="/ppt/notesMasters/notesMaster1.xml" Id="R32b7c51ececd4ee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6c564851ff4ecc" /><Relationship Type="http://schemas.openxmlformats.org/officeDocument/2006/relationships/notesMaster" Target="/ppt/notesMasters/notesMaster1.xml" Id="R4c3b629ab10146d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dff886de844cbf" /><Relationship Type="http://schemas.openxmlformats.org/officeDocument/2006/relationships/notesMaster" Target="/ppt/notesMasters/notesMaster1.xml" Id="Ra3fee7c4480a4c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11cce1f5364557" /><Relationship Type="http://schemas.openxmlformats.org/officeDocument/2006/relationships/notesMaster" Target="/ppt/notesMasters/notesMaster1.xml" Id="R700a6c639ad94e7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bb3055539bf4929" /><Relationship Type="http://schemas.openxmlformats.org/officeDocument/2006/relationships/notesMaster" Target="/ppt/notesMasters/notesMaster1.xml" Id="Rdd7d632eb69a44c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7c1bf1aea8441d3" /><Relationship Type="http://schemas.openxmlformats.org/officeDocument/2006/relationships/notesMaster" Target="/ppt/notesMasters/notesMaster1.xml" Id="R35b22f2760a3404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1fa1b6984414977" /><Relationship Type="http://schemas.openxmlformats.org/officeDocument/2006/relationships/notesMaster" Target="/ppt/notesMasters/notesMaster1.xml" Id="R4f9667ecd1774d5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2ead6f8b8a74fa1" /><Relationship Type="http://schemas.openxmlformats.org/officeDocument/2006/relationships/notesMaster" Target="/ppt/notesMasters/notesMaster1.xml" Id="Re8cdd07942a7405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1b1573c7c33414c" /><Relationship Type="http://schemas.openxmlformats.org/officeDocument/2006/relationships/notesMaster" Target="/ppt/notesMasters/notesMaster1.xml" Id="Rfa6f3f2b85814cb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eba34fc303d490f" /><Relationship Type="http://schemas.openxmlformats.org/officeDocument/2006/relationships/notesMaster" Target="/ppt/notesMasters/notesMaster1.xml" Id="Re6c49a47da0140b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CDC DPDx: Amebiasis; WHO. Entamoeba histolytica background document, 2025.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CDC DPDx: Amebiasis, Life Cycle and Clinical Presentation.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WHO. Entamoeba histolytica background document, 2025; CDC DPDx: Amebiasis.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Image: CDC DPDx, Amebiasis life cycle. https://www.cdc.gov/dpdx/amebiasis/index.html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WHO. Entamoeba histolytica background document, 2025; CDC DPDx: Amebiasis.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Image supplied by user; caption identifies trichrome-stained E. histolytica trophozoite with ingested erythrocytes. CDC DPDx: Amebiasis.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CDC DPDx: Amebiasis; WHO. Entamoeba histolytica background document, 2025.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Table 327.1 and treatment section; WHO background document, 2025.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Nelson Textbook of Pediatrics, 22nd ed., Table 327.1. Doses shown as supplied in the user's Nelson excerpt.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WHO. Entamoeba histolytica background document, 2025; CDC DPDx: Amebiasis.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Synthesis based on CDC DPDx, WHO 2025 background document, and Nelson Textbook of Pediatrics, 22nd 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Synthesis based on CDC DPDx, WHO 2025 background document, and Nelson Textbook of Pediatrics, 22nd 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CDC DPDx: Amebiasis; Nelson Textbook of Pediatrics, 22nd ed., Amebiasis chapter.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Answer: C — Species-specific stool PCR</a:t>
            </a:r>
          </a:p>
          <a:p xmlns:a="http://schemas.openxmlformats.org/drawingml/2006/main">
            <a:r>
              <a:t>Rationale: PCR has high sensitivity and specificity and distinguishes E. histolytica from morphologically similar E. dispar and E. moshkovskii.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CDC DPDx: Amebiasis; Nelson Textbook of Pediatrics, 22nd ed., Amebiasis chapter.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Answer: B — Paromomycin alone</a:t>
            </a:r>
          </a:p>
          <a:p xmlns:a="http://schemas.openxmlformats.org/drawingml/2006/main">
            <a:r>
              <a:t>Rationale: Confirmed asymptomatic luminal infection requires a luminal amebicide; tissue-active nitroimidazole therapy is not needed.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CDC DPDx: Amebiasis; Nelson Textbook of Pediatrics, 22nd ed., Amebiasis chapter.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Answer: B — Give a luminal amebicide</a:t>
            </a:r>
          </a:p>
          <a:p xmlns:a="http://schemas.openxmlformats.org/drawingml/2006/main">
            <a:r>
              <a:t>Rationale: Metronidazole treats invasive trophozoites but does not reliably eradicate intraluminal carriage.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CDC DPDx: Amebiasis; Nelson Textbook of Pediatrics, 22nd ed., Amebiasis chapter.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Answer: B — Nitroimidazole therapy followed by a luminal agent</a:t>
            </a:r>
          </a:p>
          <a:p xmlns:a="http://schemas.openxmlformats.org/drawingml/2006/main">
            <a:r>
              <a:t>Rationale: Extraintestinal invasive disease requires tissue therapy and subsequent luminal eradication; absence of diarrhea or negative stool microscopy does not exclude 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CDC DPDx: Amebiasis; WHO. Entamoeba histolytica background document, 2025; Nelson Textbook of Pediatrics, 22nd 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5f19fbcf544e9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b48b7a300f409c" /><Relationship Type="http://schemas.openxmlformats.org/officeDocument/2006/relationships/slideLayout" Target="/ppt/slideLayouts/slideLayout1.xml" Id="R4659a06a114a4f0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59a06a114a4f0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d4e76689f40df" /><Relationship Type="http://schemas.openxmlformats.org/officeDocument/2006/relationships/notesSlide" Target="/ppt/notesSlides/notesSlide1.xml" Id="R2978ee106d9040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224f35b0f4d93" /><Relationship Type="http://schemas.openxmlformats.org/officeDocument/2006/relationships/notesSlide" Target="/ppt/notesSlides/notesSlide2.xml" Id="R35cb6866543049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154202402c48e3" /><Relationship Type="http://schemas.openxmlformats.org/officeDocument/2006/relationships/notesSlide" Target="/ppt/notesSlides/notesSlide3.xml" Id="R50a31cace19541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456d6789be431d" /><Relationship Type="http://schemas.openxmlformats.org/officeDocument/2006/relationships/image" Target="/ppt/media/image.png" Id="R3e4400bed74d40ee" /><Relationship Type="http://schemas.openxmlformats.org/officeDocument/2006/relationships/notesSlide" Target="/ppt/notesSlides/notesSlide4.xml" Id="Rf91a4289b2294d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7a04e0c3074396" /><Relationship Type="http://schemas.openxmlformats.org/officeDocument/2006/relationships/notesSlide" Target="/ppt/notesSlides/notesSlide5.xml" Id="R0c028d8d8d7d46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ea656cd174421d" /><Relationship Type="http://schemas.openxmlformats.org/officeDocument/2006/relationships/image" Target="/ppt/media/image2.png" Id="Ra1bcffa4ecb24a5e" /><Relationship Type="http://schemas.openxmlformats.org/officeDocument/2006/relationships/notesSlide" Target="/ppt/notesSlides/notesSlide6.xml" Id="R5ca7f459fe654cc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c7151d62d47f3" /><Relationship Type="http://schemas.openxmlformats.org/officeDocument/2006/relationships/notesSlide" Target="/ppt/notesSlides/notesSlide7.xml" Id="R644962d66dc44f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e40485a45465c" /><Relationship Type="http://schemas.openxmlformats.org/officeDocument/2006/relationships/notesSlide" Target="/ppt/notesSlides/notesSlide8.xml" Id="R32b6b483c7394d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f6712a0f9244d7" /><Relationship Type="http://schemas.openxmlformats.org/officeDocument/2006/relationships/notesSlide" Target="/ppt/notesSlides/notesSlide9.xml" Id="Rbb542d6b962a49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dbf454b5744b7" /><Relationship Type="http://schemas.openxmlformats.org/officeDocument/2006/relationships/notesSlide" Target="/ppt/notesSlides/notesSlide10.xml" Id="Re5a1a6498bad442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3423e2faab4238" /><Relationship Type="http://schemas.openxmlformats.org/officeDocument/2006/relationships/notesSlide" Target="/ppt/notesSlides/notesSlide11.xml" Id="R9ba3639b8edd4a0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99c9e588e4ce0" /><Relationship Type="http://schemas.openxmlformats.org/officeDocument/2006/relationships/notesSlide" Target="/ppt/notesSlides/notesSlide12.xml" Id="Re285c5b4344143e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e0946533724098" /><Relationship Type="http://schemas.openxmlformats.org/officeDocument/2006/relationships/notesSlide" Target="/ppt/notesSlides/notesSlide13.xml" Id="R2e912c9b11df4f1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ac07ca6f6418b" /><Relationship Type="http://schemas.openxmlformats.org/officeDocument/2006/relationships/notesSlide" Target="/ppt/notesSlides/notesSlide14.xml" Id="Ref2cbdb0c86b4db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991ce744ae4335" /><Relationship Type="http://schemas.openxmlformats.org/officeDocument/2006/relationships/notesSlide" Target="/ppt/notesSlides/notesSlide15.xml" Id="R8773fe7396164ad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afbae3b4b4fc5" /><Relationship Type="http://schemas.openxmlformats.org/officeDocument/2006/relationships/notesSlide" Target="/ppt/notesSlides/notesSlide16.xml" Id="R5112750510e84f0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65a95ba164173" /><Relationship Type="http://schemas.openxmlformats.org/officeDocument/2006/relationships/notesSlide" Target="/ppt/notesSlides/notesSlide17.xml" Id="R21587f355f9941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A28D502-FF86-4C21-A7C5-E3F1F92D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476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0B97D9-71E6-4559-B424-C7B21FE6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123950"/>
            <a:ext cx="676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200" b="1" i="0">
                <a:solidFill>
                  <a:srgbClr val="FFFFFF"/>
                </a:solidFill>
              </a:defRPr>
            </a:pPr>
            <a:r>
              <a:rPr sz="4200" b="1" i="0">
                <a:solidFill>
                  <a:srgbClr val="FFFFFF"/>
                </a:solidFill>
              </a:rPr>
              <a:t>ENTAMOEBA</a:t>
            </a:r>
          </a:p>
          <a:p xmlns:a="http://schemas.openxmlformats.org/drawingml/2006/main">
            <a:pPr algn="l">
              <a:defRPr sz="4200" b="1" i="0">
                <a:solidFill>
                  <a:srgbClr val="FFFFFF"/>
                </a:solidFill>
              </a:defRPr>
            </a:pPr>
            <a:r>
              <a:rPr sz="4200" b="1" i="0">
                <a:solidFill>
                  <a:srgbClr val="FFFFFF"/>
                </a:solidFill>
              </a:rPr>
              <a:t>HISTOLYTICA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52041C-0BF3-4B86-9277-E432BEE4E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95600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BDEBE7"/>
                </a:solidFill>
              </a:defRPr>
            </a:pPr>
            <a:r>
              <a:rPr sz="1875" b="0" i="0">
                <a:solidFill>
                  <a:srgbClr val="BDEBE7"/>
                </a:solidFill>
              </a:rPr>
              <a:t>Recognition • Diagnosis • Treatment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573BB9-2F4C-4198-9164-B955DEDCB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67100"/>
            <a:ext cx="676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Resident-level clinical review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981849-83BA-4AF7-B367-24364DDC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028700"/>
            <a:ext cx="2571750" cy="2571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BAD932-A1C4-4E3A-B925-02E9A3CD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097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1">
                <a:solidFill>
                  <a:srgbClr val="102A43"/>
                </a:solidFill>
              </a:defRPr>
            </a:pPr>
            <a:r>
              <a:rPr sz="2100" b="1" i="1">
                <a:solidFill>
                  <a:srgbClr val="102A43"/>
                </a:solidFill>
              </a:rPr>
              <a:t>E. histolytica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E5C87-2ECB-4848-BC90-878361166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343150"/>
            <a:ext cx="1619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007C83"/>
                </a:solidFill>
              </a:defRPr>
            </a:pPr>
            <a:r>
              <a:rPr sz="1575" b="1" i="0">
                <a:solidFill>
                  <a:srgbClr val="007C83"/>
                </a:solidFill>
              </a:rPr>
              <a:t>PROTOZOAN</a:t>
            </a:r>
          </a:p>
          <a:p xmlns:a="http://schemas.openxmlformats.org/drawingml/2006/main">
            <a:pPr algn="ctr">
              <a:defRPr sz="1575" b="1" i="0">
                <a:solidFill>
                  <a:srgbClr val="007C83"/>
                </a:solidFill>
              </a:defRPr>
            </a:pPr>
            <a:r>
              <a:rPr sz="1575" b="1" i="0">
                <a:solidFill>
                  <a:srgbClr val="007C83"/>
                </a:solidFill>
              </a:rPr>
              <a:t>PARASITE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4EEEC4-B815-42D5-B972-1C0EE89B8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4357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Dr. Manar Shawabkeh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E2362E-DD24-4AB0-AE6F-1D1053B1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115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B8C7D3"/>
                </a:solidFill>
              </a:defRPr>
            </a:pPr>
            <a:r>
              <a:rPr sz="1200" b="0" i="0">
                <a:solidFill>
                  <a:srgbClr val="B8C7D3"/>
                </a:solidFill>
              </a:rPr>
              <a:t>Pediatrics</a:t>
            </a:r>
          </a:p>
        </p:txBody>
      </p:sp>
    </p:spTree>
    <p:extLst>
      <p:ext uri="{BB962C8B-B14F-4D97-AF65-F5344CB8AC3E}">
        <p14:creationId xmlns:p14="http://schemas.microsoft.com/office/powerpoint/2010/main" val="18021095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B5077FC-B70C-4B30-B991-27B38727E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400DF8-3C2E-4E78-A1F7-F6072B91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974638-6289-40CA-815A-C4319131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Know the organism before the syndrome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1E8ED-B7A0-4D03-82DB-9C32EB62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58AE82-F848-420C-8876-ADAF82084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5DF70F-A0A7-4101-807D-C003E65D1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3238500" cy="1809750"/>
          </a:xfrm>
          <a:prstGeom xmlns:a="http://schemas.openxmlformats.org/drawingml/2006/main" prst="roundRect">
            <a:avLst>
              <a:gd name="adj" fmla="val 9474"/>
            </a:avLst>
          </a:prstGeom>
          <a:solidFill xmlns:a="http://schemas.openxmlformats.org/drawingml/2006/main">
            <a:srgbClr val="DDF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A1C64C-DE66-4118-9939-BA8915E4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14500"/>
            <a:ext cx="2819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A43"/>
                </a:solidFill>
              </a:defRPr>
            </a:pPr>
            <a:r>
              <a:rPr sz="1575" b="1" i="0">
                <a:solidFill>
                  <a:srgbClr val="102A43"/>
                </a:solidFill>
              </a:rPr>
              <a:t>What is it?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FC2A6E-C0EA-48A1-B57C-AB1CA938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57400"/>
            <a:ext cx="28194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Unicellular eukaryotic protozoan</a:t>
            </a:r>
          </a:p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• True nucleus</a:t>
            </a:r>
          </a:p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• Motile trophozoite</a:t>
            </a:r>
          </a:p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• Environment-resistant cyst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401994-893F-4D99-8347-62BB18B7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562100"/>
            <a:ext cx="3238500" cy="1809750"/>
          </a:xfrm>
          <a:prstGeom xmlns:a="http://schemas.openxmlformats.org/drawingml/2006/main" prst="roundRect">
            <a:avLst>
              <a:gd name="adj" fmla="val 9474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62D681-5CC4-4A39-8202-AD1F3635A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714500"/>
            <a:ext cx="2819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A43"/>
                </a:solidFill>
              </a:defRPr>
            </a:pPr>
            <a:r>
              <a:rPr sz="1575" b="1" i="0">
                <a:solidFill>
                  <a:srgbClr val="102A43"/>
                </a:solidFill>
              </a:rPr>
              <a:t>Where does it live?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3DA8B1-2B74-4967-99E7-A9D0D4F3C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057400"/>
            <a:ext cx="28194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Colon lumen → mucosal invasion</a:t>
            </a:r>
          </a:p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Portal spread → liver</a:t>
            </a:r>
          </a:p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Rare spread → lung / brain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82441C-45F0-4298-837B-C0774274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562100"/>
            <a:ext cx="3238500" cy="1809750"/>
          </a:xfrm>
          <a:prstGeom xmlns:a="http://schemas.openxmlformats.org/drawingml/2006/main" prst="roundRect">
            <a:avLst>
              <a:gd name="adj" fmla="val 9474"/>
            </a:avLst>
          </a:prstGeom>
          <a:solidFill xmlns:a="http://schemas.openxmlformats.org/drawingml/2006/main">
            <a:srgbClr val="FFF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8E0F3C-5BCB-4485-9A71-098CAC5D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714500"/>
            <a:ext cx="2819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A43"/>
                </a:solidFill>
              </a:defRPr>
            </a:pPr>
            <a:r>
              <a:rPr sz="1575" b="1" i="0">
                <a:solidFill>
                  <a:srgbClr val="102A43"/>
                </a:solidFill>
              </a:rPr>
              <a:t>How is it acquired?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C4BEF1-9C18-48CA-BE17-F8F3C409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57400"/>
            <a:ext cx="28194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Fecal–oral ingestion of mature cysts</a:t>
            </a:r>
          </a:p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Contaminated food or water</a:t>
            </a:r>
          </a:p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Person-to-person transmission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092277-2037-49D3-88CF-5DDDCC75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10820400" cy="1181100"/>
          </a:xfrm>
          <a:prstGeom xmlns:a="http://schemas.openxmlformats.org/drawingml/2006/main" prst="roundRect">
            <a:avLst>
              <a:gd name="adj" fmla="val 14516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432FA5-3B93-413E-9DBE-5C242F14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29075"/>
            <a:ext cx="1790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9DE0DB"/>
                </a:solidFill>
              </a:defRPr>
            </a:pPr>
            <a:r>
              <a:rPr sz="1125" b="1" i="0">
                <a:solidFill>
                  <a:srgbClr val="9DE0DB"/>
                </a:solidFill>
              </a:rPr>
              <a:t>MEMORY 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61F4B9-90F1-4B45-B745-5222F64E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10363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CYST enters  →  TROPHOZOITE invades  →  LIVER is the classic distant site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2A9962-25B9-4AE6-ADBE-CEBADD6F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7061978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18A147C-6CCB-4A54-947B-8D0B683B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2DC20-3834-4F17-8A55-44EB06D95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483544-AAA6-40BA-B349-D9576738C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Epidemiology changes pretest probability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C811F1-FADC-4ED6-9927-EABABA26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ADEBFD-D623-4CF0-B95C-5238F40C6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F48287-6235-4E59-936E-BA523182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809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07C83"/>
                </a:solidFill>
              </a:defRPr>
            </a:pPr>
            <a:r>
              <a:rPr sz="2025" b="1" i="0">
                <a:solidFill>
                  <a:srgbClr val="007C83"/>
                </a:solidFill>
              </a:rPr>
              <a:t>Think exposure—not geography alone.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9F5D67-0CDA-4E1E-98E2-49C08938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7AAFFD-966F-4B1C-A398-023531B9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193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2A43"/>
                </a:solidFill>
              </a:defRPr>
            </a:pPr>
            <a:r>
              <a:rPr sz="1725" b="1" i="0">
                <a:solidFill>
                  <a:srgbClr val="102A43"/>
                </a:solidFill>
              </a:rPr>
              <a:t>Higher burden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D1FA3E-3FAF-4B12-A3CB-EEA2365A6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01930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Poor sanitation • unsafe water • crowded settings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382FF0-CEDF-4C9F-ABEE-F006F014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AE921-80B9-4C7D-A59E-43827908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289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2A43"/>
                </a:solidFill>
              </a:defRPr>
            </a:pPr>
            <a:r>
              <a:rPr sz="1725" b="1" i="0">
                <a:solidFill>
                  <a:srgbClr val="102A43"/>
                </a:solidFill>
              </a:rPr>
              <a:t>Higher risk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335D74-BD91-4159-AC5F-DDD29E560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62890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Residence in or migration from endemic regions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D79281-C2D5-46F1-9A05-C4F638015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11894E-A1C7-4DBA-B17E-F5CC64061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385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2A43"/>
                </a:solidFill>
              </a:defRPr>
            </a:pPr>
            <a:r>
              <a:rPr sz="1725" b="1" i="0">
                <a:solidFill>
                  <a:srgbClr val="102A43"/>
                </a:solidFill>
              </a:rPr>
              <a:t>Also consider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0CFAF0-C17B-48B7-A1E0-FA2E28A9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23850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Institutional exposure • fecal–oral sexual exposure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4EB5B8-3A9E-49FA-A4FD-D434735C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A8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BBC1AC-1492-4F08-A7E8-2784B6E32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481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2A43"/>
                </a:solidFill>
              </a:defRPr>
            </a:pPr>
            <a:r>
              <a:rPr sz="1725" b="1" i="0">
                <a:solidFill>
                  <a:srgbClr val="102A43"/>
                </a:solidFill>
              </a:rPr>
              <a:t>Pediatrics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799A63-E663-4000-9AC8-269FFBBA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84810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Young age, malnutrition, and immunosuppression increase severity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8F855D-FE48-484B-8BF9-75A82469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10820400" cy="990600"/>
          </a:xfrm>
          <a:prstGeom xmlns:a="http://schemas.openxmlformats.org/drawingml/2006/main" prst="roundRect">
            <a:avLst>
              <a:gd name="adj" fmla="val 17308"/>
            </a:avLst>
          </a:prstGeom>
          <a:solidFill xmlns:a="http://schemas.openxmlformats.org/drawingml/2006/main">
            <a:srgbClr val="DDF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A6F725-D01E-4233-BF95-F7C2F9B0C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9585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2A43"/>
                </a:solidFill>
              </a:defRPr>
            </a:pPr>
            <a:r>
              <a:rPr sz="1350" b="1" i="0">
                <a:solidFill>
                  <a:srgbClr val="102A43"/>
                </a:solidFill>
              </a:rPr>
              <a:t>Clinical pearl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F42C16-8BB7-40C7-9106-4073F68F6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2197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72B3A"/>
                </a:solidFill>
              </a:defRPr>
            </a:pPr>
            <a:r>
              <a:rPr sz="1650" b="1" i="0">
                <a:solidFill>
                  <a:srgbClr val="172B3A"/>
                </a:solidFill>
              </a:rPr>
              <a:t>Short-term travel alone is a weak clue; compatible syndrome + meaningful exposure is stronger.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24B8C1-9107-45E9-88FA-0FCACFAD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0550711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DA95930-FA0F-4BD5-AE78-9A73CE14C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699476-08F8-4511-89D4-2F8EF806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8B43EA-C812-4EF3-8187-C2DFF2D1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The mature cyst is the infective stage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AD7D0-D3D9-4D77-A6C6-AEAB6010E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7ED523-238F-43F5-9FE4-0F913CA1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8988A-5FA9-4745-A594-67E59CA5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6762750" cy="4762500"/>
          </a:xfrm>
          <a:prstGeom xmlns:a="http://schemas.openxmlformats.org/drawingml/2006/main" prst="roundRect">
            <a:avLst>
              <a:gd name="adj" fmla="val 36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CE6"/>
            </a:solidFill>
            <a:prstDash val="solid"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4400bed74d40ee"/>
          <a:stretch xmlns:a="http://schemas.openxmlformats.org/drawingml/2006/main"/>
        </p:blipFill>
        <p:spPr>
          <a:xfrm xmlns:a="http://schemas.openxmlformats.org/drawingml/2006/main">
            <a:off x="666750" y="1605268"/>
            <a:ext cx="6534150" cy="4314214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BF7CCE-C403-4E47-B3D3-45B36150C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600200"/>
            <a:ext cx="3524250" cy="1066800"/>
          </a:xfrm>
          <a:prstGeom xmlns:a="http://schemas.openxmlformats.org/drawingml/2006/main" prst="roundRect">
            <a:avLst>
              <a:gd name="adj" fmla="val 16071"/>
            </a:avLst>
          </a:prstGeom>
          <a:solidFill xmlns:a="http://schemas.openxmlformats.org/drawingml/2006/main">
            <a:srgbClr val="DDF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6BE02D-D2C0-4D7E-A13E-6332E117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1752600"/>
            <a:ext cx="3105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A43"/>
                </a:solidFill>
              </a:defRPr>
            </a:pPr>
            <a:r>
              <a:rPr sz="1575" b="1" i="0">
                <a:solidFill>
                  <a:srgbClr val="102A43"/>
                </a:solidFill>
              </a:rPr>
              <a:t>1  Ingestion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5B644E-5713-44D0-95B6-87F03F4A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95500"/>
            <a:ext cx="3105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Mature cysts enter by the fecal–oral route.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B99690-3EC1-42EF-AA20-5CA012339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76550"/>
            <a:ext cx="3524250" cy="1066800"/>
          </a:xfrm>
          <a:prstGeom xmlns:a="http://schemas.openxmlformats.org/drawingml/2006/main" prst="roundRect">
            <a:avLst>
              <a:gd name="adj" fmla="val 16071"/>
            </a:avLst>
          </a:prstGeom>
          <a:solidFill xmlns:a="http://schemas.openxmlformats.org/drawingml/2006/main">
            <a:srgbClr val="EAF6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55A148-A8E0-4BDA-9AA7-CCC83145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028950"/>
            <a:ext cx="3105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A43"/>
                </a:solidFill>
              </a:defRPr>
            </a:pPr>
            <a:r>
              <a:rPr sz="1575" b="1" i="0">
                <a:solidFill>
                  <a:srgbClr val="102A43"/>
                </a:solidFill>
              </a:rPr>
              <a:t>2  Colon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37ECC0-1F2D-49C4-8D64-960C1225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371850"/>
            <a:ext cx="3105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Excystation → trophozoites multiply in the large bowel.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59EB7F-C7CB-431E-89F5-F536E6A5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152900"/>
            <a:ext cx="3524250" cy="1371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FFFE95-00E7-449E-BB3B-BA92F6798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105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A43"/>
                </a:solidFill>
              </a:defRPr>
            </a:pPr>
            <a:r>
              <a:rPr sz="1575" b="1" i="0">
                <a:solidFill>
                  <a:srgbClr val="102A43"/>
                </a:solidFill>
              </a:rPr>
              <a:t>3  Outcomes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3CD2EF-02DC-46B4-AC00-181A5488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648200"/>
            <a:ext cx="31051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Luminal carriage • colitis • portal spread to liver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A529FE-45D2-48F0-9B23-731AB78B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0369635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F9FBE41-5FD7-49CE-B5A5-7D7A43D4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D21E50-9B94-4CE3-9F91-122BF020A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9CD6BF-85FA-4636-A227-1E0D98AF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Clinical disease ranges from silent carriage to invasion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47668-82DD-4291-927C-1FEE362B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D347B0-6172-4E79-8C00-09376A68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33A668-A16B-473A-A2E3-C895F347F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716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07C83"/>
                </a:solidFill>
              </a:defRPr>
            </a:pPr>
            <a:r>
              <a:rPr sz="1350" b="1" i="0">
                <a:solidFill>
                  <a:srgbClr val="007C83"/>
                </a:solidFill>
              </a:rPr>
              <a:t>LUMINAL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0B710C-EAEB-463C-9527-9D482B51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81200"/>
            <a:ext cx="2857500" cy="29718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DDF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190F17-600F-4731-841B-1B0DFCCB7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171700"/>
            <a:ext cx="240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02A43"/>
                </a:solidFill>
              </a:defRPr>
            </a:pPr>
            <a:r>
              <a:rPr sz="2025" b="1" i="0">
                <a:solidFill>
                  <a:srgbClr val="102A43"/>
                </a:solidFill>
              </a:rPr>
              <a:t>Asymptomatic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494EF-9567-4636-A3A5-F4FCBEB24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05100"/>
            <a:ext cx="2381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Cysts in stool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No tissue invasion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Still requires treatment if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E. histolytica is confirmed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3A15C4-87BF-416C-9A15-116077A1D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5716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C23B4A"/>
                </a:solidFill>
              </a:defRPr>
            </a:pPr>
            <a:r>
              <a:rPr sz="1350" b="1" i="0">
                <a:solidFill>
                  <a:srgbClr val="C23B4A"/>
                </a:solidFill>
              </a:rPr>
              <a:t>INTESTINAL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20EF30-0E1D-460F-9A0E-9569A835E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981200"/>
            <a:ext cx="2857500" cy="29718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FCE8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2537C8-4936-4093-B78D-8896A534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171700"/>
            <a:ext cx="240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02A43"/>
                </a:solidFill>
              </a:defRPr>
            </a:pPr>
            <a:r>
              <a:rPr sz="2025" b="1" i="0">
                <a:solidFill>
                  <a:srgbClr val="102A43"/>
                </a:solidFill>
              </a:rPr>
              <a:t>Amebic colitis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C521C7-DAA7-4A7A-8DB0-B9A58518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705100"/>
            <a:ext cx="2381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Subacute diarrhea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Abdominal pain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Blood + mucus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Weight loss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Fulminant colitis: rare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3F9DF3-8C5C-448C-B832-1A2A9D1DA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57162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8A838"/>
                </a:solidFill>
              </a:defRPr>
            </a:pPr>
            <a:r>
              <a:rPr sz="1350" b="1" i="0">
                <a:solidFill>
                  <a:srgbClr val="E8A838"/>
                </a:solidFill>
              </a:rPr>
              <a:t>EXTRAINTESTINAL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0F2CDB-CCFB-4282-A754-A9BD2E6A3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981200"/>
            <a:ext cx="2857500" cy="29718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FFF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4C7628-CF34-4B90-9C56-19DF27C8F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171700"/>
            <a:ext cx="2400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02A43"/>
                </a:solidFill>
              </a:defRPr>
            </a:pPr>
            <a:r>
              <a:rPr sz="2025" b="1" i="0">
                <a:solidFill>
                  <a:srgbClr val="102A43"/>
                </a:solidFill>
              </a:rPr>
              <a:t>Liver abscess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4F6076-F113-40B8-A3F3-272BA5780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05100"/>
            <a:ext cx="2381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Fever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Right upper-quadrant pain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Hepatomegaly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Diarrhea may be absent</a:t>
            </a:r>
          </a:p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Rare: lung / brain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97320B-9743-4B38-BD03-0AF1AD4B3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1422026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94170A3-2266-4CE5-8AB0-0027261F7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84986-0E06-4E86-B6D7-D1C5F64AB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3AD61D-EB3F-4A1D-8243-13496695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Ingested erythrocytes strongly suggest invasive amebiasis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1C4C0-0526-45B9-98B0-C26DD9B1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A8905F-DE04-414C-A6C4-392A0F45B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678A5A-5C58-43B5-B770-CDD7A7411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5429250" cy="3905250"/>
          </a:xfrm>
          <a:prstGeom xmlns:a="http://schemas.openxmlformats.org/drawingml/2006/main" prst="roundRect">
            <a:avLst>
              <a:gd name="adj" fmla="val 43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BDCE6"/>
            </a:solidFill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bcffa4ecb24a5e"/>
          <a:stretch xmlns:a="http://schemas.openxmlformats.org/drawingml/2006/main"/>
        </p:blipFill>
        <p:spPr>
          <a:xfrm xmlns:a="http://schemas.openxmlformats.org/drawingml/2006/main">
            <a:off x="857250" y="1802293"/>
            <a:ext cx="5086350" cy="334866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DAE76-5E77-4AFD-B50E-0220DE6E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68592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07C83"/>
                </a:solidFill>
              </a:defRPr>
            </a:pPr>
            <a:r>
              <a:rPr sz="1350" b="1" i="0">
                <a:solidFill>
                  <a:srgbClr val="007C83"/>
                </a:solidFill>
              </a:rPr>
              <a:t>TROPHOZOITE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1B95B4-2BA0-4B05-9A42-120A37566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95500"/>
            <a:ext cx="4095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2B3A"/>
                </a:solidFill>
              </a:defRPr>
            </a:pPr>
            <a:r>
              <a:rPr sz="1800" b="1" i="0">
                <a:solidFill>
                  <a:srgbClr val="172B3A"/>
                </a:solidFill>
              </a:rPr>
              <a:t>• Motile form</a:t>
            </a:r>
          </a:p>
          <a:p xmlns:a="http://schemas.openxmlformats.org/drawingml/2006/main">
            <a:pPr algn="l">
              <a:defRPr sz="1800" b="1" i="0">
                <a:solidFill>
                  <a:srgbClr val="172B3A"/>
                </a:solidFill>
              </a:defRPr>
            </a:pPr>
            <a:r>
              <a:rPr sz="1800" b="1" i="0">
                <a:solidFill>
                  <a:srgbClr val="172B3A"/>
                </a:solidFill>
              </a:rPr>
              <a:t>• Found in diarrheal stool</a:t>
            </a:r>
          </a:p>
          <a:p xmlns:a="http://schemas.openxmlformats.org/drawingml/2006/main">
            <a:pPr algn="l">
              <a:defRPr sz="1800" b="1" i="0">
                <a:solidFill>
                  <a:srgbClr val="172B3A"/>
                </a:solidFill>
              </a:defRPr>
            </a:pPr>
            <a:r>
              <a:rPr sz="1800" b="1" i="0">
                <a:solidFill>
                  <a:srgbClr val="172B3A"/>
                </a:solidFill>
              </a:rPr>
              <a:t>• May contain ingested RBCs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57BF09-5D59-402F-B2D4-4D524293D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695700"/>
            <a:ext cx="4095750" cy="1276350"/>
          </a:xfrm>
          <a:prstGeom xmlns:a="http://schemas.openxmlformats.org/drawingml/2006/main" prst="roundRect">
            <a:avLst>
              <a:gd name="adj" fmla="val 13433"/>
            </a:avLst>
          </a:prstGeom>
          <a:solidFill xmlns:a="http://schemas.openxmlformats.org/drawingml/2006/main">
            <a:srgbClr val="FFF4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A097D2-5836-4D60-A235-DC92102A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886200"/>
            <a:ext cx="3676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02A43"/>
                </a:solidFill>
              </a:defRPr>
            </a:pPr>
            <a:r>
              <a:rPr sz="1575" b="1" i="0">
                <a:solidFill>
                  <a:srgbClr val="102A43"/>
                </a:solidFill>
              </a:rPr>
              <a:t>Do not overcall microscopy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D1A5E6-E6AA-4E0D-B0A0-206C075FC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257675"/>
            <a:ext cx="361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2B3A"/>
                </a:solidFill>
              </a:defRPr>
            </a:pPr>
            <a:r>
              <a:rPr sz="1425" b="0" i="0">
                <a:solidFill>
                  <a:srgbClr val="172B3A"/>
                </a:solidFill>
              </a:rPr>
              <a:t>E. dispar and E. moshkovskii are morphologically similar.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CD943-F167-4D1D-905D-F53863A0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11186120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396A51B7-AAB4-4465-93B4-732E608B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9982A-0FF0-4411-8299-32BD8B5B8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2903FF-A178-4499-8ED4-5A7A9F22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Confirm the species whenever possible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8F9EFC-01A0-496A-A3B1-63173D621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AD949C-7E08-405D-897D-969B5B97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44834-7A92-471C-B0CC-B2C1DE9D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07C83"/>
                </a:solidFill>
              </a:defRPr>
            </a:pPr>
            <a:r>
              <a:rPr sz="1875" b="1" i="0">
                <a:solidFill>
                  <a:srgbClr val="007C83"/>
                </a:solidFill>
              </a:rPr>
              <a:t>Suspect: subacute bloody diarrhea + epidemiologic exposure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EFC025-3CF5-4C70-B9E4-02F26D271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095500" cy="628650"/>
          </a:xfrm>
          <a:prstGeom xmlns:a="http://schemas.openxmlformats.org/drawingml/2006/main" prst="roundRect">
            <a:avLst>
              <a:gd name="adj" fmla="val 21212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997BF8-6672-4F0D-A4E2-A8FECF3E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14550"/>
            <a:ext cx="1828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Stool PCR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D02D9-6AAC-4EC7-B8A2-4DE6E133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114550"/>
            <a:ext cx="8096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B3A"/>
                </a:solidFill>
              </a:defRPr>
            </a:pPr>
            <a:r>
              <a:rPr sz="1575" b="1" i="0">
                <a:solidFill>
                  <a:srgbClr val="172B3A"/>
                </a:solidFill>
              </a:rPr>
              <a:t>Preferred when available • highest specificity • distinguishes species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231596-ECEC-4E4B-A05A-BD61F885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0"/>
            <a:ext cx="2095500" cy="628650"/>
          </a:xfrm>
          <a:prstGeom xmlns:a="http://schemas.openxmlformats.org/drawingml/2006/main" prst="roundRect">
            <a:avLst>
              <a:gd name="adj" fmla="val 21212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88CF27-1080-4A0C-9E79-F3B328AF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48000"/>
            <a:ext cx="1828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Stool antigen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8CA91E-2A2A-4573-B9B3-95B7D7D8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048000"/>
            <a:ext cx="8096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Good alternative • species-specific assays available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182203-6293-49C5-8E74-3D41E409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2095500" cy="628650"/>
          </a:xfrm>
          <a:prstGeom xmlns:a="http://schemas.openxmlformats.org/drawingml/2006/main" prst="roundRect">
            <a:avLst>
              <a:gd name="adj" fmla="val 21212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5C4D28-F3F6-417F-A544-45C54F46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81450"/>
            <a:ext cx="1828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Microscopy ×3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A136FB-E1C8-477E-B896-B5128CE0C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981450"/>
            <a:ext cx="8096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Lower sensitivity • operator dependent • cannot reliably separate look-alikes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5144CE-7EDA-43C1-83E4-2916E031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10820400" cy="685800"/>
          </a:xfrm>
          <a:prstGeom xmlns:a="http://schemas.openxmlformats.org/drawingml/2006/main" prst="roundRect">
            <a:avLst>
              <a:gd name="adj" fmla="val 19444"/>
            </a:avLst>
          </a:prstGeom>
          <a:solidFill xmlns:a="http://schemas.openxmlformats.org/drawingml/2006/main">
            <a:srgbClr val="FCE8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E1902E-223A-4F10-87D0-9DFDF659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257800"/>
            <a:ext cx="102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C23B4A"/>
                </a:solidFill>
              </a:defRPr>
            </a:pPr>
            <a:r>
              <a:rPr sz="1500" b="1" i="0">
                <a:solidFill>
                  <a:srgbClr val="C23B4A"/>
                </a:solidFill>
              </a:rPr>
              <a:t>Avoid: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F1F7D6-08FB-416C-8A18-0C8C4E54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257800"/>
            <a:ext cx="929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B3A"/>
                </a:solidFill>
              </a:defRPr>
            </a:pPr>
            <a:r>
              <a:rPr sz="1575" b="1" i="0">
                <a:solidFill>
                  <a:srgbClr val="172B3A"/>
                </a:solidFill>
              </a:rPr>
              <a:t>Diagnosing E. histolytica from a single “ova and parasite” microscopy result alone.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3B6890-1C0B-426D-86C4-D1E6066B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96311496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AD62F4F-C6D6-404C-8834-CCF98E0F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726E5-1D48-4065-BE6F-F49D2FE17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EBFD0A-C3E3-4CCB-AA92-4425C6D2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Treatment depends on invasion—not symptom intensity alone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1F1A41-37F0-495C-970D-53DC73A70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D6B0CB-2D9C-42AD-BF2C-8B28654D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2C3B72-F468-4436-9809-9D32BD13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07C83"/>
                </a:solidFill>
              </a:defRPr>
            </a:pPr>
            <a:r>
              <a:rPr sz="1350" b="1" i="0">
                <a:solidFill>
                  <a:srgbClr val="007C83"/>
                </a:solidFill>
              </a:rPr>
              <a:t>CONFIRMED E. HISTOLYTICA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6EE876-6714-40D9-A77F-0B2C2B61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10820400" cy="2952750"/>
          </a:xfrm>
          <a:prstGeom xmlns:a="http://schemas.openxmlformats.org/drawingml/2006/main" prst="roundRect">
            <a:avLst>
              <a:gd name="adj" fmla="val 5806"/>
            </a:avLst>
          </a:prstGeom>
          <a:solidFill xmlns:a="http://schemas.openxmlformats.org/drawingml/2006/main">
            <a:srgbClr val="F6FAFC"/>
          </a:solidFill>
          <a:ln xmlns:a="http://schemas.openxmlformats.org/drawingml/2006/main" w="9525">
            <a:solidFill>
              <a:srgbClr val="CBDCE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E8F5CD-25E9-4EE5-A48E-89DC4D03D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05050"/>
            <a:ext cx="2476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102A43"/>
                </a:solidFill>
              </a:defRPr>
            </a:pPr>
            <a:r>
              <a:rPr sz="1875" b="1" i="0">
                <a:solidFill>
                  <a:srgbClr val="102A43"/>
                </a:solidFill>
              </a:rPr>
              <a:t>Asymptomatic</a:t>
            </a:r>
          </a:p>
          <a:p xmlns:a="http://schemas.openxmlformats.org/drawingml/2006/main">
            <a:pPr algn="ctr">
              <a:defRPr sz="1875" b="1" i="0">
                <a:solidFill>
                  <a:srgbClr val="102A43"/>
                </a:solidFill>
              </a:defRPr>
            </a:pPr>
            <a:r>
              <a:rPr sz="1875" b="1" i="0">
                <a:solidFill>
                  <a:srgbClr val="102A43"/>
                </a:solidFill>
              </a:rPr>
              <a:t>luminal infection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84F82C-A0B0-47CB-B2BC-F5F276C01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09950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07C83"/>
                </a:solidFill>
              </a:defRPr>
            </a:pPr>
            <a:r>
              <a:rPr sz="1950" b="1" i="0">
                <a:solidFill>
                  <a:srgbClr val="007C83"/>
                </a:solidFill>
              </a:rPr>
              <a:t>Luminal agent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EE6C42-92CD-45A0-9955-036C5E0D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862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536777"/>
                </a:solidFill>
              </a:defRPr>
            </a:pPr>
            <a:r>
              <a:rPr sz="1350" b="0" i="0">
                <a:solidFill>
                  <a:srgbClr val="536777"/>
                </a:solidFill>
              </a:rPr>
              <a:t>paromomycin preferred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E314D9-33CF-40E5-9352-EE8D7A18C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190750"/>
            <a:ext cx="190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5BD138-04F6-49D9-8237-C8E88B1C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05050"/>
            <a:ext cx="2647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102A43"/>
                </a:solidFill>
              </a:defRPr>
            </a:pPr>
            <a:r>
              <a:rPr sz="1875" b="1" i="0">
                <a:solidFill>
                  <a:srgbClr val="102A43"/>
                </a:solidFill>
              </a:rPr>
              <a:t>Symptomatic colitis</a:t>
            </a:r>
          </a:p>
          <a:p xmlns:a="http://schemas.openxmlformats.org/drawingml/2006/main">
            <a:pPr algn="ctr">
              <a:defRPr sz="1875" b="1" i="0">
                <a:solidFill>
                  <a:srgbClr val="102A43"/>
                </a:solidFill>
              </a:defRPr>
            </a:pPr>
            <a:r>
              <a:rPr sz="1875" b="1" i="0">
                <a:solidFill>
                  <a:srgbClr val="102A43"/>
                </a:solidFill>
              </a:rPr>
              <a:t>or liver abscess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8552A5-826E-4982-BA4A-DF490B0E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95650"/>
            <a:ext cx="2647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C23B4A"/>
                </a:solidFill>
              </a:defRPr>
            </a:pPr>
            <a:r>
              <a:rPr sz="1950" b="1" i="0">
                <a:solidFill>
                  <a:srgbClr val="C23B4A"/>
                </a:solidFill>
              </a:rPr>
              <a:t>Nitroimidazole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7D15FE-D0C2-4537-B8C4-A962779A0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733800"/>
            <a:ext cx="106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536777"/>
                </a:solidFill>
              </a:defRPr>
            </a:pPr>
            <a:r>
              <a:rPr sz="1350" b="1" i="0">
                <a:solidFill>
                  <a:srgbClr val="536777"/>
                </a:solidFill>
              </a:rPr>
              <a:t>THEN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E8CA5F-BFE6-49F9-A92D-0D79E8CBE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95750"/>
            <a:ext cx="2647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07C83"/>
                </a:solidFill>
              </a:defRPr>
            </a:pPr>
            <a:r>
              <a:rPr sz="1950" b="1" i="0">
                <a:solidFill>
                  <a:srgbClr val="007C83"/>
                </a:solidFill>
              </a:rPr>
              <a:t>Luminal agent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F77B9F-E12C-42C1-8C99-F9C6FD23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190750"/>
            <a:ext cx="190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FF74FF-07A6-4180-AE2E-D0B6C8B4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05050"/>
            <a:ext cx="27813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102A43"/>
                </a:solidFill>
              </a:defRPr>
            </a:pPr>
            <a:r>
              <a:rPr sz="1875" b="1" i="0">
                <a:solidFill>
                  <a:srgbClr val="102A43"/>
                </a:solidFill>
              </a:rPr>
              <a:t>Fulminant colitis /</a:t>
            </a:r>
          </a:p>
          <a:p xmlns:a="http://schemas.openxmlformats.org/drawingml/2006/main">
            <a:pPr algn="ctr">
              <a:defRPr sz="1875" b="1" i="0">
                <a:solidFill>
                  <a:srgbClr val="102A43"/>
                </a:solidFill>
              </a:defRPr>
            </a:pPr>
            <a:r>
              <a:rPr sz="1875" b="1" i="0">
                <a:solidFill>
                  <a:srgbClr val="102A43"/>
                </a:solidFill>
              </a:rPr>
              <a:t>perforation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B49B1C-3942-4C7B-95F6-674CCB546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95650"/>
            <a:ext cx="27813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C23B4A"/>
                </a:solidFill>
              </a:defRPr>
            </a:pPr>
            <a:r>
              <a:rPr sz="1575" b="1" i="0">
                <a:solidFill>
                  <a:srgbClr val="C23B4A"/>
                </a:solidFill>
              </a:rPr>
              <a:t>Resuscitate + IV therapy</a:t>
            </a:r>
          </a:p>
          <a:p xmlns:a="http://schemas.openxmlformats.org/drawingml/2006/main">
            <a:pPr algn="ctr">
              <a:defRPr sz="1575" b="1" i="0">
                <a:solidFill>
                  <a:srgbClr val="C23B4A"/>
                </a:solidFill>
              </a:defRPr>
            </a:pPr>
            <a:r>
              <a:rPr sz="1575" b="1" i="0">
                <a:solidFill>
                  <a:srgbClr val="C23B4A"/>
                </a:solidFill>
              </a:rPr>
              <a:t>+ broad enteric coverage</a:t>
            </a:r>
          </a:p>
          <a:p xmlns:a="http://schemas.openxmlformats.org/drawingml/2006/main">
            <a:pPr algn="ctr">
              <a:defRPr sz="1575" b="1" i="0">
                <a:solidFill>
                  <a:srgbClr val="C23B4A"/>
                </a:solidFill>
              </a:defRPr>
            </a:pPr>
            <a:r>
              <a:rPr sz="1575" b="1" i="0">
                <a:solidFill>
                  <a:srgbClr val="C23B4A"/>
                </a:solidFill>
              </a:rPr>
              <a:t>+ early surgery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BB2024-673E-407F-941B-17CD2120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820400" cy="628650"/>
          </a:xfrm>
          <a:prstGeom xmlns:a="http://schemas.openxmlformats.org/drawingml/2006/main" prst="roundRect">
            <a:avLst>
              <a:gd name="adj" fmla="val 21212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6DF087-74E0-484D-9F9D-89FD75D8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34000"/>
            <a:ext cx="10439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Never use metronidazole alone as definitive therapy for invasive amebiasis.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5298A2-B4B7-4BB0-AC3D-4480D60B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1368246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05C948C-BFE7-472D-8D08-50836D4A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E54D20-547A-479E-B915-4CFCBD24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8EBE72-3F69-4011-8015-AAF7319E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Pediatric regimens: memorize the sequence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7FD669-C893-4275-AEC8-6CE4EEE0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3D52C-E9D9-4CCE-91DB-5507CCAB2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17E127-31CA-4970-9E95-C7711388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10591800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00D63-E1B8-455F-A207-35FE10BEF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66850"/>
            <a:ext cx="2228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Clinical state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90EE23-2A8E-4C58-8E23-A0D84D5E5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1466850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Tissue therapy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93A260-FA2D-4160-938D-84892F7AF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1466850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Luminal eradication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216260-5C38-4A63-BD45-EB3455B0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105918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AFC"/>
          </a:solidFill>
          <a:ln xmlns:a="http://schemas.openxmlformats.org/drawingml/2006/main" w="9525">
            <a:solidFill>
              <a:srgbClr val="CBDCE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8AC809-4646-468C-A961-92D7FEE39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2650"/>
            <a:ext cx="22288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B3A"/>
                </a:solidFill>
              </a:defRPr>
            </a:pPr>
            <a:r>
              <a:rPr sz="1500" b="1" i="0">
                <a:solidFill>
                  <a:srgbClr val="172B3A"/>
                </a:solidFill>
              </a:rPr>
              <a:t>Asymptomatic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FF936-A50F-4F1D-8542-C1510F04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152650"/>
            <a:ext cx="333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26DF8B-C640-45FB-8C41-D2D3A75D2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152650"/>
            <a:ext cx="4343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Paromomycin 25–35 mg/kg/day PO ÷3 × 7 days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2D15CA-A8C9-4F63-BFA6-3BE600C5A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105918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6FB"/>
          </a:solidFill>
          <a:ln xmlns:a="http://schemas.openxmlformats.org/drawingml/2006/main" w="9525">
            <a:solidFill>
              <a:srgbClr val="CBDCE6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C7BED4-752F-4230-9C74-A1CF3378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95650"/>
            <a:ext cx="22288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B3A"/>
                </a:solidFill>
              </a:defRPr>
            </a:pPr>
            <a:r>
              <a:rPr sz="1500" b="1" i="0">
                <a:solidFill>
                  <a:srgbClr val="172B3A"/>
                </a:solidFill>
              </a:rPr>
              <a:t>Colitis / liver abscess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1A3EE3-9E43-40C4-8F91-C58D11C35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295650"/>
            <a:ext cx="333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Metronidazole 35–50 mg/kg/day PO ÷3 × 7–10 days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F19D40-3098-461A-9DEB-B6858ABF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295650"/>
            <a:ext cx="4343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Then paromomycin 25–35 mg/kg/day PO ÷3 × 7 days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13A61A-99F0-49C5-BF45-052CE080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105918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AFC"/>
          </a:solidFill>
          <a:ln xmlns:a="http://schemas.openxmlformats.org/drawingml/2006/main" w="9525">
            <a:solidFill>
              <a:srgbClr val="CBDCE6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2FF616-A482-42F4-8EDB-B13CF55B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38650"/>
            <a:ext cx="22288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B3A"/>
                </a:solidFill>
              </a:defRPr>
            </a:pPr>
            <a:r>
              <a:rPr sz="1500" b="1" i="0">
                <a:solidFill>
                  <a:srgbClr val="172B3A"/>
                </a:solidFill>
              </a:rPr>
              <a:t>Alternative tissue agent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568016-3933-4612-A968-99D85D1B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438650"/>
            <a:ext cx="333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Tinidazole 50 mg/kg PO once daily × 3 days</a:t>
            </a:r>
          </a:p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(liver abscess: 3–5 days)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E1818C-1D20-44D1-A643-0A3B8059B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38650"/>
            <a:ext cx="4343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72B3A"/>
                </a:solidFill>
              </a:defRPr>
            </a:pPr>
            <a:r>
              <a:rPr sz="1350" b="0" i="0">
                <a:solidFill>
                  <a:srgbClr val="172B3A"/>
                </a:solidFill>
              </a:rPr>
              <a:t>Then a luminal agent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CC1745-9B07-4AD8-A063-B2D688381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72150"/>
            <a:ext cx="10591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36777"/>
                </a:solidFill>
              </a:defRPr>
            </a:pPr>
            <a:r>
              <a:rPr sz="1200" b="0" i="0">
                <a:solidFill>
                  <a:srgbClr val="536777"/>
                </a:solidFill>
              </a:rPr>
              <a:t>Verify local formulary and pediatric reference before prescribing.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2B7F14-542A-49C1-AE10-C47CFF923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79024730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8F28736-5105-40B2-9F21-5F1FC457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85352E-ACD1-47BB-B548-D33E34D02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54F4F5-6D69-4BDC-ABF0-C7151F73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Amebic liver abscess: treat first, drain selectively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B43E7F-6DBF-470E-8F0A-06569A22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D81AD-6176-47EF-9E16-A122EF6A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54D6EB-4B58-405B-8B75-361D4A5A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7407EE-C965-4A32-9F8B-F1A296FF3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811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2A43"/>
                </a:solidFill>
              </a:defRPr>
            </a:pPr>
            <a:r>
              <a:rPr sz="1725" b="1" i="0">
                <a:solidFill>
                  <a:srgbClr val="102A43"/>
                </a:solidFill>
              </a:rPr>
              <a:t>Presentation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C8B8AA-5525-486E-98BF-9E0E9640A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58115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Fever • RUQ pain • tender hepatomegaly; bowel symptoms may be absent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D91C89-331D-4F6B-86B9-86245BA45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69B95D-3AED-4A6B-BCCA-1EE81E7D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479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2A43"/>
                </a:solidFill>
              </a:defRPr>
            </a:pPr>
            <a:r>
              <a:rPr sz="1725" b="1" i="0">
                <a:solidFill>
                  <a:srgbClr val="102A43"/>
                </a:solidFill>
              </a:rPr>
              <a:t>Imaging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812560-3717-4034-A3D9-D1ABFDBA6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24790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Ultrasound or CT confirms an abscess but is not organism-specific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93B1FA-0227-4B58-8CF0-3CAE708D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4F2327-CE3E-44AE-8C51-A781DBA2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146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2A43"/>
                </a:solidFill>
              </a:defRPr>
            </a:pPr>
            <a:r>
              <a:rPr sz="1725" b="1" i="0">
                <a:solidFill>
                  <a:srgbClr val="102A43"/>
                </a:solidFill>
              </a:rPr>
              <a:t>Therapy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EBB0F0-14DE-4F51-B2B3-03A31F61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91465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Metronidazole or tinidazole → then luminal eradication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2FC081-92BB-4F1A-9ACA-FE95EBF5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A8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1221EF-8286-4188-B253-F2F3F23C6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814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2A43"/>
                </a:solidFill>
              </a:defRPr>
            </a:pPr>
            <a:r>
              <a:rPr sz="1725" b="1" i="0">
                <a:solidFill>
                  <a:srgbClr val="102A43"/>
                </a:solidFill>
              </a:rPr>
              <a:t>Drain if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98D5E0-CDA8-4702-8FD9-9C6601B9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81400"/>
            <a:ext cx="752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72B3A"/>
                </a:solidFill>
              </a:defRPr>
            </a:pPr>
            <a:r>
              <a:rPr sz="1575" b="0" i="0">
                <a:solidFill>
                  <a:srgbClr val="172B3A"/>
                </a:solidFill>
              </a:rPr>
              <a:t>Uncertain diagnosis • poor response • impending rupture • high-risk location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26890A-E136-4876-9262-5D4D3C664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82040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DDF4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38D008-F65F-4900-BAB9-91EEEEFC7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672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2A43"/>
                </a:solidFill>
              </a:defRPr>
            </a:pPr>
            <a:r>
              <a:rPr sz="1425" b="1" i="0">
                <a:solidFill>
                  <a:srgbClr val="102A43"/>
                </a:solidFill>
              </a:rPr>
              <a:t>Practice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47DE9F-765D-4D93-81E8-E275E4CA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482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72B3A"/>
                </a:solidFill>
              </a:defRPr>
            </a:pPr>
            <a:r>
              <a:rPr sz="1650" b="1" i="0">
                <a:solidFill>
                  <a:srgbClr val="172B3A"/>
                </a:solidFill>
              </a:rPr>
              <a:t>Stool testing can be negative in isolated extraintestinal disease; integrate serology, imaging, and exposure.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73C5F1-A42F-45CC-99F6-5F609E3E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1073757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3D8EBAC8-90D0-4E58-82F3-E0B91898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B6141A-3669-480F-AFD1-57781640D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47DDDD-C85D-4E46-A1F7-72738E6F9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Five mistakes residents should avoid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DE8295-B218-4308-A6DD-477A839A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4283C-C498-4DBF-8729-73874BE9E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6E1FE9-9169-4EDF-B94E-91D8098EA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76375"/>
            <a:ext cx="628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07C83"/>
                </a:solidFill>
              </a:defRPr>
            </a:pPr>
            <a:r>
              <a:rPr sz="1650" b="1" i="0">
                <a:solidFill>
                  <a:srgbClr val="007C83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6A832E-B085-4D9E-BD47-42FDB37E7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552575"/>
            <a:ext cx="381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4E8A6-E195-4FFD-857F-979653FE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476375"/>
            <a:ext cx="9372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2B3A"/>
                </a:solidFill>
              </a:defRPr>
            </a:pPr>
            <a:r>
              <a:rPr sz="1725" b="0" i="0">
                <a:solidFill>
                  <a:srgbClr val="172B3A"/>
                </a:solidFill>
              </a:rPr>
              <a:t>Treating any Entamoeba seen on microscopy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794390-6056-43F1-8467-4278995A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14575"/>
            <a:ext cx="628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07C83"/>
                </a:solidFill>
              </a:defRPr>
            </a:pPr>
            <a:r>
              <a:rPr sz="1650" b="1" i="0">
                <a:solidFill>
                  <a:srgbClr val="007C83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C9733F-7CDB-4DDA-8628-6A205C04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390775"/>
            <a:ext cx="381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B60009-2742-461D-B478-AD47F451A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14575"/>
            <a:ext cx="9372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2B3A"/>
                </a:solidFill>
              </a:defRPr>
            </a:pPr>
            <a:r>
              <a:rPr sz="1725" b="0" i="0">
                <a:solidFill>
                  <a:srgbClr val="172B3A"/>
                </a:solidFill>
              </a:rPr>
              <a:t>Giving metronidazole for asymptomatic carriage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8EBBB3-7385-4D77-AD11-676F8877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628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07C83"/>
                </a:solidFill>
              </a:defRPr>
            </a:pPr>
            <a:r>
              <a:rPr sz="1650" b="1" i="0">
                <a:solidFill>
                  <a:srgbClr val="007C83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7041D1-25A9-4BCB-A89D-F3589AE2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228975"/>
            <a:ext cx="381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23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676A50-D6B0-4F68-BFAA-06F083AD2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152775"/>
            <a:ext cx="9372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72B3A"/>
                </a:solidFill>
              </a:defRPr>
            </a:pPr>
            <a:r>
              <a:rPr sz="1725" b="1" i="0">
                <a:solidFill>
                  <a:srgbClr val="172B3A"/>
                </a:solidFill>
              </a:rPr>
              <a:t>Stopping after metronidazole in invasive disease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DD5F1F-0D9F-4AD6-93CD-5047C5E47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628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07C83"/>
                </a:solidFill>
              </a:defRPr>
            </a:pPr>
            <a:r>
              <a:rPr sz="1650" b="1" i="0">
                <a:solidFill>
                  <a:srgbClr val="007C83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9F7B79-7333-410A-BFC7-97CC4DE3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067175"/>
            <a:ext cx="381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F57AAF-B247-4669-BC51-9AEC58D0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90975"/>
            <a:ext cx="9372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2B3A"/>
                </a:solidFill>
              </a:defRPr>
            </a:pPr>
            <a:r>
              <a:rPr sz="1725" b="0" i="0">
                <a:solidFill>
                  <a:srgbClr val="172B3A"/>
                </a:solidFill>
              </a:rPr>
              <a:t>Assuming fever must accompany amebic colitis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977B64-CBA6-419D-AC1C-B97520132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29175"/>
            <a:ext cx="628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07C83"/>
                </a:solidFill>
              </a:defRPr>
            </a:pPr>
            <a:r>
              <a:rPr sz="1650" b="1" i="0">
                <a:solidFill>
                  <a:srgbClr val="007C83"/>
                </a:solidFill>
              </a:rPr>
              <a:t>05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F01502-D01D-47C6-9AB3-FA6740B7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05375"/>
            <a:ext cx="381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48C1FB-39C2-4733-8330-1D7573FD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829175"/>
            <a:ext cx="9372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2B3A"/>
                </a:solidFill>
              </a:defRPr>
            </a:pPr>
            <a:r>
              <a:rPr sz="1725" b="0" i="0">
                <a:solidFill>
                  <a:srgbClr val="172B3A"/>
                </a:solidFill>
              </a:rPr>
              <a:t>Missing liver abscess because diarrhea is absent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029197-74E4-4775-AB35-FD7748832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1215326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CF5DF749-8153-42C4-A046-CB0167C5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1C2941-FD9A-4293-B395-8F32AC12B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AMEBIASIS • RESIDENT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64589-D5D9-4984-B94C-E60D0534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The resident’s one-slide algorithm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D99684-7F54-4A28-B22D-EDA885F0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493263-1977-43A0-8B18-027E0DE8A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9E905A-703E-4A44-B824-B50579165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D135F0-45F0-445A-A79C-D2F62FD97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763BF9-5904-46B6-854D-38DA810F7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504950"/>
            <a:ext cx="209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02A43"/>
                </a:solidFill>
              </a:defRPr>
            </a:pPr>
            <a:r>
              <a:rPr sz="1800" b="1" i="0">
                <a:solidFill>
                  <a:srgbClr val="102A43"/>
                </a:solidFill>
              </a:rPr>
              <a:t>Recognize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46D457-AFFB-438B-ABE9-C6271EBC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504950"/>
            <a:ext cx="752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B3A"/>
                </a:solidFill>
              </a:defRPr>
            </a:pPr>
            <a:r>
              <a:rPr sz="1650" b="0" i="0">
                <a:solidFill>
                  <a:srgbClr val="172B3A"/>
                </a:solidFill>
              </a:rPr>
              <a:t>Blood/mucus ± abdominal pain + exposure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78AC6B-537E-4D57-89B1-42020F39C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152650"/>
            <a:ext cx="381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A332D0-667D-4E53-9336-DFA644BA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0F64FC-0C37-40F7-A676-36EBFA090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10D6CB-4644-4475-BCBC-05A381E0A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571750"/>
            <a:ext cx="209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02A43"/>
                </a:solidFill>
              </a:defRPr>
            </a:pPr>
            <a:r>
              <a:rPr sz="1800" b="1" i="0">
                <a:solidFill>
                  <a:srgbClr val="102A43"/>
                </a:solidFill>
              </a:rPr>
              <a:t>Confirm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6460FB-8057-456F-96F6-80AA35E0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571750"/>
            <a:ext cx="752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B3A"/>
                </a:solidFill>
              </a:defRPr>
            </a:pPr>
            <a:r>
              <a:rPr sz="1650" b="0" i="0">
                <a:solidFill>
                  <a:srgbClr val="172B3A"/>
                </a:solidFill>
              </a:rPr>
              <a:t>PCR preferred → antigen → microscopy ×3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B5F583-76CF-498B-B471-7BCFB9D0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219450"/>
            <a:ext cx="381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0A9B69-9AE8-487D-B25F-ADE80EC5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484F76-5A2C-450F-A39D-539BF47FE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131F14-59D3-49A2-8083-F73FE28A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638550"/>
            <a:ext cx="209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02A43"/>
                </a:solidFill>
              </a:defRPr>
            </a:pPr>
            <a:r>
              <a:rPr sz="1800" b="1" i="0">
                <a:solidFill>
                  <a:srgbClr val="102A43"/>
                </a:solidFill>
              </a:rPr>
              <a:t>Classify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5992F5-3162-4E73-94E4-4C25B90B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38550"/>
            <a:ext cx="752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B3A"/>
                </a:solidFill>
              </a:defRPr>
            </a:pPr>
            <a:r>
              <a:rPr sz="1650" b="0" i="0">
                <a:solidFill>
                  <a:srgbClr val="172B3A"/>
                </a:solidFill>
              </a:rPr>
              <a:t>Luminal vs intestinal invasion vs liver abscess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363919-AE3A-4C4A-895C-F8D22AEE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286250"/>
            <a:ext cx="381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2775E6-3185-4FBC-A061-F604AAA9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590550" cy="590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23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E26F63-CCBB-49F2-8BED-FD3DDE4D1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922043-0BF0-4B35-BF9A-ABA164EB8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705350"/>
            <a:ext cx="209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02A43"/>
                </a:solidFill>
              </a:defRPr>
            </a:pPr>
            <a:r>
              <a:rPr sz="1800" b="1" i="0">
                <a:solidFill>
                  <a:srgbClr val="102A43"/>
                </a:solidFill>
              </a:rPr>
              <a:t>Treat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260F4E-0817-4AE6-A669-1E6AF76F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705350"/>
            <a:ext cx="752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72B3A"/>
                </a:solidFill>
              </a:defRPr>
            </a:pPr>
            <a:r>
              <a:rPr sz="1650" b="0" i="0">
                <a:solidFill>
                  <a:srgbClr val="172B3A"/>
                </a:solidFill>
              </a:rPr>
              <a:t>Luminal only OR tissue agent → luminal agent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8B4F7F-6D23-405A-93C1-4ED75F7F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86450"/>
            <a:ext cx="10820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07BEA7-7999-4426-8E7E-7EFFAC3E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88645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</a:defRPr>
            </a:pPr>
            <a:r>
              <a:rPr sz="1500" b="1" i="0">
                <a:solidFill>
                  <a:srgbClr val="FFFFFF"/>
                </a:solidFill>
              </a:rPr>
              <a:t>Species-specific diagnosis prevents both undertreatment and unnecessary therapy.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1C213A-A826-4474-B9EF-0E944E8F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0213137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460CB00-0CEF-434A-A8FE-53D5BB06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6ABED3-DE9B-40D4-91AB-1FF1E039D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BOARD-STYLE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81BFFB-DBC6-4522-AB7B-2DB5312A4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Question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B27BA7-396A-4DC6-B0F7-55FEADE9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09780-03EE-41B5-8DE8-BD6FB62E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63E517-0896-429B-A14D-A706AA7E4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2B3A"/>
                </a:solidFill>
              </a:defRPr>
            </a:pPr>
            <a:r>
              <a:rPr sz="1800" b="1" i="0">
                <a:solidFill>
                  <a:srgbClr val="172B3A"/>
                </a:solidFill>
              </a:rPr>
              <a:t>A 7-year-old boy recently immigrated from an endemic region. He has 10 days of abdominal cramps and stools containing blood and mucus. Stool microscopy reports “E. histolytica/E. dispar complex.” Which test best confirms the pathogenic species?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552548-D104-4750-AB17-601F5DCF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9651D9-48DD-48BE-947E-5816B7E12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D61AF1-BD02-42C5-99E7-6D37CE276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003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Serum antibody testing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D2BCF2-AA1F-4D21-B254-D1B2FD73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A1B74B-3433-4DF4-ACF1-D4A560B4B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175D47-57E4-417A-97C7-E7FD77CB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480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Stool bacterial culture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9521BC-A6E0-4AAF-99D3-E7215CE1F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57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CBC8EA-169F-41C4-AC10-7A726F6D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57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652CBC-A47E-4949-8CE0-F6CB680B2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2957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Species-specific stool PCR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65F06D-941E-42B7-ABC4-9E460DF5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6A3462-7C89-41D5-868C-7B3D0360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9D6830-94A9-4ED4-A0C1-3F351592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434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Repeat microscopy of the same specimen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66E26C-6943-4FD2-95CF-796D418B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0015973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A9352F5-70DC-4E6F-97F8-FE4BE1010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9B758-0E7B-4E5A-9F29-EA19507C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BOARD-STYLE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45FBB3-F52C-4F96-8578-8B614602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Question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A35091-6615-4077-A9BD-EF25191E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906DDA-C8C2-46F2-9684-C3A3E563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8DF333-4888-4640-9A50-B21045AE1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2B3A"/>
                </a:solidFill>
              </a:defRPr>
            </a:pPr>
            <a:r>
              <a:rPr sz="1800" b="1" i="0">
                <a:solidFill>
                  <a:srgbClr val="172B3A"/>
                </a:solidFill>
              </a:rPr>
              <a:t>An asymptomatic 9-year-old girl has species-specific stool antigen testing positive for E. histolytica during a household investigation. Examination is normal. What is the most appropriate treatment?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67B1BA-E11A-4FAF-83D1-CB99379A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3E0BC-AAD0-4F6E-A6DD-0F5B3DAC2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89D010-2010-44D2-996B-F8B26AC5C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003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Metronidazole alone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860C54-651D-4AEF-8D27-DF13DBC05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E39912-8D9E-494F-B794-44165C3B4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6E6647-934B-43E0-8C5B-2D9A4D9A8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480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Paromomycin alone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D4466F-8CED-4D27-83A7-807C6C390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57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D7B1F4-1BA4-4BE2-893B-AF05A1D7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57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CCF845-D181-4DF4-8EB0-49171B3D5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2957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Metronidazole followed by paromomycin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B74A49-1AEA-4FAC-8C0B-5570E47C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D18DBE-DDAF-4600-9222-280B03CA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E3F79A-EF04-4D25-AE85-8F5BB7BD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434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No therapy unless symptoms develop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709AD8-FE95-472D-BC85-A4760246F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6178392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A5FB147-C847-4492-81DB-4343C73C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0C0C83-1418-4ACC-A0F8-DC59836F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BOARD-STYLE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374C58-996C-4E1F-8865-F464E91D4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Question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C20E4C-000D-4D24-99AA-F59AEBA6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08D0D6-20EA-4C02-8ECE-A05DA6F9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5BE3A-2A35-4A7C-8116-CE876635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2B3A"/>
                </a:solidFill>
              </a:defRPr>
            </a:pPr>
            <a:r>
              <a:rPr sz="1800" b="1" i="0">
                <a:solidFill>
                  <a:srgbClr val="172B3A"/>
                </a:solidFill>
              </a:rPr>
              <a:t>A 12-year-old boy with confirmed amebic colitis improves after a 10-day course of metronidazole. Which next step best reduces relapse and transmission?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CDE9C9-89DC-490D-AE47-017021FF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BEBF67-39CD-45E1-8D23-DFA83C478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B1DA3F-C03E-42FE-AD5B-816AA43A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003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Stop treatment because symptoms resolved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403070-10B8-4475-B4D9-0DDE17B6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58EF91-8D0A-4F1A-8E8D-99A8AEDFA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1F8EE-DDCA-4640-BC73-2DD48E96E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480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Give a luminal amebicide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D8523A-9EAB-4487-A62F-8C3A81C32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57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AC3165-2B72-4C26-887E-699C20D9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57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09A783-086B-410F-B637-19D2BB7B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2957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Repeat metronidazole for another 10 days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288CD4-00B0-40DB-B822-635C0714C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1A6470-D29D-4BC4-BC3E-B650E9EC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DA7F13-7E31-4C87-9A21-C6591C9E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434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Add an antimotility agent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F248C9-D60F-44B4-82B1-4B1C314D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33245741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3E90D2A-9702-4F8C-94B3-BDF49CEB5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F5F651-E791-42E6-B959-3A34CC66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BOARD-STYLE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6D6FA8-0878-4115-838F-B0AF9CFC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Question 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831AD2-6959-45F2-8CFE-21523784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B00C4-1C7B-401D-A989-32E07518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EFFBE9-3CE8-449A-AB6D-5890C89D3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2B3A"/>
                </a:solidFill>
              </a:defRPr>
            </a:pPr>
            <a:r>
              <a:rPr sz="1800" b="1" i="0">
                <a:solidFill>
                  <a:srgbClr val="172B3A"/>
                </a:solidFill>
              </a:rPr>
              <a:t>A 14-year-old girl from an endemic area has fever, right upper-quadrant pain, hepatomegaly, and a solitary liver lesion. She has no diarrhea. Amebic liver abscess is suspected. Which treatment principle is correct?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877C02-8978-4D42-9A3C-2B24B775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D78035-5B13-4D99-8239-2A57EE51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1FA1D8-685E-49BF-9290-E02C409EB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003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Luminal therapy alone is sufficient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3029EE-AB92-453A-A265-E962E73C2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F369E4-83CE-41D9-8506-92B1A152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0C061B-33C6-453B-8168-6ED18E3EC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480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Nitroimidazole therapy should be followed by a luminal agent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9C612F-9A4C-401D-B71C-63F10132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57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044EF3-A32E-4C7E-8A4C-F8350E88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57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7D7ED5-B300-46D5-A1F9-82F7A861D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2957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Immediate drainage is required in every case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9C4370-7C19-4030-8088-D01253B7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4191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0EB81C-701E-4808-A662-6629F4B2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2320DE-1EE6-4F26-8FAE-93754F4E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43475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B3A"/>
                </a:solidFill>
              </a:defRPr>
            </a:pPr>
            <a:r>
              <a:rPr sz="1500" b="0" i="0">
                <a:solidFill>
                  <a:srgbClr val="172B3A"/>
                </a:solidFill>
              </a:rPr>
              <a:t>Negative stool microscopy excludes the diagnosis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151880-4134-4ABC-924D-5D07C9F6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945801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3B8478E-1370-4888-B295-502B0EC8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ADD8C1-350B-49EF-99EE-2A732EF47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07C83"/>
                </a:solidFill>
              </a:defRPr>
            </a:pPr>
            <a:r>
              <a:rPr sz="975" b="1" i="0">
                <a:solidFill>
                  <a:srgbClr val="007C83"/>
                </a:solidFill>
              </a:rPr>
              <a:t>BOARD-STYLE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981F4B-B50D-42FB-A6A6-5F7A2C39D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102A43"/>
                </a:solidFill>
              </a:defRPr>
            </a:pPr>
            <a:r>
              <a:rPr sz="2625" b="1" i="0">
                <a:solidFill>
                  <a:srgbClr val="102A43"/>
                </a:solidFill>
              </a:rPr>
              <a:t>Answers &amp; teaching points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98EB4-16F3-480C-A69B-5745564F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C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8FF48C-22DA-4D20-8856-2B684195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724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DR. MANAR SHAWABKEH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E67BF-4073-4E6F-8CDF-7245A937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1047750" cy="628650"/>
          </a:xfrm>
          <a:prstGeom xmlns:a="http://schemas.openxmlformats.org/drawingml/2006/main" prst="roundRect">
            <a:avLst>
              <a:gd name="adj" fmla="val 21212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764BC-CFBE-4455-9101-DDEA05F93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104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1  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1D9381-073C-4AF5-886A-F6C39A5C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1543050"/>
            <a:ext cx="8858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72B3A"/>
                </a:solidFill>
              </a:defRPr>
            </a:pPr>
            <a:r>
              <a:rPr sz="1650" b="1" i="0">
                <a:solidFill>
                  <a:srgbClr val="172B3A"/>
                </a:solidFill>
              </a:rPr>
              <a:t>PCR distinguishes pathogenic E. histolytica from look-alikes.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1985B-2F08-420A-A259-867E8EF1E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90800"/>
            <a:ext cx="1047750" cy="628650"/>
          </a:xfrm>
          <a:prstGeom xmlns:a="http://schemas.openxmlformats.org/drawingml/2006/main" prst="roundRect">
            <a:avLst>
              <a:gd name="adj" fmla="val 21212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8EC39F-5F16-48CC-A946-8B0CCB88E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90800"/>
            <a:ext cx="104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2  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7DE479-6348-4B76-9236-563D319A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590800"/>
            <a:ext cx="8858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72B3A"/>
                </a:solidFill>
              </a:defRPr>
            </a:pPr>
            <a:r>
              <a:rPr sz="1650" b="1" i="0">
                <a:solidFill>
                  <a:srgbClr val="172B3A"/>
                </a:solidFill>
              </a:rPr>
              <a:t>Asymptomatic confirmed infection → luminal agent only.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8B30A5-E9CD-4366-8880-BBB09ECC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1047750" cy="628650"/>
          </a:xfrm>
          <a:prstGeom xmlns:a="http://schemas.openxmlformats.org/drawingml/2006/main" prst="roundRect">
            <a:avLst>
              <a:gd name="adj" fmla="val 21212"/>
            </a:avLst>
          </a:prstGeom>
          <a:solidFill xmlns:a="http://schemas.openxmlformats.org/drawingml/2006/main">
            <a:srgbClr val="C23B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8699B5-89A7-45CC-BAB2-D40DEB32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104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3  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416D29-60D7-426C-9B71-D0324EB7C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638550"/>
            <a:ext cx="8858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72B3A"/>
                </a:solidFill>
              </a:defRPr>
            </a:pPr>
            <a:r>
              <a:rPr sz="1650" b="1" i="0">
                <a:solidFill>
                  <a:srgbClr val="172B3A"/>
                </a:solidFill>
              </a:rPr>
              <a:t>Invasive disease → tissue agent, then luminal eradication.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75DF21-3205-41E6-ABC7-B27102AE3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6300"/>
            <a:ext cx="1047750" cy="628650"/>
          </a:xfrm>
          <a:prstGeom xmlns:a="http://schemas.openxmlformats.org/drawingml/2006/main" prst="roundRect">
            <a:avLst>
              <a:gd name="adj" fmla="val 21212"/>
            </a:avLst>
          </a:prstGeom>
          <a:solidFill xmlns:a="http://schemas.openxmlformats.org/drawingml/2006/main">
            <a:srgbClr val="007C8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10B29C-221B-4C8B-8CB8-0F14B4E2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6300"/>
            <a:ext cx="104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4  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290160-5AC8-4562-ACDF-08F2E6342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86300"/>
            <a:ext cx="8858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72B3A"/>
                </a:solidFill>
              </a:defRPr>
            </a:pPr>
            <a:r>
              <a:rPr sz="1650" b="1" i="0">
                <a:solidFill>
                  <a:srgbClr val="172B3A"/>
                </a:solidFill>
              </a:rPr>
              <a:t>Liver abscess may occur without diarrhea; treat both compartments.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3FFF88-D38C-428C-909C-3DE5CCF3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8204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DCFC0D-A428-476A-B198-C251ED15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90550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FFFFFF"/>
                </a:solidFill>
              </a:defRPr>
            </a:pPr>
            <a:r>
              <a:rPr sz="1425" b="1" i="0">
                <a:solidFill>
                  <a:srgbClr val="FFFFFF"/>
                </a:solidFill>
              </a:rPr>
              <a:t>Cyst enters • trophozoite invades • PCR confirms • luminal therapy completes cure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37CDB9-EDE0-413F-89FA-E74BE7F28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389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536777"/>
                </a:solidFill>
              </a:defRPr>
            </a:pPr>
            <a:r>
              <a:rPr sz="900" b="1" i="0">
                <a:solidFill>
                  <a:srgbClr val="536777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735310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2026-07-30T18:06:08.1760000Z</dcterms:created>
  <dcterms:modified xsi:type="dcterms:W3CDTF">2026-07-30T18:06:08.1760000Z</dcterms:modified>
</coreProperties>
</file>