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422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619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94360" y="475488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B84A"/>
                </a:solidFill>
              </a:rPr>
              <a:t>PEDIATRIC EMERGENCY ALLERGY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51560"/>
            <a:ext cx="7040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Anaphylaxis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40080" y="1901952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CE6EF"/>
                </a:solidFill>
              </a:rPr>
              <a:t>Resident-level recognition, emergency management, exam pearls &amp; MCQs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58368" y="2816352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102C46"/>
          </a:solidFill>
          <a:ln w="9525">
            <a:solidFill>
              <a:srgbClr val="305C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60120" y="31272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B84A"/>
                </a:solidFill>
              </a:rPr>
              <a:t>The one rule that saves lives: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3493008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Give IM epinephrine early — do not wait for complete criteria.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58368" y="5925312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Dr. Manar Shawabkeh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8368" y="629107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C7D8"/>
                </a:solidFill>
              </a:rPr>
              <a:t>Pediatric Board Teaching • 2026</a:t>
            </a:r>
            <a:endParaRPr lang="en-US" sz="1100" dirty="0"/>
          </a:p>
        </p:txBody>
      </p:sp>
      <p:pic>
        <p:nvPicPr>
          <p:cNvPr id="12" name="Image 0" descr="/mnt/data/anaphylaxis_assets/nelson_title.png"/>
          <p:cNvPicPr>
            <a:picLocks noChangeAspect="1"/>
          </p:cNvPicPr>
          <p:nvPr/>
        </p:nvPicPr>
        <p:blipFill>
          <a:blip r:embed="rId3"/>
          <a:srcRect t="1896" b="1896"/>
          <a:stretch/>
        </p:blipFill>
        <p:spPr>
          <a:xfrm>
            <a:off x="6903720" y="2743200"/>
            <a:ext cx="4480560" cy="13898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RESIDENT ROADMAP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Think Like the Doctor at the Bedside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331720" y="2816352"/>
            <a:ext cx="1828800" cy="0"/>
          </a:xfrm>
          <a:prstGeom prst="line">
            <a:avLst/>
          </a:prstGeom>
          <a:noFill/>
          <a:ln w="25400">
            <a:solidFill>
              <a:srgbClr val="27A7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120640" y="2816352"/>
            <a:ext cx="1828800" cy="0"/>
          </a:xfrm>
          <a:prstGeom prst="line">
            <a:avLst/>
          </a:prstGeom>
          <a:noFill/>
          <a:ln w="25400">
            <a:solidFill>
              <a:srgbClr val="27A7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909560" y="2816352"/>
            <a:ext cx="1828800" cy="0"/>
          </a:xfrm>
          <a:prstGeom prst="line">
            <a:avLst/>
          </a:prstGeom>
          <a:noFill/>
          <a:ln w="25400">
            <a:solidFill>
              <a:srgbClr val="27A7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31520" y="2121408"/>
            <a:ext cx="621792" cy="621792"/>
          </a:xfrm>
          <a:prstGeom prst="ellipse">
            <a:avLst/>
          </a:prstGeom>
          <a:solidFill>
            <a:srgbClr val="124E6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" y="2258568"/>
            <a:ext cx="6217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298094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4E63"/>
                </a:solidFill>
              </a:rPr>
              <a:t>Recognize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28600" y="3383280"/>
            <a:ext cx="18288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11827"/>
                </a:solidFill>
              </a:rPr>
              <a:t>Anaphylaxis is clinical; skin may be absent.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3520440" y="2121408"/>
            <a:ext cx="621792" cy="621792"/>
          </a:xfrm>
          <a:prstGeom prst="ellipse">
            <a:avLst/>
          </a:prstGeom>
          <a:solidFill>
            <a:srgbClr val="C8102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520440" y="2258568"/>
            <a:ext cx="6217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383280" y="298094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102E"/>
                </a:solidFill>
              </a:rPr>
              <a:t>Act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926080" y="3383280"/>
            <a:ext cx="18288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11827"/>
                </a:solidFill>
              </a:rPr>
              <a:t>IM epinephrine first, lateral thigh.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6309360" y="2121408"/>
            <a:ext cx="621792" cy="621792"/>
          </a:xfrm>
          <a:prstGeom prst="ellipse">
            <a:avLst/>
          </a:prstGeom>
          <a:solidFill>
            <a:srgbClr val="124E6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309360" y="2258568"/>
            <a:ext cx="6217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172200" y="298094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4E63"/>
                </a:solidFill>
              </a:rPr>
              <a:t>Rescue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15000" y="3383280"/>
            <a:ext cx="18288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11827"/>
                </a:solidFill>
              </a:rPr>
              <a:t>Airway, oxygen, fluids, repeat epinephrine.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9098280" y="2121408"/>
            <a:ext cx="621792" cy="621792"/>
          </a:xfrm>
          <a:prstGeom prst="ellipse">
            <a:avLst/>
          </a:prstGeom>
          <a:solidFill>
            <a:srgbClr val="124E6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098280" y="2258568"/>
            <a:ext cx="6217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961120" y="298094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4E63"/>
                </a:solidFill>
              </a:rPr>
              <a:t>Prevent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503920" y="3383280"/>
            <a:ext cx="18288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11827"/>
                </a:solidFill>
              </a:rPr>
              <a:t>Observe, prescribe 2 auto-injectors, action plan.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1051560" y="4846320"/>
            <a:ext cx="99669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051560" y="4846320"/>
            <a:ext cx="128016" cy="7772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344168" y="5010912"/>
            <a:ext cx="9555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Exam mindset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344168" y="5285232"/>
            <a:ext cx="955548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Most wrong answers delay epinephrine: antihistamine first, nebulizer first, steroids first, “observe first,” or “wait for tryptase.”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Textbook of Pediatrics Ch. 190 screenshots provided; WAO 2020; AAAAI/ACAAI 2023; RCH / Resuscitation Council UK.</a:t>
            </a:r>
            <a:endParaRPr lang="en-US" sz="570" dirty="0"/>
          </a:p>
        </p:txBody>
      </p:sp>
      <p:sp>
        <p:nvSpPr>
          <p:cNvPr id="30" name="Text 28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Anaphylaxis: A Clinical Diagnosis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58368" y="12344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B1F3A"/>
                </a:solidFill>
              </a:rPr>
              <a:t>Rapid onset, potentially life-threatening systemic hypersensitivity reaction involving airway / breathing / circulation ± skin / GI.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49808" y="1965960"/>
            <a:ext cx="5623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59536" y="2039112"/>
            <a:ext cx="174741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Classic pattern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07538" y="2039112"/>
            <a:ext cx="354695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Skin or mucosa + respiratory compromise, reduced BP, or persistent GI symptoms.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49808" y="2926080"/>
            <a:ext cx="5623560" cy="96012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59536" y="2999232"/>
            <a:ext cx="174741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Known allergen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707538" y="2999232"/>
            <a:ext cx="354695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Hypotension, bronchospasm, or laryngeal involvement after exposure can be enough.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9808" y="3886200"/>
            <a:ext cx="5623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9536" y="3959352"/>
            <a:ext cx="174741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Important trap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07538" y="3959352"/>
            <a:ext cx="354695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No hives does not rule out anaphylaxis. Infants may present with crying, drooling, vomiting, lethargy, or sudden collapse.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49808" y="1965960"/>
            <a:ext cx="5623560" cy="2880360"/>
          </a:xfrm>
          <a:prstGeom prst="roundRect">
            <a:avLst>
              <a:gd name="adj" fmla="val 1270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812280" y="2057400"/>
            <a:ext cx="45262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812280" y="2057400"/>
            <a:ext cx="128016" cy="12344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04888" y="2221992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Resident pearl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104888" y="2496312"/>
            <a:ext cx="41148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Treat the patient, not the checklist. If anaphylaxis is possible and severity is evolving, epinephrine is safer than delay.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6903720" y="3794760"/>
            <a:ext cx="4206240" cy="822960"/>
          </a:xfrm>
          <a:prstGeom prst="chevron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178040" y="39502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Possible anaphylaxis?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Give IM epinephrine now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WAO Anaphylaxis Guidance 2020; AAAAI/ACAAI Practice Parameter Update 2023; RCH Clinical Practice Guideline.</a:t>
            </a:r>
            <a:endParaRPr lang="en-US" sz="570" dirty="0"/>
          </a:p>
        </p:txBody>
      </p:sp>
      <p:sp>
        <p:nvSpPr>
          <p:cNvPr id="24" name="Text 22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MECHANISM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Pathophysiology: Why One Trigger Becomes Multi-System</a:t>
            </a:r>
            <a:endParaRPr lang="en-US" sz="2400" dirty="0"/>
          </a:p>
        </p:txBody>
      </p:sp>
      <p:pic>
        <p:nvPicPr>
          <p:cNvPr id="6" name="Image 0" descr="/mnt/data/anaphylaxis_assets/pathogenesis_fig.png"/>
          <p:cNvPicPr>
            <a:picLocks noChangeAspect="1"/>
          </p:cNvPicPr>
          <p:nvPr/>
        </p:nvPicPr>
        <p:blipFill>
          <a:blip r:embed="rId3"/>
          <a:srcRect l="4957" r="4957"/>
          <a:stretch/>
        </p:blipFill>
        <p:spPr>
          <a:xfrm>
            <a:off x="502920" y="1234440"/>
            <a:ext cx="6492240" cy="4892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60920" y="13258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1F3A"/>
                </a:solidFill>
              </a:rPr>
              <a:t>Memorize the chain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7315200" y="1783080"/>
            <a:ext cx="4160520" cy="74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24928" y="1856232"/>
            <a:ext cx="1333195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Trigger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858707" y="1856232"/>
            <a:ext cx="2498141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food, drug, sting, latex, exercise/cold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315200" y="2526030"/>
            <a:ext cx="4160520" cy="74295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424928" y="2599182"/>
            <a:ext cx="1333195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Mast cell / basophil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858707" y="2599182"/>
            <a:ext cx="2498141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IgE or non-IgE pathways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315200" y="3268980"/>
            <a:ext cx="4160520" cy="74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424928" y="3342132"/>
            <a:ext cx="1333195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Mediators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8858707" y="3342132"/>
            <a:ext cx="2498141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histamine, leukotrienes, prostaglandins, PAF, tryptase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315200" y="4011930"/>
            <a:ext cx="4160520" cy="74295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424928" y="4085082"/>
            <a:ext cx="1333195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Organs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8858707" y="4085082"/>
            <a:ext cx="2498141" cy="651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skin + airway + gut + cardiovascular ± CNS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315200" y="1783080"/>
            <a:ext cx="4160520" cy="2971800"/>
          </a:xfrm>
          <a:prstGeom prst="roundRect">
            <a:avLst>
              <a:gd name="adj" fmla="val 1231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315200" y="5074920"/>
            <a:ext cx="4160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7315200" y="5074920"/>
            <a:ext cx="128016" cy="86868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607808" y="5239512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Why epinephrine?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607808" y="5513832"/>
            <a:ext cx="37490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It reverses vasodilation/leak, supports cardiac output, bronchodilates, and reduces further mediator release.</a:t>
            </a:r>
            <a:endParaRPr lang="en-US" sz="1240" dirty="0"/>
          </a:p>
        </p:txBody>
      </p:sp>
      <p:sp>
        <p:nvSpPr>
          <p:cNvPr id="25" name="Text 22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 image: Nelson Textbook of Pediatrics Ch. 190 screenshot provided.</a:t>
            </a:r>
            <a:endParaRPr lang="en-US" sz="570" dirty="0"/>
          </a:p>
        </p:txBody>
      </p:sp>
      <p:sp>
        <p:nvSpPr>
          <p:cNvPr id="26" name="Text 23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RECOGNITION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Five Organ Systems: Convert Symptoms Into Diagnosis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49808" y="1508760"/>
            <a:ext cx="1874520" cy="28346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08760"/>
            <a:ext cx="1874520" cy="438912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41248" y="1636776"/>
            <a:ext cx="1691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</a:rPr>
              <a:t>SKIN / MUCOSA</a:t>
            </a:r>
            <a:endParaRPr lang="en-US" sz="920" dirty="0"/>
          </a:p>
        </p:txBody>
      </p:sp>
      <p:sp>
        <p:nvSpPr>
          <p:cNvPr id="9" name="Text 7"/>
          <p:cNvSpPr/>
          <p:nvPr/>
        </p:nvSpPr>
        <p:spPr>
          <a:xfrm>
            <a:off x="886968" y="2148840"/>
            <a:ext cx="1600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hives, flushing, pruritus, angioedema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2971800" y="1508760"/>
            <a:ext cx="1874520" cy="28346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971800" y="1508760"/>
            <a:ext cx="1874520" cy="438912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063240" y="1636776"/>
            <a:ext cx="1691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</a:rPr>
              <a:t>RESPIRATORY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3108960" y="2148840"/>
            <a:ext cx="1600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cough, wheeze, stridor, hoarseness, dyspnea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193792" y="1508760"/>
            <a:ext cx="1874520" cy="28346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F0B8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193792" y="1508760"/>
            <a:ext cx="1874520" cy="438912"/>
          </a:xfrm>
          <a:prstGeom prst="rect">
            <a:avLst/>
          </a:prstGeom>
          <a:solidFill>
            <a:srgbClr val="F0B84A"/>
          </a:solidFill>
          <a:ln w="12700">
            <a:solidFill>
              <a:srgbClr val="F0B8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285232" y="1636776"/>
            <a:ext cx="1691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</a:rPr>
              <a:t>GI</a:t>
            </a:r>
            <a:endParaRPr lang="en-US" sz="920" dirty="0"/>
          </a:p>
        </p:txBody>
      </p:sp>
      <p:sp>
        <p:nvSpPr>
          <p:cNvPr id="17" name="Text 15"/>
          <p:cNvSpPr/>
          <p:nvPr/>
        </p:nvSpPr>
        <p:spPr>
          <a:xfrm>
            <a:off x="5330952" y="2148840"/>
            <a:ext cx="1600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repetitive vomiting, abdominal cramping, diarrhea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415784" y="1508760"/>
            <a:ext cx="1874520" cy="28346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5B3C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415784" y="1508760"/>
            <a:ext cx="1874520" cy="438912"/>
          </a:xfrm>
          <a:prstGeom prst="rect">
            <a:avLst/>
          </a:prstGeom>
          <a:solidFill>
            <a:srgbClr val="5B3C99"/>
          </a:solidFill>
          <a:ln w="12700">
            <a:solidFill>
              <a:srgbClr val="5B3C9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07224" y="1636776"/>
            <a:ext cx="1691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</a:rPr>
              <a:t>CVS</a:t>
            </a:r>
            <a:endParaRPr lang="en-US" sz="920" dirty="0"/>
          </a:p>
        </p:txBody>
      </p:sp>
      <p:sp>
        <p:nvSpPr>
          <p:cNvPr id="21" name="Text 19"/>
          <p:cNvSpPr/>
          <p:nvPr/>
        </p:nvSpPr>
        <p:spPr>
          <a:xfrm>
            <a:off x="7552944" y="2148840"/>
            <a:ext cx="1600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hypotension, syncope, collapse, incontinence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9637776" y="1508760"/>
            <a:ext cx="1874520" cy="28346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9637776" y="1508760"/>
            <a:ext cx="1874520" cy="438912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729216" y="1636776"/>
            <a:ext cx="1691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</a:rPr>
              <a:t>CNS</a:t>
            </a:r>
            <a:endParaRPr lang="en-US" sz="920" dirty="0"/>
          </a:p>
        </p:txBody>
      </p:sp>
      <p:sp>
        <p:nvSpPr>
          <p:cNvPr id="25" name="Text 23"/>
          <p:cNvSpPr/>
          <p:nvPr/>
        </p:nvSpPr>
        <p:spPr>
          <a:xfrm>
            <a:off x="9774936" y="2148840"/>
            <a:ext cx="1600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headache, sudden drowsiness, sense of doom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1097280" y="4846320"/>
            <a:ext cx="978408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097280" y="4846320"/>
            <a:ext cx="128016" cy="82296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389888" y="5010912"/>
            <a:ext cx="9372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Exam shortcut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389888" y="5285232"/>
            <a:ext cx="93726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Anaphylaxis usually involves ≥2 organ systems — but isolated hypotension after a known allergen is enough.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Ch. 190 screenshot; WAO 2020; AAAAI/ACAAI 2023.</a:t>
            </a:r>
            <a:endParaRPr lang="en-US" sz="570" dirty="0"/>
          </a:p>
        </p:txBody>
      </p:sp>
      <p:sp>
        <p:nvSpPr>
          <p:cNvPr id="31" name="Text 29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ETIOLOGY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Triggers: Ask the Exposure Question Before the Vital Signs Normalize</a:t>
            </a:r>
            <a:endParaRPr lang="en-US" sz="2400" dirty="0"/>
          </a:p>
        </p:txBody>
      </p:sp>
      <p:pic>
        <p:nvPicPr>
          <p:cNvPr id="6" name="Image 0" descr="/mnt/data/anaphylaxis_assets/triggers_table.png"/>
          <p:cNvPicPr>
            <a:picLocks noChangeAspect="1"/>
          </p:cNvPicPr>
          <p:nvPr/>
        </p:nvPicPr>
        <p:blipFill>
          <a:blip r:embed="rId3"/>
          <a:srcRect l="17449" r="17449"/>
          <a:stretch/>
        </p:blipFill>
        <p:spPr>
          <a:xfrm>
            <a:off x="566928" y="1234440"/>
            <a:ext cx="5440680" cy="2697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46520" y="1389888"/>
            <a:ext cx="4846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556248" y="1463040"/>
            <a:ext cx="128930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Community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946136" y="1463040"/>
            <a:ext cx="322783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food is the most common pediatric trigger: peanut/tree nut, milk, egg, fish/shellfish, wheat, soy.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46520" y="2258568"/>
            <a:ext cx="4846320" cy="86868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56248" y="2331720"/>
            <a:ext cx="128930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Hospital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946136" y="2331720"/>
            <a:ext cx="322783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medications and latex become more prominent; β-lactams, biologics, vaccines, contrast, opioids.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46520" y="3127248"/>
            <a:ext cx="4846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556248" y="3200400"/>
            <a:ext cx="128930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Hidden clues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946136" y="3200400"/>
            <a:ext cx="3227832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exercise + food, cold/heat, NSAID cofactor, idiopathic or mast cell disorder.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446520" y="1389888"/>
            <a:ext cx="4846320" cy="2606040"/>
          </a:xfrm>
          <a:prstGeom prst="roundRect">
            <a:avLst>
              <a:gd name="adj" fmla="val 1404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1051560" y="4828032"/>
            <a:ext cx="1010412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1051560" y="4828032"/>
            <a:ext cx="128016" cy="82296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344168" y="4992624"/>
            <a:ext cx="9692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Pearl for history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1344168" y="5266944"/>
            <a:ext cx="9692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Ask: “What did the child eat, take, touch, or receive in the last 2 hours?” Then ask about exercise/cold/NSAID cofactors.</a:t>
            </a:r>
            <a:endParaRPr lang="en-US" sz="1240" dirty="0"/>
          </a:p>
        </p:txBody>
      </p:sp>
      <p:sp>
        <p:nvSpPr>
          <p:cNvPr id="21" name="Text 18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 image: Nelson Textbook of Pediatrics Ch. 190 screenshot provided.</a:t>
            </a:r>
            <a:endParaRPr lang="en-US" sz="570" dirty="0"/>
          </a:p>
        </p:txBody>
      </p:sp>
      <p:sp>
        <p:nvSpPr>
          <p:cNvPr id="22" name="Text 19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TRAP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Differential Diagnosis: What Can Look Like Anaphylaxis?</a:t>
            </a:r>
            <a:endParaRPr lang="en-US" sz="2400" dirty="0"/>
          </a:p>
        </p:txBody>
      </p:sp>
      <p:pic>
        <p:nvPicPr>
          <p:cNvPr id="6" name="Image 0" descr="/mnt/data/anaphylaxis_assets/ddx_table.png"/>
          <p:cNvPicPr>
            <a:picLocks noChangeAspect="1"/>
          </p:cNvPicPr>
          <p:nvPr/>
        </p:nvPicPr>
        <p:blipFill>
          <a:blip r:embed="rId3"/>
          <a:srcRect t="16587" b="16587"/>
          <a:stretch/>
        </p:blipFill>
        <p:spPr>
          <a:xfrm>
            <a:off x="6629400" y="1060704"/>
            <a:ext cx="4800600" cy="44805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13232" y="1298448"/>
            <a:ext cx="5440680" cy="83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22960" y="1371600"/>
            <a:ext cx="1685239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Vasovagal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608783" y="1371600"/>
            <a:ext cx="3426257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pallor, bradycardia, rapid improvement supine; usually no urticaria/wheeze.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13232" y="2130552"/>
            <a:ext cx="5440680" cy="832104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22960" y="2203704"/>
            <a:ext cx="1685239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Asthma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608783" y="2203704"/>
            <a:ext cx="3426257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wheeze alone; but asthma + allergy exposure = give epinephrine first.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13232" y="2962656"/>
            <a:ext cx="5440680" cy="83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22960" y="3035808"/>
            <a:ext cx="1685239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Sepsis/shock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608783" y="3035808"/>
            <a:ext cx="3426257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fever/toxicity; slower evolution, no clear trigger.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13232" y="3794760"/>
            <a:ext cx="5440680" cy="832104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22960" y="3867912"/>
            <a:ext cx="1685239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Scombroid/MSG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2608783" y="3867912"/>
            <a:ext cx="3426257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flushing after fish/food additive; mimic histamine release.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13232" y="4626864"/>
            <a:ext cx="5440680" cy="83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22960" y="4700016"/>
            <a:ext cx="1685239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Hereditary angioedema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2608783" y="4700016"/>
            <a:ext cx="3426257" cy="740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angioedema without urticaria; poor response to epinephrine/antihistamines.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713232" y="1298448"/>
            <a:ext cx="5440680" cy="4160520"/>
          </a:xfrm>
          <a:prstGeom prst="roundRect">
            <a:avLst>
              <a:gd name="adj" fmla="val 879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713232" y="5687568"/>
            <a:ext cx="107442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713232" y="5687568"/>
            <a:ext cx="128016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005840" y="5852160"/>
            <a:ext cx="10332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Key rule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005840" y="6126480"/>
            <a:ext cx="1033272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Differential diagnosis should never delay epinephrine when airway, breathing, or circulation is threatened.</a:t>
            </a:r>
            <a:endParaRPr lang="en-US" sz="1240" dirty="0"/>
          </a:p>
        </p:txBody>
      </p:sp>
      <p:sp>
        <p:nvSpPr>
          <p:cNvPr id="27" name="Text 24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 image: Nelson Ch. 190 Table 190.4 screenshot; WAO/AAAAI guidance.</a:t>
            </a:r>
            <a:endParaRPr lang="en-US" sz="570" dirty="0"/>
          </a:p>
        </p:txBody>
      </p:sp>
      <p:sp>
        <p:nvSpPr>
          <p:cNvPr id="28" name="Text 25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EMERGENCY ACTION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First 60 Seconds: The Resident Algorithm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057400" y="2743200"/>
            <a:ext cx="914400" cy="0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297680" y="2743200"/>
            <a:ext cx="914400" cy="0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537960" y="2743200"/>
            <a:ext cx="914400" cy="0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778240" y="2743200"/>
            <a:ext cx="914400" cy="0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22960" y="1920240"/>
            <a:ext cx="1508760" cy="155448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96112" y="2176272"/>
            <a:ext cx="1362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4E63"/>
                </a:solidFill>
              </a:rPr>
              <a:t>CALL HELP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932688" y="2596896"/>
            <a:ext cx="1280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111827"/>
                </a:solidFill>
              </a:rPr>
              <a:t>Activate emergency response</a:t>
            </a:r>
            <a:endParaRPr lang="en-US" sz="1080" dirty="0"/>
          </a:p>
        </p:txBody>
      </p:sp>
      <p:sp>
        <p:nvSpPr>
          <p:cNvPr id="13" name="Shape 11"/>
          <p:cNvSpPr/>
          <p:nvPr/>
        </p:nvSpPr>
        <p:spPr>
          <a:xfrm>
            <a:off x="3063240" y="1920240"/>
            <a:ext cx="1508760" cy="155448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36392" y="2176272"/>
            <a:ext cx="1362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4E63"/>
                </a:solidFill>
              </a:rPr>
              <a:t>ABCDE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172968" y="2596896"/>
            <a:ext cx="1280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111827"/>
                </a:solidFill>
              </a:rPr>
              <a:t>Airway, breathing, circulation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5303520" y="1920240"/>
            <a:ext cx="1508760" cy="1554480"/>
          </a:xfrm>
          <a:prstGeom prst="roundRect">
            <a:avLst>
              <a:gd name="adj" fmla="val 4848"/>
            </a:avLst>
          </a:prstGeom>
          <a:solidFill>
            <a:srgbClr val="FDEBEC"/>
          </a:solidFill>
          <a:ln w="9525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76672" y="2176272"/>
            <a:ext cx="1362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C8102E"/>
                </a:solidFill>
              </a:rPr>
              <a:t>EPI IM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13248" y="2596896"/>
            <a:ext cx="1280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111827"/>
                </a:solidFill>
              </a:rPr>
              <a:t>1 mg/mL, lateral thigh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7543800" y="1920240"/>
            <a:ext cx="1508760" cy="155448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616952" y="2176272"/>
            <a:ext cx="1362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4E63"/>
                </a:solidFill>
              </a:rPr>
              <a:t>POSITION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653528" y="2596896"/>
            <a:ext cx="1280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111827"/>
                </a:solidFill>
              </a:rPr>
              <a:t>flat / legs raised; avoid standing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9784080" y="1920240"/>
            <a:ext cx="1508760" cy="155448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857232" y="2176272"/>
            <a:ext cx="1362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4E63"/>
                </a:solidFill>
              </a:rPr>
              <a:t>REASSESS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893808" y="2596896"/>
            <a:ext cx="1280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111827"/>
                </a:solidFill>
              </a:rPr>
              <a:t>repeat q5–15 min if needed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1051560" y="4709160"/>
            <a:ext cx="1001268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051560" y="4709160"/>
            <a:ext cx="128016" cy="82296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344168" y="4873752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Do not do first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344168" y="5148072"/>
            <a:ext cx="9601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Do not start with antihistamine, salbutamol, steroids, IV cannula, or tryptase. These are not first-line.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RCH Clinical Guideline; Resuscitation Council UK; WAO 2020.</a:t>
            </a:r>
            <a:endParaRPr lang="en-US" sz="570" dirty="0"/>
          </a:p>
        </p:txBody>
      </p:sp>
      <p:sp>
        <p:nvSpPr>
          <p:cNvPr id="30" name="Text 28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 DOSE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Epinephrine: Dose You Must Know Without Looking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49808" y="1261872"/>
            <a:ext cx="5166360" cy="43434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1560" y="1627632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IM EPINEPHRINE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97280" y="22860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0B84A"/>
                </a:solidFill>
              </a:rPr>
              <a:t>0.01 mg/kg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1143000" y="3090672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of 1 mg/mL (1:1000) solution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into mid-outer thigh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51560" y="4069080"/>
            <a:ext cx="4617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CE6EF"/>
                </a:solidFill>
              </a:rPr>
              <a:t>Repeat every 5–15 minutes if symptoms persist or worsen.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400800" y="1325880"/>
            <a:ext cx="4754880" cy="1112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10528" y="1399032"/>
            <a:ext cx="1642262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Auto-injector memory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53374" y="1399032"/>
            <a:ext cx="2783434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7.5–13 kg: 0.1 mg; &lt;25 kg: 0.15 mg; ≥25 kg: 0.3 mg.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0" y="2438400"/>
            <a:ext cx="4754880" cy="111252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10528" y="2511552"/>
            <a:ext cx="1642262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Maximum dose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253374" y="2511552"/>
            <a:ext cx="2783434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Many emergency guidelines use max 0.5 mg IM; follow local pediatric policy.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400800" y="3550920"/>
            <a:ext cx="4754880" cy="1112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10528" y="3624072"/>
            <a:ext cx="1642262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Route trap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53374" y="3624072"/>
            <a:ext cx="2783434" cy="1021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IM thigh is first-line. IV epinephrine bolus is not routine; use infusion/critical care for refractory shock.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0" y="1325880"/>
            <a:ext cx="4754880" cy="3337560"/>
          </a:xfrm>
          <a:prstGeom prst="roundRect">
            <a:avLst>
              <a:gd name="adj" fmla="val 1096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0" y="4983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00800" y="4983480"/>
            <a:ext cx="128016" cy="59436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93408" y="5148072"/>
            <a:ext cx="4343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Board phrase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693408" y="5422392"/>
            <a:ext cx="434340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“No absolute contraindication to epinephrine in anaphylaxis.”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WAO 2020; AAAAI/ACAAI 2023; RCH Clinical Guideline; Resuscitation Council UK 2021.</a:t>
            </a:r>
            <a:endParaRPr lang="en-US" sz="570" dirty="0"/>
          </a:p>
        </p:txBody>
      </p:sp>
      <p:sp>
        <p:nvSpPr>
          <p:cNvPr id="26" name="Text 24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MECHANISM TO MEMORIZE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Lateral Thigh? Why Early?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68680" y="1353312"/>
            <a:ext cx="685800" cy="685800"/>
          </a:xfrm>
          <a:prstGeom prst="ellipse">
            <a:avLst/>
          </a:prstGeom>
          <a:solidFill>
            <a:srgbClr val="C8102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1572768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α1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783080" y="1517904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vasoconstriction → improves BP, reduces mucosal edema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68680" y="2523744"/>
            <a:ext cx="685800" cy="685800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743200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β1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783080" y="2688336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increases cardiac contractility and rate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68680" y="3694176"/>
            <a:ext cx="685800" cy="685800"/>
          </a:xfrm>
          <a:prstGeom prst="ellipse">
            <a:avLst/>
          </a:prstGeom>
          <a:solidFill>
            <a:srgbClr val="5B3C99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91363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β2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783080" y="385876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bronchodilation + reduces mediator release from mast cells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949440" y="1417320"/>
            <a:ext cx="41605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949440" y="1417320"/>
            <a:ext cx="128016" cy="13258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242048" y="1581912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Practical teaching line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242048" y="1856232"/>
            <a:ext cx="374904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Epinephrine treats the mechanism of death: airway edema, bronchospasm, vasodilation, capillary leak, and cardiovascular collapse.</a:t>
            </a:r>
            <a:endParaRPr lang="en-US" sz="1240" dirty="0"/>
          </a:p>
        </p:txBody>
      </p:sp>
      <p:sp>
        <p:nvSpPr>
          <p:cNvPr id="19" name="Shape 17"/>
          <p:cNvSpPr/>
          <p:nvPr/>
        </p:nvSpPr>
        <p:spPr>
          <a:xfrm>
            <a:off x="6949440" y="3246120"/>
            <a:ext cx="41605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949440" y="3246120"/>
            <a:ext cx="128016" cy="105156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242048" y="3410712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Common error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242048" y="3685032"/>
            <a:ext cx="37490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The child looks “only urticarial” at minute 2, then collapses at minute 8. Early epinephrine prevents delay.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WAO 2020; AAAAI/ACAAI 2023; Resuscitation Council UK.</a:t>
            </a:r>
            <a:endParaRPr lang="en-US" sz="570" dirty="0"/>
          </a:p>
        </p:txBody>
      </p:sp>
      <p:sp>
        <p:nvSpPr>
          <p:cNvPr id="24" name="Text 22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RESUSCITATION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 Epinephrine: Support the Failing System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49808" y="1207008"/>
            <a:ext cx="566928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1280160"/>
            <a:ext cx="142280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Airway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382926" y="1280160"/>
            <a:ext cx="391729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hoarseness, stridor, tongue swelling → early senior/anaesthesia help.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9808" y="2066544"/>
            <a:ext cx="5669280" cy="859536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9536" y="2139696"/>
            <a:ext cx="142280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Oxygen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382926" y="2139696"/>
            <a:ext cx="391729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high-flow oxygen if respiratory distress, hypoxia, hypotension, or shock.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49808" y="2926080"/>
            <a:ext cx="566928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9536" y="2999232"/>
            <a:ext cx="142280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Fluids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382926" y="2999232"/>
            <a:ext cx="391729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if hypotensive/shock: isotonic crystalloid bolus 20 mL/kg; repeat by response.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49808" y="3785616"/>
            <a:ext cx="5669280" cy="859536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59536" y="3858768"/>
            <a:ext cx="142280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Bronchodilator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382926" y="3858768"/>
            <a:ext cx="391729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salbutamol for wheeze after epinephrine; it does not treat shock or airway edema.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49808" y="4645152"/>
            <a:ext cx="566928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59536" y="4718304"/>
            <a:ext cx="1422806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Monitor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382926" y="4718304"/>
            <a:ext cx="391729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continuous vitals, cardiac monitor if severe; establish IV/IO without delaying IM epi.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49808" y="1207008"/>
            <a:ext cx="5669280" cy="4297680"/>
          </a:xfrm>
          <a:prstGeom prst="roundRect">
            <a:avLst>
              <a:gd name="adj" fmla="val 851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0" descr="/mnt/data/anaphylaxis_assets/nelson_algorithm.png"/>
          <p:cNvPicPr>
            <a:picLocks noChangeAspect="1"/>
          </p:cNvPicPr>
          <p:nvPr/>
        </p:nvPicPr>
        <p:blipFill>
          <a:blip r:embed="rId3"/>
          <a:srcRect t="1678" b="1678"/>
          <a:stretch/>
        </p:blipFill>
        <p:spPr>
          <a:xfrm>
            <a:off x="6858000" y="1207008"/>
            <a:ext cx="4480560" cy="425196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749808" y="5687568"/>
            <a:ext cx="1074420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749808" y="5687568"/>
            <a:ext cx="128016" cy="530352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042416" y="5852160"/>
            <a:ext cx="10332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Positioning saves lives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042416" y="6126480"/>
            <a:ext cx="10332720" cy="27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Lay flat with legs raised; let respiratory distress sit with legs extended. Do not allow standing/walking after symptoms resolve.</a:t>
            </a:r>
            <a:endParaRPr lang="en-US" sz="1240" dirty="0"/>
          </a:p>
        </p:txBody>
      </p:sp>
      <p:sp>
        <p:nvSpPr>
          <p:cNvPr id="27" name="Text 24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 image: Nelson Ch. 190 treatment algorithm screenshot; RCH/Resuscitation Council UK.</a:t>
            </a:r>
            <a:endParaRPr lang="en-US" sz="570" dirty="0"/>
          </a:p>
        </p:txBody>
      </p:sp>
      <p:sp>
        <p:nvSpPr>
          <p:cNvPr id="28" name="Text 25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CRITICAL CARE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Refractory Anaphylaxis: When the First Dose Is Not Enough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560320" y="1783080"/>
            <a:ext cx="0" cy="475488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560320" y="2624328"/>
            <a:ext cx="0" cy="475488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560320" y="3465576"/>
            <a:ext cx="0" cy="475488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0320" y="4306824"/>
            <a:ext cx="0" cy="475488"/>
          </a:xfrm>
          <a:prstGeom prst="line">
            <a:avLst/>
          </a:prstGeom>
          <a:noFill/>
          <a:ln w="25400">
            <a:solidFill>
              <a:srgbClr val="124E6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12344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135331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63"/>
                </a:solidFill>
              </a:rPr>
              <a:t>Persistent symptoms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194560" y="1344168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11827"/>
                </a:solidFill>
              </a:rPr>
              <a:t>airway, wheeze, hypotension, collapse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777240" y="219456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DEBEC"/>
          </a:solidFill>
          <a:ln w="9525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231343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</a:rPr>
              <a:t>Repeat IM epi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194560" y="2304288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11827"/>
                </a:solidFill>
              </a:rPr>
              <a:t>every 5–15 min while reassessing</a:t>
            </a:r>
            <a:endParaRPr lang="en-US" sz="1120" dirty="0"/>
          </a:p>
        </p:txBody>
      </p:sp>
      <p:sp>
        <p:nvSpPr>
          <p:cNvPr id="16" name="Shape 14"/>
          <p:cNvSpPr/>
          <p:nvPr/>
        </p:nvSpPr>
        <p:spPr>
          <a:xfrm>
            <a:off x="777240" y="315468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327355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63"/>
                </a:solidFill>
              </a:rPr>
              <a:t>Aggressive fluids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194560" y="3264408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11827"/>
                </a:solidFill>
              </a:rPr>
              <a:t>20 mL/kg boluses; consider IO if no IV</a:t>
            </a:r>
            <a:endParaRPr lang="en-US" sz="1120" dirty="0"/>
          </a:p>
        </p:txBody>
      </p:sp>
      <p:sp>
        <p:nvSpPr>
          <p:cNvPr id="19" name="Shape 17"/>
          <p:cNvSpPr/>
          <p:nvPr/>
        </p:nvSpPr>
        <p:spPr>
          <a:xfrm>
            <a:off x="777240" y="411480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60120" y="423367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63"/>
                </a:solidFill>
              </a:rPr>
              <a:t>Escalate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194560" y="4224528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11827"/>
                </a:solidFill>
              </a:rPr>
              <a:t>epinephrine infusion / PICU / anaesthesia</a:t>
            </a:r>
            <a:endParaRPr lang="en-US" sz="1120" dirty="0"/>
          </a:p>
        </p:txBody>
      </p:sp>
      <p:sp>
        <p:nvSpPr>
          <p:cNvPr id="22" name="Shape 20"/>
          <p:cNvSpPr/>
          <p:nvPr/>
        </p:nvSpPr>
        <p:spPr>
          <a:xfrm>
            <a:off x="777240" y="507492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60120" y="51937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63"/>
                </a:solidFill>
              </a:rPr>
              <a:t>Special case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194560" y="5184648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11827"/>
                </a:solidFill>
              </a:rPr>
              <a:t>β-blocker exposure → consider glucagon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5303520" y="137160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303520" y="1371600"/>
            <a:ext cx="128016" cy="8686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596128" y="1536192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Never do this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596128" y="1810512"/>
            <a:ext cx="50749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Repeated nebulized salbutamol without repeated epinephrine is a common dangerous mistake.</a:t>
            </a:r>
            <a:endParaRPr lang="en-US" sz="1240" dirty="0"/>
          </a:p>
        </p:txBody>
      </p:sp>
      <p:sp>
        <p:nvSpPr>
          <p:cNvPr id="29" name="Shape 27"/>
          <p:cNvSpPr/>
          <p:nvPr/>
        </p:nvSpPr>
        <p:spPr>
          <a:xfrm>
            <a:off x="5303520" y="283464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303520" y="2834640"/>
            <a:ext cx="128016" cy="86868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5596128" y="2999232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IV epinephrine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596128" y="3273552"/>
            <a:ext cx="50749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Use only by experienced clinicians with monitoring, ideally as infusion for refractory shock, not as routine bolus.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0" y="4315968"/>
            <a:ext cx="54864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5240">
            <a:solidFill>
              <a:srgbClr val="5B3C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5303520" y="4315968"/>
            <a:ext cx="128016" cy="777240"/>
          </a:xfrm>
          <a:prstGeom prst="rect">
            <a:avLst/>
          </a:prstGeom>
          <a:solidFill>
            <a:srgbClr val="5B3C99"/>
          </a:solidFill>
          <a:ln w="12700">
            <a:solidFill>
              <a:srgbClr val="5B3C9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596128" y="4480560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3C99"/>
                </a:solidFill>
              </a:rPr>
              <a:t>β-blocker patient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596128" y="4754880"/>
            <a:ext cx="50749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Poor response may occur. Add glucagon while continuing standard resuscitation.</a:t>
            </a: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WAO 2020; RCH Clinical Guideline; Resuscitation Council UK.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TREATMENT HIERARCHY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Adjuncts: Helpful, But Never First-Line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49808" y="1207008"/>
            <a:ext cx="544068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1280160"/>
            <a:ext cx="1685239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Antihistamines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645359" y="1280160"/>
            <a:ext cx="3426257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relieve itch/urticaria only; do not treat airway edema, bronchospasm, or shock.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9808" y="2084832"/>
            <a:ext cx="5440680" cy="877824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9536" y="2157984"/>
            <a:ext cx="1685239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Steroids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45359" y="2157984"/>
            <a:ext cx="3426257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delayed onset; not reliable for acute reversal or prevention of biphasic reactions.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49808" y="2962656"/>
            <a:ext cx="544068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9536" y="3035808"/>
            <a:ext cx="1685239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Albuterol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645359" y="3035808"/>
            <a:ext cx="3426257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for persistent wheeze after epinephrine.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49808" y="3840480"/>
            <a:ext cx="5440680" cy="877824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59536" y="3913632"/>
            <a:ext cx="1685239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H2 blockers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45359" y="3913632"/>
            <a:ext cx="3426257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optional for cutaneous symptoms; not life-saving.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49808" y="4718304"/>
            <a:ext cx="544068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59536" y="4791456"/>
            <a:ext cx="1685239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Glucagon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645359" y="4791456"/>
            <a:ext cx="3426257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consider when anaphylaxis is refractory in a patient on β-blocker.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49808" y="1207008"/>
            <a:ext cx="5440680" cy="4389120"/>
          </a:xfrm>
          <a:prstGeom prst="roundRect">
            <a:avLst>
              <a:gd name="adj" fmla="val 833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0" descr="/mnt/data/anaphylaxis_assets/treatment_text_crop.png"/>
          <p:cNvPicPr>
            <a:picLocks noChangeAspect="1"/>
          </p:cNvPicPr>
          <p:nvPr/>
        </p:nvPicPr>
        <p:blipFill>
          <a:blip r:embed="rId3"/>
          <a:srcRect t="5853" b="5853"/>
          <a:stretch/>
        </p:blipFill>
        <p:spPr>
          <a:xfrm>
            <a:off x="6583680" y="1280160"/>
            <a:ext cx="4526280" cy="416052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914400" y="5715000"/>
            <a:ext cx="1024128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914400" y="5715000"/>
            <a:ext cx="128016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207008" y="5879592"/>
            <a:ext cx="9829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Memory line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207008" y="6153912"/>
            <a:ext cx="982980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Epinephrine saves life. Antihistamines save comfort. Steroids save neither acutely.</a:t>
            </a:r>
            <a:endParaRPr lang="en-US" sz="1240" dirty="0"/>
          </a:p>
        </p:txBody>
      </p:sp>
      <p:sp>
        <p:nvSpPr>
          <p:cNvPr id="27" name="Text 24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Ch. 190 screenshot; AAAAI/ACAAI 2020/2023; WAO 2020.</a:t>
            </a:r>
            <a:endParaRPr lang="en-US" sz="570" dirty="0"/>
          </a:p>
        </p:txBody>
      </p:sp>
      <p:sp>
        <p:nvSpPr>
          <p:cNvPr id="28" name="Text 25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 Stabilization: Prevent the Second Emergency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31520" y="1207008"/>
            <a:ext cx="57150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1248" y="1280160"/>
            <a:ext cx="16642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Observe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606040" y="1280160"/>
            <a:ext cx="37216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duration individualized; longer if severe, asthma, hypotension, delayed epi, or &gt;1 epi dose.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2167128"/>
            <a:ext cx="5715000" cy="96012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41248" y="2240280"/>
            <a:ext cx="16642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Biphasic risk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06040" y="2240280"/>
            <a:ext cx="37216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severe initial reaction, need for repeated epinephrine, delayed epinephrine, comorbid asthma.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3127248"/>
            <a:ext cx="57150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1248" y="3200400"/>
            <a:ext cx="16642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Before discharge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606040" y="3200400"/>
            <a:ext cx="37216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2 epinephrine auto-injectors, written action plan, demonstration, trigger avoidance.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" y="4087368"/>
            <a:ext cx="5715000" cy="96012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41248" y="4160520"/>
            <a:ext cx="16642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Follow-up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06040" y="4160520"/>
            <a:ext cx="372160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allergy/immunology referral; consider tryptase interpretation if severe/idiopathic/recurrent.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31520" y="1207008"/>
            <a:ext cx="5715000" cy="3840480"/>
          </a:xfrm>
          <a:prstGeom prst="roundRect">
            <a:avLst>
              <a:gd name="adj" fmla="val 9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0" descr="/mnt/data/anaphylaxis_assets/source_270.jpg"/>
          <p:cNvPicPr>
            <a:picLocks noChangeAspect="1"/>
          </p:cNvPicPr>
          <p:nvPr/>
        </p:nvPicPr>
        <p:blipFill>
          <a:blip r:embed="rId3"/>
          <a:srcRect t="6081" b="6081"/>
          <a:stretch/>
        </p:blipFill>
        <p:spPr>
          <a:xfrm>
            <a:off x="6812280" y="1097280"/>
            <a:ext cx="4343400" cy="4251960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914400" y="5532120"/>
            <a:ext cx="102412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914400" y="5532120"/>
            <a:ext cx="128016" cy="667512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207008" y="5696712"/>
            <a:ext cx="9829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Exam pearl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1207008" y="5971032"/>
            <a:ext cx="982980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Clinical improvement after epinephrine confirms treatment response — it is not required before giving epinephrine.</a:t>
            </a:r>
            <a:endParaRPr lang="en-US" sz="1240" dirty="0"/>
          </a:p>
        </p:txBody>
      </p:sp>
      <p:sp>
        <p:nvSpPr>
          <p:cNvPr id="24" name="Text 21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AAAAI/ACAAI Practice Parameter 2023; WAO 2020; Nelson Ch. 190 screenshot.</a:t>
            </a:r>
            <a:endParaRPr lang="en-US" sz="570" dirty="0"/>
          </a:p>
        </p:txBody>
      </p:sp>
      <p:sp>
        <p:nvSpPr>
          <p:cNvPr id="25" name="Text 22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SYSTEMS SAFETY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 Preparedness: What Must Be Ready Before the Reaction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680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98448" y="136245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Anaphylaxis protocol visible in every treatment area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039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98448" y="207568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Epinephrine 1 mg/mL with syringes/needles or auto-injectors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27523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98448" y="278892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Weight-based dose chart and roles assigned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8680" y="3465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298448" y="350215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Oxygen, bag-mask, suction, nebulizer, IV/IO access plan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" y="41788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98448" y="421538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Mock drill: who injects, who calls ambulance, who documents time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8680" y="4892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</a:rPr>
              <a:t>□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98448" y="492861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Aftercare template: action plan + EAI teaching + referral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635240" y="1463040"/>
            <a:ext cx="35661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635240" y="1463040"/>
            <a:ext cx="128016" cy="10058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927848" y="1627632"/>
            <a:ext cx="3154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Safety metric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927848" y="1901952"/>
            <a:ext cx="3154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Time from recognition to IM epinephrine should be measured in minutes, not after “trying” other drugs.</a:t>
            </a:r>
            <a:endParaRPr lang="en-US" sz="1240" dirty="0"/>
          </a:p>
        </p:txBody>
      </p:sp>
      <p:sp>
        <p:nvSpPr>
          <p:cNvPr id="22" name="Shape 20"/>
          <p:cNvSpPr/>
          <p:nvPr/>
        </p:nvSpPr>
        <p:spPr>
          <a:xfrm>
            <a:off x="7635240" y="3063240"/>
            <a:ext cx="35661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635240" y="3063240"/>
            <a:ext cx="128016" cy="91440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927848" y="3227832"/>
            <a:ext cx="3154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Training tip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927848" y="3502152"/>
            <a:ext cx="3154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Teach caregivers to inject first and call emergency services immediately after.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Resuscitation Council UK anaphylaxis pack guidance; AAAAI/ACAAI 2023.</a:t>
            </a:r>
            <a:endParaRPr lang="en-US" sz="570" dirty="0"/>
          </a:p>
        </p:txBody>
      </p:sp>
      <p:sp>
        <p:nvSpPr>
          <p:cNvPr id="27" name="Text 25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MEMORIZE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One-Minute Memory Framework: “EPI–FLOW”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41248" y="132588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96696" y="1581912"/>
            <a:ext cx="585216" cy="585216"/>
          </a:xfrm>
          <a:prstGeom prst="ellipse">
            <a:avLst/>
          </a:prstGeom>
          <a:solidFill>
            <a:srgbClr val="C8102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96696" y="175564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709928" y="156362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Epinephrine IM first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75888" y="132588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31336" y="158191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831336" y="175564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44568" y="156362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Position: flat / legs raised; do not stand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10528" y="132588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665976" y="158191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665976" y="175564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79208" y="156362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IV/IO fluids if hypotensive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345168" y="132588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500616" y="158191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500616" y="175564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F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213848" y="156362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Follow airway and oxygen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41248" y="333756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996696" y="359359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96696" y="376732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709928" y="357530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Look for wheeze → bronchodilator after epi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675888" y="333756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831336" y="359359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831336" y="376732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O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544568" y="357530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Observe for biphasic risk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510528" y="3337560"/>
            <a:ext cx="23317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665976" y="3593592"/>
            <a:ext cx="585216" cy="585216"/>
          </a:xfrm>
          <a:prstGeom prst="ellipse">
            <a:avLst/>
          </a:prstGeom>
          <a:solidFill>
            <a:srgbClr val="124E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665976" y="3767328"/>
            <a:ext cx="585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W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379208" y="3575304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Written action plan + two auto-injectors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1051560" y="5715000"/>
            <a:ext cx="978408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051560" y="5715000"/>
            <a:ext cx="128016" cy="530352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344168" y="5879592"/>
            <a:ext cx="9372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Teaching finish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344168" y="6153912"/>
            <a:ext cx="9372600" cy="27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Ask every resident: “What kills first — rash or airway/shock?” Then: “What reverses it?”</a:t>
            </a:r>
            <a:endParaRPr lang="en-US" sz="1240" dirty="0"/>
          </a:p>
        </p:txBody>
      </p:sp>
      <p:sp>
        <p:nvSpPr>
          <p:cNvPr id="38" name="Text 36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Textbook of Pediatrics Ch. 190 screenshots provided; WAO 2020; AAAAI/ACAAI 2023; RCH / Resuscitation Council UK.</a:t>
            </a:r>
            <a:endParaRPr lang="en-US" sz="570" dirty="0"/>
          </a:p>
        </p:txBody>
      </p:sp>
      <p:sp>
        <p:nvSpPr>
          <p:cNvPr id="39" name="Text 37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Case 1: Recognize Before Collapse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77240" y="1170432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14173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102E"/>
                </a:solidFill>
              </a:rPr>
              <a:t>Scenario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1874520"/>
            <a:ext cx="4663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A 4-year-old with known peanut allergy develops generalized hives, repetitive cough, hoarseness, and vomiting 10 minutes after eating cake at school. BP is still normal.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3657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1F3A"/>
                </a:solidFill>
              </a:rPr>
              <a:t>Question: Is this anaphylaxis?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537960" y="1444752"/>
            <a:ext cx="45262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537960" y="1444752"/>
            <a:ext cx="128016" cy="114300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30568" y="160934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30568" y="1883664"/>
            <a:ext cx="41148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Yes. Multi-system involvement after likely allergen: skin + respiratory + GI. Normal BP does not make it mild.</a:t>
            </a:r>
            <a:endParaRPr lang="en-US" sz="1240" dirty="0"/>
          </a:p>
        </p:txBody>
      </p:sp>
      <p:sp>
        <p:nvSpPr>
          <p:cNvPr id="14" name="Shape 12"/>
          <p:cNvSpPr/>
          <p:nvPr/>
        </p:nvSpPr>
        <p:spPr>
          <a:xfrm>
            <a:off x="6537960" y="3063240"/>
            <a:ext cx="45262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537960" y="3063240"/>
            <a:ext cx="128016" cy="1143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830568" y="3227832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Management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30568" y="3502152"/>
            <a:ext cx="41148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IM epinephrine now. Call help, oxygen/position, reassess. Do not give antihistamine first.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WAO 2020; AAAAI/ACAAI 2023; RCH Clinical Guideline.</a:t>
            </a:r>
            <a:endParaRPr lang="en-US" sz="570" dirty="0"/>
          </a:p>
        </p:txBody>
      </p:sp>
      <p:sp>
        <p:nvSpPr>
          <p:cNvPr id="19" name="Text 17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Case 2: The Cofactor Trap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77240" y="1170432"/>
            <a:ext cx="5303520" cy="438912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14173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102E"/>
                </a:solidFill>
              </a:rPr>
              <a:t>Scenario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1874520"/>
            <a:ext cx="470916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A 13-year-old develops urticaria, abdominal cramps, wheeze, and dizziness while running 1 hour after eating shrimp. He has had shrimp before without symptoms.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3767328"/>
            <a:ext cx="4754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B1F3A"/>
                </a:solidFill>
              </a:rPr>
              <a:t>What history makes the diagnosis more likely?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46520" y="1325880"/>
            <a:ext cx="47091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56248" y="1399032"/>
            <a:ext cx="1624889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Likely pattern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81721" y="1399032"/>
            <a:ext cx="2755087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food-dependent exercise-induced anaphylaxis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46520" y="2240280"/>
            <a:ext cx="4709160" cy="91440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56248" y="2313432"/>
            <a:ext cx="1624889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Ask about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281721" y="2313432"/>
            <a:ext cx="2755087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exercise, NSAIDs, infection, alcohol, menstruation, cold exposure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46520" y="3154680"/>
            <a:ext cx="47091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556248" y="3227832"/>
            <a:ext cx="1624889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Management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81721" y="3227832"/>
            <a:ext cx="2755087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treat now with IM epinephrine; prevention: avoid exercise after trigger food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46520" y="1325880"/>
            <a:ext cx="4709160" cy="2743200"/>
          </a:xfrm>
          <a:prstGeom prst="roundRect">
            <a:avLst>
              <a:gd name="adj" fmla="val 1333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46520" y="4754880"/>
            <a:ext cx="470916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46520" y="4754880"/>
            <a:ext cx="128016" cy="713232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739128" y="4919472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Exam pearl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739128" y="5193792"/>
            <a:ext cx="4297680" cy="210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Food tolerated on rest days may still trigger anaphylaxis with exercise/cofactors.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Ch. 190 triggers screenshot; WAO 2020.</a:t>
            </a:r>
            <a:endParaRPr lang="en-US" sz="570" dirty="0"/>
          </a:p>
        </p:txBody>
      </p:sp>
      <p:sp>
        <p:nvSpPr>
          <p:cNvPr id="25" name="Text 23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ATTACHED SOURCE IMAGE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Nelson Visual Anchor: Treatment Algorithm</a:t>
            </a:r>
            <a:endParaRPr lang="en-US" sz="2400" dirty="0"/>
          </a:p>
        </p:txBody>
      </p:sp>
      <p:pic>
        <p:nvPicPr>
          <p:cNvPr id="6" name="Image 0" descr="/mnt/data/anaphylaxis_assets/nelson_algorithm.png"/>
          <p:cNvPicPr>
            <a:picLocks noChangeAspect="1"/>
          </p:cNvPicPr>
          <p:nvPr/>
        </p:nvPicPr>
        <p:blipFill>
          <a:blip r:embed="rId3"/>
          <a:srcRect t="2419" b="2419"/>
          <a:stretch/>
        </p:blipFill>
        <p:spPr>
          <a:xfrm>
            <a:off x="685800" y="1078992"/>
            <a:ext cx="5577840" cy="52120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720840" y="1417320"/>
            <a:ext cx="4526280" cy="83439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30568" y="1490472"/>
            <a:ext cx="1419606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Read top-down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350758" y="1490472"/>
            <a:ext cx="2777490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suspected anaphylaxis → immediate intervention.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720840" y="2251710"/>
            <a:ext cx="4526280" cy="83439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30568" y="2324862"/>
            <a:ext cx="1419606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If response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350758" y="2324862"/>
            <a:ext cx="2777490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observe, prescribe epinephrine auto-injector, allergy referral.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720840" y="3086100"/>
            <a:ext cx="4526280" cy="83439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830568" y="3159252"/>
            <a:ext cx="1419606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If no response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350758" y="3159252"/>
            <a:ext cx="2777490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repeat epi, oxygen, fluids, bronchodilator, adjuncts, escalate.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720840" y="3920490"/>
            <a:ext cx="4526280" cy="834390"/>
          </a:xfrm>
          <a:prstGeom prst="rect">
            <a:avLst/>
          </a:prstGeom>
          <a:solidFill>
            <a:srgbClr val="F3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830568" y="3993642"/>
            <a:ext cx="1419606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If arrest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8350758" y="3993642"/>
            <a:ext cx="2777490" cy="7429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CPR + high-dose epi + rapid volume expansion + ICU transfer.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720840" y="1417320"/>
            <a:ext cx="4526280" cy="3337560"/>
          </a:xfrm>
          <a:prstGeom prst="roundRect">
            <a:avLst>
              <a:gd name="adj" fmla="val 1096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720840" y="5166360"/>
            <a:ext cx="45262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720840" y="5166360"/>
            <a:ext cx="128016" cy="731520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013448" y="5330952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How to teach it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013448" y="5605272"/>
            <a:ext cx="41148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Every box should answer one question: “Do I inject now? Do I repeat? Do I escalate? Do I discharge safely?”</a:t>
            </a:r>
            <a:endParaRPr lang="en-US" sz="1240" dirty="0"/>
          </a:p>
        </p:txBody>
      </p:sp>
      <p:sp>
        <p:nvSpPr>
          <p:cNvPr id="24" name="Text 21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 image: Nelson Textbook of Pediatrics Ch. 190 screenshot provided.</a:t>
            </a:r>
            <a:endParaRPr lang="en-US" sz="570" dirty="0"/>
          </a:p>
        </p:txBody>
      </p:sp>
      <p:sp>
        <p:nvSpPr>
          <p:cNvPr id="25" name="Text 22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MCQ 1: Single Best Answer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078992"/>
            <a:ext cx="10835640" cy="402336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353312"/>
            <a:ext cx="102412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11827"/>
                </a:solidFill>
              </a:rPr>
              <a:t>A 6-year-old develops generalized urticaria, lip swelling, cough, wheeze, and repeated vomiting 15 minutes after eating a cookie at a party. BP is normal and oxygen saturation is 94%. What is the most appropriate immediate treatment?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1005840" y="2633472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97480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A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371600" y="261518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Oral cetirizine and observe for progression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1005840" y="3072384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136392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371600" y="305409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Nebulized salbutamol and reassess before epinephrine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3511296"/>
            <a:ext cx="256032" cy="256032"/>
          </a:xfrm>
          <a:prstGeom prst="ellipse">
            <a:avLst/>
          </a:prstGeom>
          <a:solidFill>
            <a:srgbClr val="2E7D58"/>
          </a:solidFill>
          <a:ln w="1016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575304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C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371600" y="349300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IM epinephrine in the mid-outer thigh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1005840" y="3950208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4014216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D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371600" y="393192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IV hydrocortisone and H1/H2 blockers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4389120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453128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371600" y="437083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Serum tryptase before treatment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658368" y="528523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58368" y="5285232"/>
            <a:ext cx="128016" cy="96012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0976" y="5449824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Answer: C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50976" y="5724144"/>
            <a:ext cx="10469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Skin/mucosa + respiratory + GI symptoms after likely allergen = anaphylaxis. Normal BP does not justify delay. IM epinephrine is first-line.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MCQ style: single-best-answer, resident level; sources: WAO 2020; AAAAI/ACAAI 2023; RCH/Resus UK.</a:t>
            </a:r>
            <a:endParaRPr lang="en-US" sz="570" dirty="0"/>
          </a:p>
        </p:txBody>
      </p:sp>
      <p:sp>
        <p:nvSpPr>
          <p:cNvPr id="28" name="Text 2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20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MCQ 2: Single Best Answer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078992"/>
            <a:ext cx="10835640" cy="402336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353312"/>
            <a:ext cx="102412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11827"/>
                </a:solidFill>
              </a:rPr>
              <a:t>A 10-kg infant with suspected anaphylaxis has stridor, diffuse hives, and poor perfusion after antibiotic administration. Which epinephrine dose is most appropriate as first-line treatment?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1005840" y="2633472"/>
            <a:ext cx="256032" cy="256032"/>
          </a:xfrm>
          <a:prstGeom prst="ellipse">
            <a:avLst/>
          </a:prstGeom>
          <a:solidFill>
            <a:srgbClr val="2E7D58"/>
          </a:solidFill>
          <a:ln w="1016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97480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A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371600" y="261518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0.01 mg IM of 1 mg/mL epinephrine in the lateral thigh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1005840" y="3072384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136392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371600" y="305409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0.1 mg IV bolus of 1:10,000 epinephrine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3511296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575304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C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371600" y="349300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0.15 mg IM autoinjector only; weight-based dosing is not used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1005840" y="3950208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4014216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D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371600" y="393192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0.3 mg IM epinephrine because all children receive the same dose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4389120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453128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371600" y="437083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Nebulized racemic epinephrine only because stridor is present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658368" y="528523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58368" y="5285232"/>
            <a:ext cx="128016" cy="96012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0976" y="5449824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Answer: A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50976" y="5724144"/>
            <a:ext cx="10469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Dose is 0.01 mg/kg IM of 1 mg/mL solution in the mid-outer thigh. Nebulized epinephrine may help upper airway symptoms but does not replace IM epinephrine.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MCQ style: single-best-answer, resident level; sources: WAO 2020; AAAAI/ACAAI 2023; RCH/Resus UK.</a:t>
            </a:r>
            <a:endParaRPr lang="en-US" sz="570" dirty="0"/>
          </a:p>
        </p:txBody>
      </p:sp>
      <p:sp>
        <p:nvSpPr>
          <p:cNvPr id="28" name="Text 2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21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MCQ 3: Single Best Answer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078992"/>
            <a:ext cx="10835640" cy="402336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353312"/>
            <a:ext cx="102412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11827"/>
                </a:solidFill>
              </a:rPr>
              <a:t>A 12-year-old with peanut-triggered anaphylaxis receives IM epinephrine and oxygen. After 8 minutes he remains hypotensive with persistent wheeze. What is the next best step?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1005840" y="2633472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97480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A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371600" y="261518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Wait 30 minutes because epinephrine takes time to work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1005840" y="3072384"/>
            <a:ext cx="256032" cy="256032"/>
          </a:xfrm>
          <a:prstGeom prst="ellipse">
            <a:avLst/>
          </a:prstGeom>
          <a:solidFill>
            <a:srgbClr val="2E7D58"/>
          </a:solidFill>
          <a:ln w="1016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136392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371600" y="305409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Repeat IM epinephrine and start isotonic fluid bolus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3511296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575304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C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371600" y="349300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Give diphenhydramine as the main escalation therapy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1005840" y="3950208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4014216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D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371600" y="393192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Give oral prednisolone and discharge when rash improves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4389120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453128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371600" y="437083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Order serum tryptase before repeating epinephrine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658368" y="528523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58368" y="5285232"/>
            <a:ext cx="128016" cy="96012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0976" y="5449824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Answer: B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50976" y="5724144"/>
            <a:ext cx="10469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Persistent airway/breathing/circulation symptoms after the first dose require repeat IM epinephrine every 5–15 minutes plus fluid resuscitation for hypotension/shock.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MCQ style: single-best-answer, resident level; sources: WAO 2020; AAAAI/ACAAI 2023; RCH/Resus UK.</a:t>
            </a:r>
            <a:endParaRPr lang="en-US" sz="570" dirty="0"/>
          </a:p>
        </p:txBody>
      </p:sp>
      <p:sp>
        <p:nvSpPr>
          <p:cNvPr id="28" name="Text 2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22</a:t>
            </a:r>
            <a:endParaRPr lang="en-US" sz="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MCQ 4: Single Best Answer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078992"/>
            <a:ext cx="10835640" cy="402336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353312"/>
            <a:ext cx="102412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11827"/>
                </a:solidFill>
              </a:rPr>
              <a:t>A teenager on a β-blocker develops severe anaphylaxis and remains hypotensive despite repeated IM epinephrine and fluid boluses while critical care support is being mobilized. Which adjunct may improve catecholamine-resistant hypotension?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1005840" y="2633472"/>
            <a:ext cx="256032" cy="256032"/>
          </a:xfrm>
          <a:prstGeom prst="ellipse">
            <a:avLst/>
          </a:prstGeom>
          <a:solidFill>
            <a:srgbClr val="2E7D58"/>
          </a:solidFill>
          <a:ln w="1016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97480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A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371600" y="261518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Glucagon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1005840" y="3072384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136392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371600" y="305409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Cetirizine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3511296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575304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C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371600" y="349300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Ranitidine alone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1005840" y="3950208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4014216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D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371600" y="393192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Methylprednisolone as the only rescue drug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4389120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453128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371600" y="437083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Aspirin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658368" y="528523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58368" y="5285232"/>
            <a:ext cx="128016" cy="96012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0976" y="5449824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Answer: A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50976" y="5724144"/>
            <a:ext cx="10469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β-blockers can blunt epinephrine response. Glucagon may be considered in refractory anaphylaxis while continuing epinephrine-based resuscitation.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MCQ style: single-best-answer, resident level; sources: WAO 2020; AAAAI/ACAAI 2023; RCH/Resus UK.</a:t>
            </a:r>
            <a:endParaRPr lang="en-US" sz="570" dirty="0"/>
          </a:p>
        </p:txBody>
      </p:sp>
      <p:sp>
        <p:nvSpPr>
          <p:cNvPr id="28" name="Text 2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23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PRACTICE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MCQ 5: Single Best Answer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078992"/>
            <a:ext cx="10835640" cy="402336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353312"/>
            <a:ext cx="1024128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11827"/>
                </a:solidFill>
              </a:rPr>
              <a:t>A 7-year-old treated for anaphylaxis required two IM epinephrine doses and a fluid bolus before full recovery. Which discharge plan is most appropriate?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1005840" y="2633472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97480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A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371600" y="2615184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Discharge immediately once the rash disappears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1005840" y="3072384"/>
            <a:ext cx="256032" cy="256032"/>
          </a:xfrm>
          <a:prstGeom prst="ellipse">
            <a:avLst/>
          </a:prstGeom>
          <a:solidFill>
            <a:srgbClr val="2E7D58"/>
          </a:solidFill>
          <a:ln w="1016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136392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371600" y="3054096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Observe longer because of biphasic risk, prescribe two auto-injectors, teach use, give a written action plan, and arrange allergy follow-up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3511296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575304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C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371600" y="3493008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Discharge with oral antihistamine only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1005840" y="3950208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4014216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D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371600" y="3931920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Routine steroids are sufficient to prevent biphasic reaction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4389120"/>
            <a:ext cx="256032" cy="256032"/>
          </a:xfrm>
          <a:prstGeom prst="ellipse">
            <a:avLst/>
          </a:prstGeom>
          <a:solidFill>
            <a:srgbClr val="F2F4F7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453128"/>
            <a:ext cx="2560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7085"/>
                </a:solidFill>
              </a:rPr>
              <a:t>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371600" y="4370832"/>
            <a:ext cx="9692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No referral is needed if the trigger is known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658368" y="528523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E7D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58368" y="5285232"/>
            <a:ext cx="128016" cy="960120"/>
          </a:xfrm>
          <a:prstGeom prst="rect">
            <a:avLst/>
          </a:prstGeom>
          <a:solidFill>
            <a:srgbClr val="2E7D58"/>
          </a:solidFill>
          <a:ln w="12700">
            <a:solidFill>
              <a:srgbClr val="2E7D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0976" y="5449824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58"/>
                </a:solidFill>
              </a:rPr>
              <a:t>Answer: B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50976" y="5724144"/>
            <a:ext cx="10469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Need for repeated epinephrine and hypotension increase risk for recurrence/biphasic reaction. Discharge requires observation, two epinephrine auto-injectors, education, action plan, and referral.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MCQ style: single-best-answer, resident level; sources: WAO 2020; AAAAI/ACAAI 2023; RCH/Resus UK.</a:t>
            </a:r>
            <a:endParaRPr lang="en-US" sz="570" dirty="0"/>
          </a:p>
        </p:txBody>
      </p:sp>
      <p:sp>
        <p:nvSpPr>
          <p:cNvPr id="28" name="Text 26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24</a:t>
            </a:r>
            <a:endParaRPr lang="en-US" sz="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Slide to Memorize Before the Exam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914400" y="1170432"/>
            <a:ext cx="402336" cy="402336"/>
          </a:xfrm>
          <a:prstGeom prst="ellipse">
            <a:avLst/>
          </a:prstGeom>
          <a:solidFill>
            <a:srgbClr val="124E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1280160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508760" y="1197864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Anaphylaxis is clinical — skin may be absent.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1865376"/>
            <a:ext cx="402336" cy="402336"/>
          </a:xfrm>
          <a:prstGeom prst="ellipse">
            <a:avLst/>
          </a:prstGeom>
          <a:solidFill>
            <a:srgbClr val="C8102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14400" y="1975104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508760" y="1892808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11827"/>
                </a:solidFill>
              </a:rPr>
              <a:t>IM epinephrine is first-line; do not wait.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14400" y="2560320"/>
            <a:ext cx="402336" cy="402336"/>
          </a:xfrm>
          <a:prstGeom prst="ellipse">
            <a:avLst/>
          </a:prstGeom>
          <a:solidFill>
            <a:srgbClr val="124E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4400" y="2670048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508760" y="2587752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Dose: 0.01 mg/kg of 1 mg/mL IM lateral thigh; repeat 5–15 min.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14400" y="3255264"/>
            <a:ext cx="402336" cy="402336"/>
          </a:xfrm>
          <a:prstGeom prst="ellipse">
            <a:avLst/>
          </a:prstGeom>
          <a:solidFill>
            <a:srgbClr val="124E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14400" y="3364992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08760" y="3282696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Airway/oxygen/fluids support after epinephrine.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914400" y="3950208"/>
            <a:ext cx="402336" cy="402336"/>
          </a:xfrm>
          <a:prstGeom prst="ellipse">
            <a:avLst/>
          </a:prstGeom>
          <a:solidFill>
            <a:srgbClr val="124E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14400" y="4059936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508760" y="397764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Antihistamines/steroids are adjuncts, not rescue treatment.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14400" y="4645152"/>
            <a:ext cx="402336" cy="402336"/>
          </a:xfrm>
          <a:prstGeom prst="ellipse">
            <a:avLst/>
          </a:prstGeom>
          <a:solidFill>
            <a:srgbClr val="124E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4754880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508760" y="4672584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11827"/>
                </a:solidFill>
              </a:rPr>
              <a:t>Discharge = observe + two auto-injectors + action plan + referral.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1143000" y="5806440"/>
            <a:ext cx="97383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524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143000" y="5806440"/>
            <a:ext cx="128016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35608" y="5971032"/>
            <a:ext cx="9326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</a:rPr>
              <a:t>Final line for residents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435608" y="6245352"/>
            <a:ext cx="93268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When in doubt: epinephrine first, then think.</a:t>
            </a:r>
            <a:endParaRPr lang="en-US" sz="1240" dirty="0"/>
          </a:p>
        </p:txBody>
      </p:sp>
      <p:sp>
        <p:nvSpPr>
          <p:cNvPr id="28" name="Text 26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Sources: Nelson Textbook of Pediatrics Ch. 190 screenshots provided; WAO 2020; AAAAI/ACAAI 2023; RCH / Resuscitation Council UK.</a:t>
            </a:r>
            <a:endParaRPr lang="en-US" sz="570" dirty="0"/>
          </a:p>
        </p:txBody>
      </p:sp>
      <p:sp>
        <p:nvSpPr>
          <p:cNvPr id="29" name="Text 27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25</a:t>
            </a:r>
            <a:endParaRPr lang="en-US" sz="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IMAGES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Attached Images Used as Visual Anchors</a:t>
            </a:r>
            <a:endParaRPr lang="en-US" sz="2400" dirty="0"/>
          </a:p>
        </p:txBody>
      </p:sp>
      <p:pic>
        <p:nvPicPr>
          <p:cNvPr id="6" name="Image 0" descr="/mnt/data/anaphylaxis_assets/source_264.jpg"/>
          <p:cNvPicPr>
            <a:picLocks noChangeAspect="1"/>
          </p:cNvPicPr>
          <p:nvPr/>
        </p:nvPicPr>
        <p:blipFill>
          <a:blip r:embed="rId3"/>
          <a:srcRect t="14398" b="14398"/>
          <a:stretch/>
        </p:blipFill>
        <p:spPr>
          <a:xfrm>
            <a:off x="658368" y="1143000"/>
            <a:ext cx="2423160" cy="19202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3127248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264</a:t>
            </a:r>
            <a:endParaRPr lang="en-US" sz="800" dirty="0"/>
          </a:p>
        </p:txBody>
      </p:sp>
      <p:pic>
        <p:nvPicPr>
          <p:cNvPr id="8" name="Image 1" descr="/mnt/data/anaphylaxis_assets/source_265.jpg"/>
          <p:cNvPicPr>
            <a:picLocks noChangeAspect="1"/>
          </p:cNvPicPr>
          <p:nvPr/>
        </p:nvPicPr>
        <p:blipFill>
          <a:blip r:embed="rId4"/>
          <a:srcRect l="11790" r="11790"/>
          <a:stretch/>
        </p:blipFill>
        <p:spPr>
          <a:xfrm>
            <a:off x="3447288" y="1143000"/>
            <a:ext cx="2423160" cy="19202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47288" y="3127248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265</a:t>
            </a:r>
            <a:endParaRPr lang="en-US" sz="800" dirty="0"/>
          </a:p>
        </p:txBody>
      </p:sp>
      <p:pic>
        <p:nvPicPr>
          <p:cNvPr id="10" name="Image 2" descr="/mnt/data/anaphylaxis_assets/source_266.jpg"/>
          <p:cNvPicPr>
            <a:picLocks noChangeAspect="1"/>
          </p:cNvPicPr>
          <p:nvPr/>
        </p:nvPicPr>
        <p:blipFill>
          <a:blip r:embed="rId5"/>
          <a:srcRect t="17733" b="17733"/>
          <a:stretch/>
        </p:blipFill>
        <p:spPr>
          <a:xfrm>
            <a:off x="6236208" y="1143000"/>
            <a:ext cx="2423160" cy="19202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36208" y="3127248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266</a:t>
            </a:r>
            <a:endParaRPr lang="en-US" sz="800" dirty="0"/>
          </a:p>
        </p:txBody>
      </p:sp>
      <p:pic>
        <p:nvPicPr>
          <p:cNvPr id="12" name="Image 3" descr="/mnt/data/anaphylaxis_assets/source_267.jpg"/>
          <p:cNvPicPr>
            <a:picLocks noChangeAspect="1"/>
          </p:cNvPicPr>
          <p:nvPr/>
        </p:nvPicPr>
        <p:blipFill>
          <a:blip r:embed="rId6"/>
          <a:srcRect t="17047" b="17046"/>
          <a:stretch/>
        </p:blipFill>
        <p:spPr>
          <a:xfrm>
            <a:off x="9025128" y="1143000"/>
            <a:ext cx="2423160" cy="192024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025128" y="3127248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267</a:t>
            </a:r>
            <a:endParaRPr lang="en-US" sz="800" dirty="0"/>
          </a:p>
        </p:txBody>
      </p:sp>
      <p:pic>
        <p:nvPicPr>
          <p:cNvPr id="14" name="Image 4" descr="/mnt/data/anaphylaxis_assets/source_268.jpg"/>
          <p:cNvPicPr>
            <a:picLocks noChangeAspect="1"/>
          </p:cNvPicPr>
          <p:nvPr/>
        </p:nvPicPr>
        <p:blipFill>
          <a:blip r:embed="rId7"/>
          <a:srcRect t="15624" b="15624"/>
          <a:stretch/>
        </p:blipFill>
        <p:spPr>
          <a:xfrm>
            <a:off x="2057400" y="3749040"/>
            <a:ext cx="2423160" cy="192024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2057400" y="5742432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268</a:t>
            </a:r>
            <a:endParaRPr lang="en-US" sz="800" dirty="0"/>
          </a:p>
        </p:txBody>
      </p:sp>
      <p:pic>
        <p:nvPicPr>
          <p:cNvPr id="16" name="Image 5" descr="/mnt/data/anaphylaxis_assets/source_269.jpg"/>
          <p:cNvPicPr>
            <a:picLocks noChangeAspect="1"/>
          </p:cNvPicPr>
          <p:nvPr/>
        </p:nvPicPr>
        <p:blipFill>
          <a:blip r:embed="rId8"/>
          <a:srcRect t="15477" b="15477"/>
          <a:stretch/>
        </p:blipFill>
        <p:spPr>
          <a:xfrm>
            <a:off x="5029200" y="3749040"/>
            <a:ext cx="2423160" cy="192024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029200" y="5742432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269</a:t>
            </a:r>
            <a:endParaRPr lang="en-US" sz="800" dirty="0"/>
          </a:p>
        </p:txBody>
      </p:sp>
      <p:pic>
        <p:nvPicPr>
          <p:cNvPr id="18" name="Image 6" descr="/mnt/data/anaphylaxis_assets/source_270.jpg"/>
          <p:cNvPicPr>
            <a:picLocks noChangeAspect="1"/>
          </p:cNvPicPr>
          <p:nvPr/>
        </p:nvPicPr>
        <p:blipFill>
          <a:blip r:embed="rId9"/>
          <a:srcRect t="14448" b="14448"/>
          <a:stretch/>
        </p:blipFill>
        <p:spPr>
          <a:xfrm>
            <a:off x="8001000" y="3749040"/>
            <a:ext cx="2423160" cy="192024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8001000" y="5742432"/>
            <a:ext cx="2423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085"/>
                </a:solidFill>
              </a:rPr>
              <a:t>Image 270</a:t>
            </a:r>
            <a:endParaRPr lang="en-US" sz="800" dirty="0"/>
          </a:p>
        </p:txBody>
      </p:sp>
      <p:sp>
        <p:nvSpPr>
          <p:cNvPr id="20" name="Text 11"/>
          <p:cNvSpPr/>
          <p:nvPr/>
        </p:nvSpPr>
        <p:spPr>
          <a:xfrm>
            <a:off x="566928" y="656539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70" dirty="0">
                <a:solidFill>
                  <a:srgbClr val="8B97A8"/>
                </a:solidFill>
              </a:rPr>
              <a:t>All source screenshots were provided by the user and incorporated as visual anchors.</a:t>
            </a:r>
            <a:endParaRPr lang="en-US" sz="570" dirty="0"/>
          </a:p>
        </p:txBody>
      </p:sp>
      <p:sp>
        <p:nvSpPr>
          <p:cNvPr id="21" name="Text 12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26</a:t>
            </a:r>
            <a:endParaRPr lang="en-US" sz="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66928" y="25603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10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66928" y="5303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68680" y="1353312"/>
            <a:ext cx="256032" cy="256032"/>
          </a:xfrm>
          <a:prstGeom prst="ellipse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325880" y="129844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11827"/>
                </a:solidFill>
              </a:rPr>
              <a:t>Nelson Textbook of Pediatrics, Chapter 190: Anaphylaxis — screenshots supplied in this chat.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68680" y="2103120"/>
            <a:ext cx="256032" cy="256032"/>
          </a:xfrm>
          <a:prstGeom prst="ellipse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25880" y="204825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11827"/>
                </a:solidFill>
              </a:rPr>
              <a:t>World Allergy Organization Anaphylaxis Guidance 2020.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68680" y="2852928"/>
            <a:ext cx="256032" cy="256032"/>
          </a:xfrm>
          <a:prstGeom prst="ellipse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25880" y="279806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11827"/>
                </a:solidFill>
              </a:rPr>
              <a:t>AAAAI/ACAAI Joint Task Force: Anaphylaxis Practice Parameter Update 2023 / practice guidance.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68680" y="3602736"/>
            <a:ext cx="256032" cy="256032"/>
          </a:xfrm>
          <a:prstGeom prst="ellipse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25880" y="3547872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11827"/>
                </a:solidFill>
              </a:rPr>
              <a:t>Royal Children's Hospital Melbourne Clinical Practice Guideline: Anaphylaxis.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68680" y="4352544"/>
            <a:ext cx="256032" cy="256032"/>
          </a:xfrm>
          <a:prstGeom prst="ellipse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325880" y="42976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11827"/>
                </a:solidFill>
              </a:rPr>
              <a:t>Resuscitation Council UK: Emergency Treatment of Anaphylaxis Guideline 2021.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68680" y="5486400"/>
            <a:ext cx="1042416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5240">
            <a:solidFill>
              <a:srgbClr val="124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68680" y="5486400"/>
            <a:ext cx="128016" cy="713232"/>
          </a:xfrm>
          <a:prstGeom prst="rect">
            <a:avLst/>
          </a:prstGeom>
          <a:solidFill>
            <a:srgbClr val="124E63"/>
          </a:solidFill>
          <a:ln w="12700">
            <a:solidFill>
              <a:srgbClr val="124E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61288" y="5650992"/>
            <a:ext cx="10012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4E63"/>
                </a:solidFill>
              </a:rPr>
              <a:t>Update note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61288" y="5925312"/>
            <a:ext cx="10012680" cy="210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11827"/>
                </a:solidFill>
              </a:rPr>
              <a:t>Medication doses and observation/discharge policies should be aligned with local hospital protocol. This lecture emphasizes principles consistent with major international guidance.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1841480" y="651052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9AA6B2"/>
                </a:solidFill>
              </a:rPr>
              <a:t>27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2982</Words>
  <Application>Microsoft Office PowerPoint</Application>
  <PresentationFormat>Widescreen</PresentationFormat>
  <Paragraphs>444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Anaphylaxis: Recognition &amp; Emergency Management</dc:title>
  <dc:subject>Pediatric anaphylaxis resident lecture</dc:subject>
  <dc:creator>Dr. Manar Shawabkeh</dc:creator>
  <cp:lastModifiedBy>Manar Shawabkeh</cp:lastModifiedBy>
  <cp:revision>1</cp:revision>
  <dcterms:created xsi:type="dcterms:W3CDTF">2026-07-17T20:09:45Z</dcterms:created>
  <dcterms:modified xsi:type="dcterms:W3CDTF">2026-07-17T20:23:19Z</dcterms:modified>
</cp:coreProperties>
</file>