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ef294d8015b4685" /><Relationship Type="http://schemas.openxmlformats.org/officeDocument/2006/relationships/extended-properties" Target="/docProps/app.xml" Id="R8ef57246839e4980" /><Relationship Type="http://schemas.openxmlformats.org/officeDocument/2006/relationships/officeDocument" Target="/ppt/presentation.xml" Id="R96cd74ec83d349f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e5c69119ead49e7"/>
  </p:sldMasterIdLst>
  <p:notesMasterIdLst>
    <p:notesMasterId xmlns:r="http://schemas.openxmlformats.org/officeDocument/2006/relationships" r:id="Rd5ae487dbf0948bb"/>
  </p:notesMasterIdLst>
  <p:sldIdLst>
    <p:sldId xmlns:r="http://schemas.openxmlformats.org/officeDocument/2006/relationships" id="256" r:id="Rae662be3339e4704"/>
    <p:sldId xmlns:r="http://schemas.openxmlformats.org/officeDocument/2006/relationships" id="257" r:id="Rdffb4f93e7e347d1"/>
    <p:sldId xmlns:r="http://schemas.openxmlformats.org/officeDocument/2006/relationships" id="258" r:id="R54fb14c48f73431d"/>
    <p:sldId xmlns:r="http://schemas.openxmlformats.org/officeDocument/2006/relationships" id="259" r:id="Rbcd0296243544053"/>
    <p:sldId xmlns:r="http://schemas.openxmlformats.org/officeDocument/2006/relationships" id="260" r:id="Rbf3dfce33db14d6a"/>
    <p:sldId xmlns:r="http://schemas.openxmlformats.org/officeDocument/2006/relationships" id="261" r:id="Rd8c4569e6b3545cf"/>
    <p:sldId xmlns:r="http://schemas.openxmlformats.org/officeDocument/2006/relationships" id="262" r:id="R506da46f3318482b"/>
    <p:sldId xmlns:r="http://schemas.openxmlformats.org/officeDocument/2006/relationships" id="263" r:id="R23be878a1b86474a"/>
    <p:sldId xmlns:r="http://schemas.openxmlformats.org/officeDocument/2006/relationships" id="264" r:id="R9c714ed5572340ff"/>
    <p:sldId xmlns:r="http://schemas.openxmlformats.org/officeDocument/2006/relationships" id="265" r:id="Rf40066d27ff6457b"/>
    <p:sldId xmlns:r="http://schemas.openxmlformats.org/officeDocument/2006/relationships" id="266" r:id="R9dcfbb8829a149c3"/>
    <p:sldId xmlns:r="http://schemas.openxmlformats.org/officeDocument/2006/relationships" id="267" r:id="R8cf64e1cf97c4feb"/>
    <p:sldId xmlns:r="http://schemas.openxmlformats.org/officeDocument/2006/relationships" id="268" r:id="Rba3fd314f96d41dd"/>
    <p:sldId xmlns:r="http://schemas.openxmlformats.org/officeDocument/2006/relationships" id="269" r:id="Rd5e4046a2dc84cb3"/>
    <p:sldId xmlns:r="http://schemas.openxmlformats.org/officeDocument/2006/relationships" id="270" r:id="R7a60bcb281604991"/>
    <p:sldId xmlns:r="http://schemas.openxmlformats.org/officeDocument/2006/relationships" id="271" r:id="Re080b0b4a2d146be"/>
    <p:sldId xmlns:r="http://schemas.openxmlformats.org/officeDocument/2006/relationships" id="272" r:id="R2d3c1c280a6e44c3"/>
    <p:sldId xmlns:r="http://schemas.openxmlformats.org/officeDocument/2006/relationships" id="273" r:id="R57b754cd0ff14d01"/>
    <p:sldId xmlns:r="http://schemas.openxmlformats.org/officeDocument/2006/relationships" id="274" r:id="Rd9d9d54bdd0b4604"/>
    <p:sldId xmlns:r="http://schemas.openxmlformats.org/officeDocument/2006/relationships" id="275" r:id="R5582d498d24b4864"/>
    <p:sldId xmlns:r="http://schemas.openxmlformats.org/officeDocument/2006/relationships" id="276" r:id="R8f12fbc649a5469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7c423e3a2d4486c" /><Relationship Type="http://schemas.openxmlformats.org/officeDocument/2006/relationships/slideMaster" Target="/ppt/slideMasters/slideMaster1.xml" Id="R7e5c69119ead49e7" /><Relationship Type="http://schemas.openxmlformats.org/officeDocument/2006/relationships/notesMaster" Target="/ppt/notesMasters/notesMaster1.xml" Id="Rd5ae487dbf0948bb" /><Relationship Type="http://schemas.openxmlformats.org/officeDocument/2006/relationships/presProps" Target="/ppt/presProps.xml" Id="Rcf010ea65d464afd" /><Relationship Type="http://schemas.openxmlformats.org/officeDocument/2006/relationships/tableStyles" Target="/ppt/tableStyles.xml" Id="R556d7e2c677f4dd8" /><Relationship Type="http://schemas.openxmlformats.org/officeDocument/2006/relationships/slide" Target="/ppt/slides/slide1.xml" Id="Rae662be3339e4704" /><Relationship Type="http://schemas.openxmlformats.org/officeDocument/2006/relationships/slide" Target="/ppt/slides/slide2.xml" Id="Rdffb4f93e7e347d1" /><Relationship Type="http://schemas.openxmlformats.org/officeDocument/2006/relationships/slide" Target="/ppt/slides/slide3.xml" Id="R54fb14c48f73431d" /><Relationship Type="http://schemas.openxmlformats.org/officeDocument/2006/relationships/slide" Target="/ppt/slides/slide4.xml" Id="Rbcd0296243544053" /><Relationship Type="http://schemas.openxmlformats.org/officeDocument/2006/relationships/slide" Target="/ppt/slides/slide5.xml" Id="Rbf3dfce33db14d6a" /><Relationship Type="http://schemas.openxmlformats.org/officeDocument/2006/relationships/slide" Target="/ppt/slides/slide6.xml" Id="Rd8c4569e6b3545cf" /><Relationship Type="http://schemas.openxmlformats.org/officeDocument/2006/relationships/slide" Target="/ppt/slides/slide7.xml" Id="R506da46f3318482b" /><Relationship Type="http://schemas.openxmlformats.org/officeDocument/2006/relationships/slide" Target="/ppt/slides/slide8.xml" Id="R23be878a1b86474a" /><Relationship Type="http://schemas.openxmlformats.org/officeDocument/2006/relationships/slide" Target="/ppt/slides/slide9.xml" Id="R9c714ed5572340ff" /><Relationship Type="http://schemas.openxmlformats.org/officeDocument/2006/relationships/slide" Target="/ppt/slides/slide10.xml" Id="Rf40066d27ff6457b" /><Relationship Type="http://schemas.openxmlformats.org/officeDocument/2006/relationships/slide" Target="/ppt/slides/slide11.xml" Id="R9dcfbb8829a149c3" /><Relationship Type="http://schemas.openxmlformats.org/officeDocument/2006/relationships/slide" Target="/ppt/slides/slide12.xml" Id="R8cf64e1cf97c4feb" /><Relationship Type="http://schemas.openxmlformats.org/officeDocument/2006/relationships/slide" Target="/ppt/slides/slide13.xml" Id="Rba3fd314f96d41dd" /><Relationship Type="http://schemas.openxmlformats.org/officeDocument/2006/relationships/slide" Target="/ppt/slides/slide14.xml" Id="Rd5e4046a2dc84cb3" /><Relationship Type="http://schemas.openxmlformats.org/officeDocument/2006/relationships/slide" Target="/ppt/slides/slide15.xml" Id="R7a60bcb281604991" /><Relationship Type="http://schemas.openxmlformats.org/officeDocument/2006/relationships/slide" Target="/ppt/slides/slide16.xml" Id="Re080b0b4a2d146be" /><Relationship Type="http://schemas.openxmlformats.org/officeDocument/2006/relationships/slide" Target="/ppt/slides/slide17.xml" Id="R2d3c1c280a6e44c3" /><Relationship Type="http://schemas.openxmlformats.org/officeDocument/2006/relationships/slide" Target="/ppt/slides/slide18.xml" Id="R57b754cd0ff14d01" /><Relationship Type="http://schemas.openxmlformats.org/officeDocument/2006/relationships/slide" Target="/ppt/slides/slide19.xml" Id="Rd9d9d54bdd0b4604" /><Relationship Type="http://schemas.openxmlformats.org/officeDocument/2006/relationships/slide" Target="/ppt/slides/slide20.xml" Id="R5582d498d24b4864" /><Relationship Type="http://schemas.openxmlformats.org/officeDocument/2006/relationships/slide" Target="/ppt/slides/slide21.xml" Id="R8f12fbc649a5469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289d379df29409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0c5e889a04b4b46" /><Relationship Type="http://schemas.openxmlformats.org/officeDocument/2006/relationships/notesMaster" Target="/ppt/notesMasters/notesMaster1.xml" Id="R5d53d7fa14be4d9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24b6c54e09543ee" /><Relationship Type="http://schemas.openxmlformats.org/officeDocument/2006/relationships/notesMaster" Target="/ppt/notesMasters/notesMaster1.xml" Id="R9d940864f40946b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66e48e883214a80" /><Relationship Type="http://schemas.openxmlformats.org/officeDocument/2006/relationships/notesMaster" Target="/ppt/notesMasters/notesMaster1.xml" Id="Re5fd4a22c1cc482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2e0adadb36d4f65" /><Relationship Type="http://schemas.openxmlformats.org/officeDocument/2006/relationships/notesMaster" Target="/ppt/notesMasters/notesMaster1.xml" Id="R834303164be0418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3c562aa875c4f6c" /><Relationship Type="http://schemas.openxmlformats.org/officeDocument/2006/relationships/notesMaster" Target="/ppt/notesMasters/notesMaster1.xml" Id="R71c20f46648c462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1234df269c84487" /><Relationship Type="http://schemas.openxmlformats.org/officeDocument/2006/relationships/notesMaster" Target="/ppt/notesMasters/notesMaster1.xml" Id="R301b6af1167b422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b84f12938984875" /><Relationship Type="http://schemas.openxmlformats.org/officeDocument/2006/relationships/notesMaster" Target="/ppt/notesMasters/notesMaster1.xml" Id="R83472894bb074c0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5c8e481fec34902" /><Relationship Type="http://schemas.openxmlformats.org/officeDocument/2006/relationships/notesMaster" Target="/ppt/notesMasters/notesMaster1.xml" Id="Rb9d665410a784ed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57aee489efb4292" /><Relationship Type="http://schemas.openxmlformats.org/officeDocument/2006/relationships/notesMaster" Target="/ppt/notesMasters/notesMaster1.xml" Id="Reb867505037c4a5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248f5a69bde491c" /><Relationship Type="http://schemas.openxmlformats.org/officeDocument/2006/relationships/notesMaster" Target="/ppt/notesMasters/notesMaster1.xml" Id="R0016fbb980e54e6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1ee53b6053e4c4e" /><Relationship Type="http://schemas.openxmlformats.org/officeDocument/2006/relationships/notesMaster" Target="/ppt/notesMasters/notesMaster1.xml" Id="R659a9a8327bd469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f8f8181fbe74192" /><Relationship Type="http://schemas.openxmlformats.org/officeDocument/2006/relationships/notesMaster" Target="/ppt/notesMasters/notesMaster1.xml" Id="R41ff603b26d24973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03314ecbf0af425a" /><Relationship Type="http://schemas.openxmlformats.org/officeDocument/2006/relationships/notesMaster" Target="/ppt/notesMasters/notesMaster1.xml" Id="Rf681acaf045c457c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3cfc95ba72a3464b" /><Relationship Type="http://schemas.openxmlformats.org/officeDocument/2006/relationships/notesMaster" Target="/ppt/notesMasters/notesMaster1.xml" Id="Rbc9aa5586eb54833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6d46409aadd64d34" /><Relationship Type="http://schemas.openxmlformats.org/officeDocument/2006/relationships/notesMaster" Target="/ppt/notesMasters/notesMaster1.xml" Id="Rf66cea2e11ee40b2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65393817f65d4daf" /><Relationship Type="http://schemas.openxmlformats.org/officeDocument/2006/relationships/notesMaster" Target="/ppt/notesMasters/notesMaster1.xml" Id="R3b7efe6a474146e4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d188c93773734a08" /><Relationship Type="http://schemas.openxmlformats.org/officeDocument/2006/relationships/notesMaster" Target="/ppt/notesMasters/notesMaster1.xml" Id="R90890d112b8347fb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1ff06dc319354248" /><Relationship Type="http://schemas.openxmlformats.org/officeDocument/2006/relationships/notesMaster" Target="/ppt/notesMasters/notesMaster1.xml" Id="R72ea3d07c0ae49ad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7d0a2a5b7738443b" /><Relationship Type="http://schemas.openxmlformats.org/officeDocument/2006/relationships/notesMaster" Target="/ppt/notesMasters/notesMaster1.xml" Id="Re59e8cc6c5064835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515b69ec083040be" /><Relationship Type="http://schemas.openxmlformats.org/officeDocument/2006/relationships/notesMaster" Target="/ppt/notesMasters/notesMaster1.xml" Id="R1d4d5a32adc547ee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2f8b298e3d8f4587" /><Relationship Type="http://schemas.openxmlformats.org/officeDocument/2006/relationships/notesMaster" Target="/ppt/notesMasters/notesMaster1.xml" Id="R7b4e57dd45254da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Opening: CKD is not a creatinine diagnosis—it is a duration + damage/GFR diagnosis.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Nelson Textbook of Pediatrics, 22nd ed., Ch. 572–573; KDIGO 2024 CKD Guideline.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Nelson Textbook of Pediatrics, 22nd ed., Ch. 572.2 Chronic Kidney Disease.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Nelson Textbook of Pediatrics, 22nd ed., Table 572.7; KDIGO 2024 Clinical Practice Guideline for CKD.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KDIGO 2024 CKD Guideline, GFR and albuminuria categories; Nelson Textbook of Pediatrics, 22nd ed., Ch. 572.2.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Nelson Textbook of Pediatrics, 22nd ed., Table 572.9 and CKD etiology section.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Nelson Textbook of Pediatrics, 22nd ed., Ch. 572.2 pathogenesis and progression.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the visual to sweep head-to-toe.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Nelson Textbook of Pediatrics, 22nd ed., Fig. 572.4 and clinical manifestations section.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Nelson Textbook of Pediatrics, 22nd ed., Table 572.10 and CKD complications sections.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Nelson Textbook of Pediatrics, 22nd ed., Ch. 572.2 laboratory findings and evaluation.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Nelson Textbook of Pediatrics, 22nd ed., Ch. 572.2 nutrition and growth.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Nelson Textbook of Pediatrics, 22nd ed., Ch. 572.2 CKD mineral and bone disorder; KDIGO 2017 CKD-MBD update.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Nelson Textbook of Pediatrics, 22nd ed., Ch. 572.2 anemia of CKD.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Nelson Textbook of Pediatrics, 22nd ed., Ch. 572.2 hypertension/proteinuria; ESCAPE Trial, N Engl J Med 2009.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Nelson Textbook of Pediatrics, 22nd ed., Ch. 572.2; standard pediatric nephrology indications for kidney replacement therapy.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Nelson Textbook of Pediatrics, 22nd ed., Ch. 572.2 immunizations and drug-dose adjustment; CDC risk-based pneumococcal guidance.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Nelson Textbook of Pediatrics, 22nd ed., Fig. 572.3; KDIGO 2024 CKD Guideline.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Nelson Textbook of Pediatrics, 22nd ed., dialysis section preceding Ch. 573.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Nelson Textbook of Pediatrics, 22nd ed., Ch. 573 Renal Transplantation; USRDS Annual Data Report 2020 (figure source).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Nelson Textbook of Pediatrics, 22nd ed., Ch. 572–573; KDIGO 2024 CKD Guideline.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Nelson Textbook of Pediatrics, 22nd ed., Ch. 572–573.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Nelson Textbook of Pediatrics, 22nd ed., Ch. 572–573; KDIGO 2024 CKD Guideline.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1d6bfff5fdc4f6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882c4d090fa438b" /><Relationship Type="http://schemas.openxmlformats.org/officeDocument/2006/relationships/slideLayout" Target="/ppt/slideLayouts/slideLayout1.xml" Id="R4c82645db06c4a4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c82645db06c4a4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0c5138ffd141df" /><Relationship Type="http://schemas.openxmlformats.org/officeDocument/2006/relationships/image" Target="/ppt/media/image.png" Id="R366270258b134533" /><Relationship Type="http://schemas.openxmlformats.org/officeDocument/2006/relationships/notesSlide" Target="/ppt/notesSlides/notesSlide1.xml" Id="Rb951475fbd2e46f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dd12da2c454d6f" /><Relationship Type="http://schemas.openxmlformats.org/officeDocument/2006/relationships/notesSlide" Target="/ppt/notesSlides/notesSlide2.xml" Id="R7d943e12702e4a6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5856feb43843f0" /><Relationship Type="http://schemas.openxmlformats.org/officeDocument/2006/relationships/notesSlide" Target="/ppt/notesSlides/notesSlide3.xml" Id="Rc6c2ba844cf34bf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748ac04275436e" /><Relationship Type="http://schemas.openxmlformats.org/officeDocument/2006/relationships/notesSlide" Target="/ppt/notesSlides/notesSlide4.xml" Id="Rdd6b6b0525694df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e9e5e601944017" /><Relationship Type="http://schemas.openxmlformats.org/officeDocument/2006/relationships/notesSlide" Target="/ppt/notesSlides/notesSlide5.xml" Id="R75bf8da370224fb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83c813722f4b93" /><Relationship Type="http://schemas.openxmlformats.org/officeDocument/2006/relationships/notesSlide" Target="/ppt/notesSlides/notesSlide6.xml" Id="R677c04593f1645d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41855bc8cc4fc9" /><Relationship Type="http://schemas.openxmlformats.org/officeDocument/2006/relationships/image" Target="/ppt/media/image2.png" Id="R6f8c8f34ab1c465b" /><Relationship Type="http://schemas.openxmlformats.org/officeDocument/2006/relationships/notesSlide" Target="/ppt/notesSlides/notesSlide7.xml" Id="Rf561f115ba45421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666f8450774c56" /><Relationship Type="http://schemas.openxmlformats.org/officeDocument/2006/relationships/notesSlide" Target="/ppt/notesSlides/notesSlide8.xml" Id="Rb31739797bea479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d6c8c955d640b8" /><Relationship Type="http://schemas.openxmlformats.org/officeDocument/2006/relationships/notesSlide" Target="/ppt/notesSlides/notesSlide9.xml" Id="Ra6d3e09008874ef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4f5e0e4a714690" /><Relationship Type="http://schemas.openxmlformats.org/officeDocument/2006/relationships/notesSlide" Target="/ppt/notesSlides/notesSlide10.xml" Id="Rdf9141f6dcf848a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16e2c25bfb497b" /><Relationship Type="http://schemas.openxmlformats.org/officeDocument/2006/relationships/notesSlide" Target="/ppt/notesSlides/notesSlide11.xml" Id="R10dd350a9390436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be6bef56fc4a03" /><Relationship Type="http://schemas.openxmlformats.org/officeDocument/2006/relationships/notesSlide" Target="/ppt/notesSlides/notesSlide12.xml" Id="Rd14b85e626d042da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3955a909e647fb" /><Relationship Type="http://schemas.openxmlformats.org/officeDocument/2006/relationships/notesSlide" Target="/ppt/notesSlides/notesSlide13.xml" Id="Rf7dd960cdaea45d7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2ed1c0c2b44164" /><Relationship Type="http://schemas.openxmlformats.org/officeDocument/2006/relationships/notesSlide" Target="/ppt/notesSlides/notesSlide14.xml" Id="Reaaf3f6a79c64727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4f6785a4214f0b" /><Relationship Type="http://schemas.openxmlformats.org/officeDocument/2006/relationships/notesSlide" Target="/ppt/notesSlides/notesSlide15.xml" Id="Rf7724e7b1ad34e2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fd67b127234351" /><Relationship Type="http://schemas.openxmlformats.org/officeDocument/2006/relationships/image" Target="/ppt/media/image3.png" Id="Re39e5a8dfcf24838" /><Relationship Type="http://schemas.openxmlformats.org/officeDocument/2006/relationships/notesSlide" Target="/ppt/notesSlides/notesSlide16.xml" Id="R6070cb2c2642403e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e314e5b52b4f9e" /><Relationship Type="http://schemas.openxmlformats.org/officeDocument/2006/relationships/notesSlide" Target="/ppt/notesSlides/notesSlide17.xml" Id="Rc7b758809a0d4550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2c47d9df6c49d0" /><Relationship Type="http://schemas.openxmlformats.org/officeDocument/2006/relationships/image" Target="/ppt/media/image4.png" Id="Rd06540599abb4144" /><Relationship Type="http://schemas.openxmlformats.org/officeDocument/2006/relationships/notesSlide" Target="/ppt/notesSlides/notesSlide18.xml" Id="R55ead375d76a4519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13ff54f62c4fea" /><Relationship Type="http://schemas.openxmlformats.org/officeDocument/2006/relationships/notesSlide" Target="/ppt/notesSlides/notesSlide19.xml" Id="Rd2f5a6a13bbd4c2a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b468e68a374380" /><Relationship Type="http://schemas.openxmlformats.org/officeDocument/2006/relationships/notesSlide" Target="/ppt/notesSlides/notesSlide20.xml" Id="R2ea348f0c05f418c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c440227e184e9e" /><Relationship Type="http://schemas.openxmlformats.org/officeDocument/2006/relationships/notesSlide" Target="/ppt/notesSlides/notesSlide21.xml" Id="Rdcf007dda965431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9243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6270258b134533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oundRect">
            <a:avLst>
              <a:gd name="adj" fmla="val 1667"/>
            </a:avLst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A13D51-B842-4410-A584-E2A6D4DEA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191250" cy="6858000"/>
          </a:xfrm>
          <a:prstGeom xmlns:a="http://schemas.openxmlformats.org/drawingml/2006/main" prst="roundRect">
            <a:avLst>
              <a:gd name="adj" fmla="val 1846"/>
            </a:avLst>
          </a:prstGeom>
          <a:solidFill xmlns:a="http://schemas.openxmlformats.org/drawingml/2006/main">
            <a:srgbClr val="071D3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D4F0E8-1F52-402A-8F8C-A23F5F6E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9A6A2"/>
                </a:solidFill>
              </a:defRPr>
            </a:pPr>
            <a:r>
              <a:rPr sz="1200" b="1">
                <a:solidFill>
                  <a:srgbClr val="19A6A2"/>
                </a:solidFill>
              </a:rPr>
              <a:t>PEDIATRIC NEPHROLOGY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78ABB9-AB83-4693-8236-2F599E4A8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62050"/>
            <a:ext cx="49530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</a:defRPr>
            </a:pPr>
            <a:r>
              <a:rPr sz="4350" b="1">
                <a:solidFill>
                  <a:srgbClr val="FFFFFF"/>
                </a:solidFill>
              </a:rPr>
              <a:t>Chronic Kidney</a:t>
            </a:r>
          </a:p>
          <a:p xmlns:a="http://schemas.openxmlformats.org/drawingml/2006/main">
            <a:pPr algn="l">
              <a:defRPr sz="4350" b="1">
                <a:solidFill>
                  <a:srgbClr val="FFFFFF"/>
                </a:solidFill>
              </a:defRPr>
            </a:pPr>
            <a:r>
              <a:rPr sz="4350" b="1">
                <a:solidFill>
                  <a:srgbClr val="FFFFFF"/>
                </a:solidFill>
              </a:rPr>
              <a:t>Disease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C8D387-6C23-4CBD-B75D-40E022154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52750"/>
            <a:ext cx="4762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D9EDF2"/>
                </a:solidFill>
              </a:defRPr>
            </a:pPr>
            <a:r>
              <a:rPr sz="1725" b="0">
                <a:solidFill>
                  <a:srgbClr val="D9EDF2"/>
                </a:solidFill>
              </a:rPr>
              <a:t>Resident board review • recognition, complications &amp; renal replacement therapy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617D61-F132-452B-8EFC-F130F9D13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48125"/>
            <a:ext cx="8191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6B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5EA9E3-64E9-4B66-A7F6-3A2201A88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62450"/>
            <a:ext cx="476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Dr. Manar Mohammad Alshawabkeh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89E3F4-6B6C-4E4B-BF99-9C107C513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8155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AFCBD4"/>
                </a:solidFill>
              </a:defRPr>
            </a:pPr>
            <a:r>
              <a:rPr sz="1125" b="0">
                <a:solidFill>
                  <a:srgbClr val="AFCBD4"/>
                </a:solidFill>
              </a:rPr>
              <a:t>High-yield clinical reasoning • 2026</a:t>
            </a:r>
          </a:p>
        </p:txBody>
      </p:sp>
    </p:spTree>
    <p:extLst>
      <p:ext uri="{BB962C8B-B14F-4D97-AF65-F5344CB8AC3E}">
        <p14:creationId xmlns:p14="http://schemas.microsoft.com/office/powerpoint/2010/main" val="70622871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B5ADF70-46DF-49E4-8C2A-5FB1FB398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3375"/>
            <a:ext cx="857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9A6A2"/>
                </a:solidFill>
              </a:defRPr>
            </a:pPr>
            <a:r>
              <a:rPr sz="975" b="1">
                <a:solidFill>
                  <a:srgbClr val="19A6A2"/>
                </a:solidFill>
              </a:rPr>
              <a:t>PEDIATRIC NEPHROLOGY • RESIDENT BOARD REVIEW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AE6E63-6A22-4242-8772-1F153B334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09243B"/>
                </a:solidFill>
              </a:defRPr>
            </a:pPr>
            <a:r>
              <a:rPr sz="2850" b="1">
                <a:solidFill>
                  <a:srgbClr val="09243B"/>
                </a:solidFill>
              </a:rPr>
              <a:t>Start with the child—not the creatinine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0C57902-B739-4177-A0F2-F2E3D39C2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23975"/>
            <a:ext cx="70485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6B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547C6C-194C-435C-B455-B09997841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587080"/>
                </a:solidFill>
              </a:defRPr>
            </a:pPr>
            <a:r>
              <a:rPr sz="825" b="0">
                <a:solidFill>
                  <a:srgbClr val="587080"/>
                </a:solidFill>
              </a:rPr>
              <a:t>Dr. Manar Mohammad Alshawabkeh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5D95F9-BA39-44B0-8391-C544BEC98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587080"/>
                </a:solidFill>
              </a:defRPr>
            </a:pPr>
            <a:r>
              <a:rPr sz="825" b="1">
                <a:solidFill>
                  <a:srgbClr val="587080"/>
                </a:solidFill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CF63ED-9E62-4A53-9EB9-11283D66B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95450"/>
            <a:ext cx="4095750" cy="4095750"/>
          </a:xfrm>
          <a:prstGeom xmlns:a="http://schemas.openxmlformats.org/drawingml/2006/main" prst="roundRect">
            <a:avLst>
              <a:gd name="adj" fmla="val 2791"/>
            </a:avLst>
          </a:prstGeom>
          <a:solidFill xmlns:a="http://schemas.openxmlformats.org/drawingml/2006/main">
            <a:srgbClr val="0924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261A06-4ADF-4506-B0CD-00283DF99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952625"/>
            <a:ext cx="1143000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F26B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33295C-593A-42BB-9B82-15166F664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952625"/>
            <a:ext cx="1143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BOARD STEM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244E20E-36CD-4CD3-902A-CDAD3AC5E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457450"/>
            <a:ext cx="285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</a:defRPr>
            </a:pPr>
            <a:r>
              <a:rPr sz="2550" b="1">
                <a:solidFill>
                  <a:srgbClr val="FFFFFF"/>
                </a:solidFill>
              </a:rPr>
              <a:t>8-year-old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03B3BB-E91A-41F2-8656-A651759D7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028950"/>
            <a:ext cx="3143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DCEEF2"/>
                </a:solidFill>
              </a:defRPr>
            </a:pPr>
            <a:r>
              <a:rPr sz="1800" b="0">
                <a:solidFill>
                  <a:srgbClr val="DCEEF2"/>
                </a:solidFill>
              </a:rPr>
              <a:t>poor growth • pallor • nocturia</a:t>
            </a:r>
          </a:p>
          <a:p xmlns:a="http://schemas.openxmlformats.org/drawingml/2006/main">
            <a:pPr algn="l">
              <a:defRPr sz="1800" b="0">
                <a:solidFill>
                  <a:srgbClr val="DCEEF2"/>
                </a:solidFill>
              </a:defRPr>
            </a:pPr>
            <a:r>
              <a:rPr sz="1800" b="0">
                <a:solidFill>
                  <a:srgbClr val="DCEEF2"/>
                </a:solidFill>
              </a:rPr>
              <a:t>BP 128/82 • mild ankle edema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608B39-9618-41B1-8BDE-D394A2846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238625"/>
            <a:ext cx="2667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Hb 8.9 g/dL</a:t>
            </a:r>
          </a:p>
          <a:p xmlns:a="http://schemas.openxmlformats.org/drawingml/2006/main">
            <a:pPr algn="l"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HCO₃⁻ 16 mmol/L</a:t>
            </a:r>
          </a:p>
          <a:p xmlns:a="http://schemas.openxmlformats.org/drawingml/2006/main">
            <a:pPr algn="l"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Ca ↓  •  PO₄ ↑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8E72CD-A135-4DC5-9CFB-B3A8FCB47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6375" y="1790700"/>
            <a:ext cx="5524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9243B"/>
                </a:solidFill>
              </a:defRPr>
            </a:pPr>
            <a:r>
              <a:rPr sz="2025" b="1">
                <a:solidFill>
                  <a:srgbClr val="09243B"/>
                </a:solidFill>
              </a:rPr>
              <a:t>What should your brain do first?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2A86817-EBB8-4EFC-AEE9-3AFB392DC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6375" y="2362200"/>
            <a:ext cx="228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F26B5B"/>
                </a:solidFill>
              </a:defRPr>
            </a:pPr>
            <a:r>
              <a:rPr sz="1650" b="1">
                <a:solidFill>
                  <a:srgbClr val="F26B5B"/>
                </a:solidFill>
              </a:rPr>
              <a:t>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1DB514-BCAF-4FFD-95D5-ACE59E866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2362200"/>
            <a:ext cx="5524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42534"/>
                </a:solidFill>
              </a:defRPr>
            </a:pPr>
            <a:r>
              <a:rPr sz="1650" b="0">
                <a:solidFill>
                  <a:srgbClr val="142534"/>
                </a:solidFill>
              </a:rPr>
              <a:t>Confirm chronicity: ≥3 months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564A094-2E03-46C7-B6A5-68ABAB3AC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6375" y="3009900"/>
            <a:ext cx="228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F26B5B"/>
                </a:solidFill>
              </a:defRPr>
            </a:pPr>
            <a:r>
              <a:rPr sz="1650" b="1">
                <a:solidFill>
                  <a:srgbClr val="F26B5B"/>
                </a:solidFill>
              </a:rPr>
              <a:t>•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848665A-7BD1-49E6-AA60-034CAE81B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3009900"/>
            <a:ext cx="5524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42534"/>
                </a:solidFill>
              </a:defRPr>
            </a:pPr>
            <a:r>
              <a:rPr sz="1650" b="0">
                <a:solidFill>
                  <a:srgbClr val="142534"/>
                </a:solidFill>
              </a:rPr>
              <a:t>Stage by eGFR—and describe albuminuria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3D36465-AD24-4B1D-84F8-329E81180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6375" y="3657600"/>
            <a:ext cx="228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F26B5B"/>
                </a:solidFill>
              </a:defRPr>
            </a:pPr>
            <a:r>
              <a:rPr sz="1650" b="1">
                <a:solidFill>
                  <a:srgbClr val="F26B5B"/>
                </a:solidFill>
              </a:rPr>
              <a:t>•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80945DA-D351-4F7D-96B5-D7340BE0F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3657600"/>
            <a:ext cx="5524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42534"/>
                </a:solidFill>
              </a:defRPr>
            </a:pPr>
            <a:r>
              <a:rPr sz="1650" b="0">
                <a:solidFill>
                  <a:srgbClr val="142534"/>
                </a:solidFill>
              </a:rPr>
              <a:t>Search for cause: congenital vs glomerular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D3EF147-F28A-48E7-8203-E4AC99057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6375" y="4305300"/>
            <a:ext cx="228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F26B5B"/>
                </a:solidFill>
              </a:defRPr>
            </a:pPr>
            <a:r>
              <a:rPr sz="1650" b="1">
                <a:solidFill>
                  <a:srgbClr val="F26B5B"/>
                </a:solidFill>
              </a:rPr>
              <a:t>•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4C17852-7520-42C4-9AA3-493EE51F4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4305300"/>
            <a:ext cx="5524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42534"/>
                </a:solidFill>
              </a:defRPr>
            </a:pPr>
            <a:r>
              <a:rPr sz="1650" b="0">
                <a:solidFill>
                  <a:srgbClr val="142534"/>
                </a:solidFill>
              </a:rPr>
              <a:t>Treat the complications that accelerate progression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41A8ECE-D8BE-4F0D-BD0D-4D7CB9327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6375" y="5124450"/>
            <a:ext cx="5810250" cy="62865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EAF6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055C41C-7CF0-4161-BF87-83ACD5C66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5229225"/>
            <a:ext cx="5429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09243B"/>
                </a:solidFill>
              </a:defRPr>
            </a:pPr>
            <a:r>
              <a:rPr sz="1425" b="1">
                <a:solidFill>
                  <a:srgbClr val="09243B"/>
                </a:solidFill>
              </a:rPr>
              <a:t>Board pivot: children may have advanced CKD before “uremic” symptoms appear.</a:t>
            </a:r>
          </a:p>
        </p:txBody>
      </p:sp>
    </p:spTree>
    <p:extLst>
      <p:ext uri="{BB962C8B-B14F-4D97-AF65-F5344CB8AC3E}">
        <p14:creationId xmlns:p14="http://schemas.microsoft.com/office/powerpoint/2010/main" val="199803188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6C67A33-3940-4B56-8434-76DFAD60A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3375"/>
            <a:ext cx="857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9A6A2"/>
                </a:solidFill>
              </a:defRPr>
            </a:pPr>
            <a:r>
              <a:rPr sz="975" b="1">
                <a:solidFill>
                  <a:srgbClr val="19A6A2"/>
                </a:solidFill>
              </a:rPr>
              <a:t>PEDIATRIC NEPHROLOGY • RESIDENT BOARD REVIEW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059A6B-E6B9-4E91-8CF7-B67DF0E77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09243B"/>
                </a:solidFill>
              </a:defRPr>
            </a:pPr>
            <a:r>
              <a:rPr sz="2850" b="1">
                <a:solidFill>
                  <a:srgbClr val="09243B"/>
                </a:solidFill>
              </a:rPr>
              <a:t>CKD = abnormal kidney structure/function for ≥3 months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BAAA5E-794B-491E-8018-860E1515C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23975"/>
            <a:ext cx="70485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6B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1542FA-F8B3-4101-9E17-73BB885B8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587080"/>
                </a:solidFill>
              </a:defRPr>
            </a:pPr>
            <a:r>
              <a:rPr sz="825" b="0">
                <a:solidFill>
                  <a:srgbClr val="587080"/>
                </a:solidFill>
              </a:rPr>
              <a:t>Dr. Manar Mohammad Alshawabkeh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17C77F-9EB1-4834-A764-1BC953E0C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587080"/>
                </a:solidFill>
              </a:defRPr>
            </a:pPr>
            <a:r>
              <a:rPr sz="825" b="1">
                <a:solidFill>
                  <a:srgbClr val="587080"/>
                </a:solidFill>
              </a:rPr>
              <a:t>03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C556E9-7D0E-43C9-99DB-AFD6DFDB0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0"/>
            <a:ext cx="495300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EAF6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29CDD8-44AB-4CFA-BEB8-35035BCC7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1952625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3150" b="1">
                <a:solidFill>
                  <a:srgbClr val="19A6A2"/>
                </a:solidFill>
              </a:defRPr>
            </a:pPr>
            <a:r>
              <a:rPr sz="3150" b="1">
                <a:solidFill>
                  <a:srgbClr val="19A6A2"/>
                </a:solidFill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061F4D-B3C9-4389-8B7E-02B1D3ACD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1857375"/>
            <a:ext cx="3429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9243B"/>
                </a:solidFill>
              </a:defRPr>
            </a:pPr>
            <a:r>
              <a:rPr sz="2025" b="1">
                <a:solidFill>
                  <a:srgbClr val="09243B"/>
                </a:solidFill>
              </a:rPr>
              <a:t>Kidney damage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4805D1-7DC6-4BDB-B3D7-BB4A787FF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2333625"/>
            <a:ext cx="35242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42534"/>
                </a:solidFill>
              </a:defRPr>
            </a:pPr>
            <a:r>
              <a:rPr sz="1500" b="0">
                <a:solidFill>
                  <a:srgbClr val="142534"/>
                </a:solidFill>
              </a:rPr>
              <a:t>Urine, blood, imaging, or biopsy abnormality—GFR may be normal.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964155-F600-4A27-A760-130C58B43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62625" y="2305050"/>
            <a:ext cx="666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F26B5B"/>
                </a:solidFill>
              </a:defRPr>
            </a:pPr>
            <a:r>
              <a:rPr sz="1650" b="1">
                <a:solidFill>
                  <a:srgbClr val="F26B5B"/>
                </a:solidFill>
              </a:rPr>
              <a:t>OR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14F706-E3C0-4039-AE1F-6CBE16186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1714500"/>
            <a:ext cx="495300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FF3F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58099BE-CF1A-46B3-B9EF-10BF392B4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1952625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3150" b="1">
                <a:solidFill>
                  <a:srgbClr val="F26B5B"/>
                </a:solidFill>
              </a:defRPr>
            </a:pPr>
            <a:r>
              <a:rPr sz="3150" b="1">
                <a:solidFill>
                  <a:srgbClr val="F26B5B"/>
                </a:solidFill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64F2FF-A6B0-44D0-B6CE-C7233DB9F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1857375"/>
            <a:ext cx="3429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9243B"/>
                </a:solidFill>
              </a:defRPr>
            </a:pPr>
            <a:r>
              <a:rPr sz="2025" b="1">
                <a:solidFill>
                  <a:srgbClr val="09243B"/>
                </a:solidFill>
              </a:rPr>
              <a:t>eGFR &lt;60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8520265-41B3-4FE6-89B3-EEC15F500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333625"/>
            <a:ext cx="35242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42534"/>
                </a:solidFill>
              </a:defRPr>
            </a:pPr>
            <a:r>
              <a:rPr sz="1500" b="0">
                <a:solidFill>
                  <a:srgbClr val="142534"/>
                </a:solidFill>
              </a:rPr>
              <a:t>mL/min/1.73 m² persisting for ≥3 months—with or without damage markers.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2779CFF-9D95-4EEE-8491-26491B95C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05250"/>
            <a:ext cx="10820400" cy="1095375"/>
          </a:xfrm>
          <a:prstGeom xmlns:a="http://schemas.openxmlformats.org/drawingml/2006/main" prst="roundRect">
            <a:avLst>
              <a:gd name="adj" fmla="val 10435"/>
            </a:avLst>
          </a:prstGeom>
          <a:solidFill xmlns:a="http://schemas.openxmlformats.org/drawingml/2006/main">
            <a:srgbClr val="0924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4A7A7A2-C321-4B90-8F2F-851F893B3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095750"/>
            <a:ext cx="142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F4B942"/>
                </a:solidFill>
              </a:defRPr>
            </a:pPr>
            <a:r>
              <a:rPr sz="1650" b="1">
                <a:solidFill>
                  <a:srgbClr val="F4B942"/>
                </a:solidFill>
              </a:rPr>
              <a:t>Not CKD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F111D84-7673-40FC-9E5B-16E6F2C0A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476750"/>
            <a:ext cx="1000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A single elevated creatinine • isolated AKI • transient proteinuria during fever/exercise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3CB351A-56A4-4B63-BF11-F461DC07F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14950"/>
            <a:ext cx="108204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587080"/>
                </a:solidFill>
              </a:defRPr>
            </a:pPr>
            <a:r>
              <a:rPr sz="1575" b="0">
                <a:solidFill>
                  <a:srgbClr val="587080"/>
                </a:solidFill>
              </a:rPr>
              <a:t>ESKD is the treated subset: dialysis or kidney transplantation.</a:t>
            </a:r>
          </a:p>
        </p:txBody>
      </p:sp>
    </p:spTree>
    <p:extLst>
      <p:ext uri="{BB962C8B-B14F-4D97-AF65-F5344CB8AC3E}">
        <p14:creationId xmlns:p14="http://schemas.microsoft.com/office/powerpoint/2010/main" val="2597164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AFD4B02D-176B-4E34-81C3-B7A302422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3375"/>
            <a:ext cx="857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9A6A2"/>
                </a:solidFill>
              </a:defRPr>
            </a:pPr>
            <a:r>
              <a:rPr sz="975" b="1">
                <a:solidFill>
                  <a:srgbClr val="19A6A2"/>
                </a:solidFill>
              </a:rPr>
              <a:t>PEDIATRIC NEPHROLOGY • RESIDENT BOARD REVIEW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1EF7B0-E903-4B37-BC24-2FA3D4400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09243B"/>
                </a:solidFill>
              </a:defRPr>
            </a:pPr>
            <a:r>
              <a:rPr sz="2850" b="1">
                <a:solidFill>
                  <a:srgbClr val="09243B"/>
                </a:solidFill>
              </a:rPr>
              <a:t>Stage the GFR, then add the albuminuria signal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3D2251-4C62-4994-829A-40F85D493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23975"/>
            <a:ext cx="70485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6B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5DCDF3-50C1-409E-A61E-89F152EAC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587080"/>
                </a:solidFill>
              </a:defRPr>
            </a:pPr>
            <a:r>
              <a:rPr sz="825" b="0">
                <a:solidFill>
                  <a:srgbClr val="587080"/>
                </a:solidFill>
              </a:rPr>
              <a:t>Dr. Manar Mohammad Alshawabkeh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19A15D-A36C-4E4A-B71E-F335B8686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587080"/>
                </a:solidFill>
              </a:defRPr>
            </a:pPr>
            <a:r>
              <a:rPr sz="825" b="1">
                <a:solidFill>
                  <a:srgbClr val="587080"/>
                </a:solidFill>
              </a:rPr>
              <a:t>04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CC1636-E37A-43E1-8831-00C85B107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95450"/>
            <a:ext cx="1047750" cy="533400"/>
          </a:xfrm>
          <a:prstGeom xmlns:a="http://schemas.openxmlformats.org/drawingml/2006/main" prst="roundRect">
            <a:avLst>
              <a:gd name="adj" fmla="val 21429"/>
            </a:avLst>
          </a:prstGeom>
          <a:solidFill xmlns:a="http://schemas.openxmlformats.org/drawingml/2006/main">
            <a:srgbClr val="0924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6117C1-79CB-4457-9DB4-376C228BD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724025"/>
            <a:ext cx="8953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G stage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1ADC81-98AC-4A78-9263-75FB8A631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33550" y="1695450"/>
            <a:ext cx="2476500" cy="533400"/>
          </a:xfrm>
          <a:prstGeom xmlns:a="http://schemas.openxmlformats.org/drawingml/2006/main" prst="roundRect">
            <a:avLst>
              <a:gd name="adj" fmla="val 21429"/>
            </a:avLst>
          </a:prstGeom>
          <a:solidFill xmlns:a="http://schemas.openxmlformats.org/drawingml/2006/main">
            <a:srgbClr val="0924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E956EA8-11FD-4F0E-967C-07D0BCBEA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1724025"/>
            <a:ext cx="23241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eGFR (mL/min/1.73 m²)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B27927-843C-4BB4-BDB9-3502557EA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1695450"/>
            <a:ext cx="3333750" cy="533400"/>
          </a:xfrm>
          <a:prstGeom xmlns:a="http://schemas.openxmlformats.org/drawingml/2006/main" prst="roundRect">
            <a:avLst>
              <a:gd name="adj" fmla="val 21429"/>
            </a:avLst>
          </a:prstGeom>
          <a:solidFill xmlns:a="http://schemas.openxmlformats.org/drawingml/2006/main">
            <a:srgbClr val="0924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62605E-769C-4BE3-B10D-52126D981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1724025"/>
            <a:ext cx="31813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Board meaning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FE2B4AA-0368-4311-BD21-9E8576193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1047750" cy="533400"/>
          </a:xfrm>
          <a:prstGeom xmlns:a="http://schemas.openxmlformats.org/drawingml/2006/main" prst="roundRect">
            <a:avLst>
              <a:gd name="adj" fmla="val 21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DA4572-1C6B-4E20-BF46-0668D2186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2257425"/>
            <a:ext cx="876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42534"/>
                </a:solidFill>
              </a:defRPr>
            </a:pPr>
            <a:r>
              <a:rPr sz="1125" b="1">
                <a:solidFill>
                  <a:srgbClr val="142534"/>
                </a:solidFill>
              </a:rPr>
              <a:t>G1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2401F6-DB8C-4CA2-A904-36C60C204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33550" y="2228850"/>
            <a:ext cx="2476500" cy="533400"/>
          </a:xfrm>
          <a:prstGeom xmlns:a="http://schemas.openxmlformats.org/drawingml/2006/main" prst="roundRect">
            <a:avLst>
              <a:gd name="adj" fmla="val 21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777A4AF-E6CA-47AB-A6A5-662766D6A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19275" y="2257425"/>
            <a:ext cx="23050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142534"/>
                </a:solidFill>
              </a:defRPr>
            </a:pPr>
            <a:r>
              <a:rPr sz="1125" b="0">
                <a:solidFill>
                  <a:srgbClr val="142534"/>
                </a:solidFill>
              </a:rPr>
              <a:t>≥90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7B9527E-A4E8-4CF9-8379-9D6C011D6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2228850"/>
            <a:ext cx="3333750" cy="533400"/>
          </a:xfrm>
          <a:prstGeom xmlns:a="http://schemas.openxmlformats.org/drawingml/2006/main" prst="roundRect">
            <a:avLst>
              <a:gd name="adj" fmla="val 21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C3AF58D-D68E-4A77-AE45-2057A8ABC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775" y="2257425"/>
            <a:ext cx="3162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142534"/>
                </a:solidFill>
              </a:defRPr>
            </a:pPr>
            <a:r>
              <a:rPr sz="1125" b="0">
                <a:solidFill>
                  <a:srgbClr val="142534"/>
                </a:solidFill>
              </a:rPr>
              <a:t>Damage marker required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2B947E9-C8DC-493A-881C-AE2012361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62250"/>
            <a:ext cx="1047750" cy="533400"/>
          </a:xfrm>
          <a:prstGeom xmlns:a="http://schemas.openxmlformats.org/drawingml/2006/main" prst="roundRect">
            <a:avLst>
              <a:gd name="adj" fmla="val 21429"/>
            </a:avLst>
          </a:prstGeom>
          <a:solidFill xmlns:a="http://schemas.openxmlformats.org/drawingml/2006/main">
            <a:srgbClr val="F5F8FA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AE25537-0F12-4331-AAC3-BF51EA478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2790825"/>
            <a:ext cx="876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42534"/>
                </a:solidFill>
              </a:defRPr>
            </a:pPr>
            <a:r>
              <a:rPr sz="1125" b="1">
                <a:solidFill>
                  <a:srgbClr val="142534"/>
                </a:solidFill>
              </a:rPr>
              <a:t>G2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DDE4AB8-7708-4752-BEF9-B5BEF6B79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33550" y="2762250"/>
            <a:ext cx="2476500" cy="533400"/>
          </a:xfrm>
          <a:prstGeom xmlns:a="http://schemas.openxmlformats.org/drawingml/2006/main" prst="roundRect">
            <a:avLst>
              <a:gd name="adj" fmla="val 21429"/>
            </a:avLst>
          </a:prstGeom>
          <a:solidFill xmlns:a="http://schemas.openxmlformats.org/drawingml/2006/main">
            <a:srgbClr val="F5F8FA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83E2A6F-1FF5-4E1C-ADAC-A56F8976C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19275" y="2790825"/>
            <a:ext cx="23050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142534"/>
                </a:solidFill>
              </a:defRPr>
            </a:pPr>
            <a:r>
              <a:rPr sz="1125" b="0">
                <a:solidFill>
                  <a:srgbClr val="142534"/>
                </a:solidFill>
              </a:rPr>
              <a:t>60–89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50123F8-91EB-4810-A01D-47F267E82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2762250"/>
            <a:ext cx="3333750" cy="533400"/>
          </a:xfrm>
          <a:prstGeom xmlns:a="http://schemas.openxmlformats.org/drawingml/2006/main" prst="roundRect">
            <a:avLst>
              <a:gd name="adj" fmla="val 21429"/>
            </a:avLst>
          </a:prstGeom>
          <a:solidFill xmlns:a="http://schemas.openxmlformats.org/drawingml/2006/main">
            <a:srgbClr val="F5F8FA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8B867F3-3C09-4689-91F0-CDA7355EA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775" y="2790825"/>
            <a:ext cx="3162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142534"/>
                </a:solidFill>
              </a:defRPr>
            </a:pPr>
            <a:r>
              <a:rPr sz="1125" b="0">
                <a:solidFill>
                  <a:srgbClr val="142534"/>
                </a:solidFill>
              </a:rPr>
              <a:t>Damage marker required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B44DE31-DB98-4DAC-AACB-CB91A5149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95650"/>
            <a:ext cx="1047750" cy="533400"/>
          </a:xfrm>
          <a:prstGeom xmlns:a="http://schemas.openxmlformats.org/drawingml/2006/main" prst="roundRect">
            <a:avLst>
              <a:gd name="adj" fmla="val 21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2665DF0-4277-4019-A66F-BE7E9A255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3324225"/>
            <a:ext cx="876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42534"/>
                </a:solidFill>
              </a:defRPr>
            </a:pPr>
            <a:r>
              <a:rPr sz="1125" b="1">
                <a:solidFill>
                  <a:srgbClr val="142534"/>
                </a:solidFill>
              </a:rPr>
              <a:t>G3a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EA22A06-0A7D-41D8-8B6D-AA0738D1E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33550" y="3295650"/>
            <a:ext cx="2476500" cy="533400"/>
          </a:xfrm>
          <a:prstGeom xmlns:a="http://schemas.openxmlformats.org/drawingml/2006/main" prst="roundRect">
            <a:avLst>
              <a:gd name="adj" fmla="val 21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8C26C34-ED98-4FE6-9C77-5B4B56A6D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19275" y="3324225"/>
            <a:ext cx="23050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142534"/>
                </a:solidFill>
              </a:defRPr>
            </a:pPr>
            <a:r>
              <a:rPr sz="1125" b="0">
                <a:solidFill>
                  <a:srgbClr val="142534"/>
                </a:solidFill>
              </a:rPr>
              <a:t>45–59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44A2BC7-AEEB-4C2A-8422-7F9CA0472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3295650"/>
            <a:ext cx="3333750" cy="533400"/>
          </a:xfrm>
          <a:prstGeom xmlns:a="http://schemas.openxmlformats.org/drawingml/2006/main" prst="roundRect">
            <a:avLst>
              <a:gd name="adj" fmla="val 21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B8D6E9F-36BE-4975-932E-368F8CE9F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775" y="3324225"/>
            <a:ext cx="3162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142534"/>
                </a:solidFill>
              </a:defRPr>
            </a:pPr>
            <a:r>
              <a:rPr sz="1125" b="0">
                <a:solidFill>
                  <a:srgbClr val="142534"/>
                </a:solidFill>
              </a:rPr>
              <a:t>Mild–moderate loss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972E694-FF93-4223-9A46-C2150F305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29050"/>
            <a:ext cx="1047750" cy="533400"/>
          </a:xfrm>
          <a:prstGeom xmlns:a="http://schemas.openxmlformats.org/drawingml/2006/main" prst="roundRect">
            <a:avLst>
              <a:gd name="adj" fmla="val 21429"/>
            </a:avLst>
          </a:prstGeom>
          <a:solidFill xmlns:a="http://schemas.openxmlformats.org/drawingml/2006/main">
            <a:srgbClr val="F5F8FA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2954DB2A-8EB7-482C-8375-FA791A464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3857625"/>
            <a:ext cx="876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42534"/>
                </a:solidFill>
              </a:defRPr>
            </a:pPr>
            <a:r>
              <a:rPr sz="1125" b="1">
                <a:solidFill>
                  <a:srgbClr val="142534"/>
                </a:solidFill>
              </a:rPr>
              <a:t>G3b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96E72DBA-426E-4F31-8BF5-699888818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33550" y="3829050"/>
            <a:ext cx="2476500" cy="533400"/>
          </a:xfrm>
          <a:prstGeom xmlns:a="http://schemas.openxmlformats.org/drawingml/2006/main" prst="roundRect">
            <a:avLst>
              <a:gd name="adj" fmla="val 21429"/>
            </a:avLst>
          </a:prstGeom>
          <a:solidFill xmlns:a="http://schemas.openxmlformats.org/drawingml/2006/main">
            <a:srgbClr val="F5F8FA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97DCAB7E-F50E-4A3B-8A4E-8EBC410C7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19275" y="3857625"/>
            <a:ext cx="23050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142534"/>
                </a:solidFill>
              </a:defRPr>
            </a:pPr>
            <a:r>
              <a:rPr sz="1125" b="0">
                <a:solidFill>
                  <a:srgbClr val="142534"/>
                </a:solidFill>
              </a:rPr>
              <a:t>30–44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954FE628-242F-4C3A-9B50-B1EC1A4AC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3829050"/>
            <a:ext cx="3333750" cy="533400"/>
          </a:xfrm>
          <a:prstGeom xmlns:a="http://schemas.openxmlformats.org/drawingml/2006/main" prst="roundRect">
            <a:avLst>
              <a:gd name="adj" fmla="val 21429"/>
            </a:avLst>
          </a:prstGeom>
          <a:solidFill xmlns:a="http://schemas.openxmlformats.org/drawingml/2006/main">
            <a:srgbClr val="F5F8FA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AE219362-A8A8-4C87-B60D-E1E6C0DCF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775" y="3857625"/>
            <a:ext cx="3162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142534"/>
                </a:solidFill>
              </a:defRPr>
            </a:pPr>
            <a:r>
              <a:rPr sz="1125" b="0">
                <a:solidFill>
                  <a:srgbClr val="142534"/>
                </a:solidFill>
              </a:rPr>
              <a:t>Moderate–severe loss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1B9346F1-28BB-4899-AD5A-C41EA2CBA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62450"/>
            <a:ext cx="1047750" cy="533400"/>
          </a:xfrm>
          <a:prstGeom xmlns:a="http://schemas.openxmlformats.org/drawingml/2006/main" prst="roundRect">
            <a:avLst>
              <a:gd name="adj" fmla="val 21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A1E5AF11-45E9-4AC0-A69E-5E29618F5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4391025"/>
            <a:ext cx="876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42534"/>
                </a:solidFill>
              </a:defRPr>
            </a:pPr>
            <a:r>
              <a:rPr sz="1125" b="1">
                <a:solidFill>
                  <a:srgbClr val="142534"/>
                </a:solidFill>
              </a:rPr>
              <a:t>G4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94659B3D-7E79-4797-AA17-E5B94A11A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33550" y="4362450"/>
            <a:ext cx="2476500" cy="533400"/>
          </a:xfrm>
          <a:prstGeom xmlns:a="http://schemas.openxmlformats.org/drawingml/2006/main" prst="roundRect">
            <a:avLst>
              <a:gd name="adj" fmla="val 21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47682950-8853-430C-84A0-0513B8D5E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19275" y="4391025"/>
            <a:ext cx="23050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142534"/>
                </a:solidFill>
              </a:defRPr>
            </a:pPr>
            <a:r>
              <a:rPr sz="1125" b="0">
                <a:solidFill>
                  <a:srgbClr val="142534"/>
                </a:solidFill>
              </a:rPr>
              <a:t>15–29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B454AA10-F5EF-4ED8-A819-D19D8442F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4362450"/>
            <a:ext cx="3333750" cy="533400"/>
          </a:xfrm>
          <a:prstGeom xmlns:a="http://schemas.openxmlformats.org/drawingml/2006/main" prst="roundRect">
            <a:avLst>
              <a:gd name="adj" fmla="val 21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B4E60C08-9481-4B47-8BB6-BFAB9517D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775" y="4391025"/>
            <a:ext cx="3162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142534"/>
                </a:solidFill>
              </a:defRPr>
            </a:pPr>
            <a:r>
              <a:rPr sz="1125" b="0">
                <a:solidFill>
                  <a:srgbClr val="142534"/>
                </a:solidFill>
              </a:rPr>
              <a:t>Severe loss; prepare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B77956C8-B29F-4F8C-A373-85A8AA500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95850"/>
            <a:ext cx="1047750" cy="533400"/>
          </a:xfrm>
          <a:prstGeom xmlns:a="http://schemas.openxmlformats.org/drawingml/2006/main" prst="roundRect">
            <a:avLst>
              <a:gd name="adj" fmla="val 21429"/>
            </a:avLst>
          </a:prstGeom>
          <a:solidFill xmlns:a="http://schemas.openxmlformats.org/drawingml/2006/main">
            <a:srgbClr val="F5F8FA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6E030B58-FEC4-4B02-A611-1BF940FE1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4924425"/>
            <a:ext cx="876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42534"/>
                </a:solidFill>
              </a:defRPr>
            </a:pPr>
            <a:r>
              <a:rPr sz="1125" b="1">
                <a:solidFill>
                  <a:srgbClr val="142534"/>
                </a:solidFill>
              </a:rPr>
              <a:t>G5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C5789AB6-AA5F-42D1-97C5-5E9EB3672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33550" y="4895850"/>
            <a:ext cx="2476500" cy="533400"/>
          </a:xfrm>
          <a:prstGeom xmlns:a="http://schemas.openxmlformats.org/drawingml/2006/main" prst="roundRect">
            <a:avLst>
              <a:gd name="adj" fmla="val 21429"/>
            </a:avLst>
          </a:prstGeom>
          <a:solidFill xmlns:a="http://schemas.openxmlformats.org/drawingml/2006/main">
            <a:srgbClr val="F5F8FA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56F51667-3FCC-4E08-A800-E11C4DB0B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19275" y="4924425"/>
            <a:ext cx="23050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142534"/>
                </a:solidFill>
              </a:defRPr>
            </a:pPr>
            <a:r>
              <a:rPr sz="1125" b="0">
                <a:solidFill>
                  <a:srgbClr val="142534"/>
                </a:solidFill>
              </a:rPr>
              <a:t>&lt;15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3DA479A8-7B11-44F5-A6C3-4E77A6A84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4895850"/>
            <a:ext cx="3333750" cy="533400"/>
          </a:xfrm>
          <a:prstGeom xmlns:a="http://schemas.openxmlformats.org/drawingml/2006/main" prst="roundRect">
            <a:avLst>
              <a:gd name="adj" fmla="val 21429"/>
            </a:avLst>
          </a:prstGeom>
          <a:solidFill xmlns:a="http://schemas.openxmlformats.org/drawingml/2006/main">
            <a:srgbClr val="F5F8FA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E41CE428-3B57-4570-9590-299008B22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775" y="4924425"/>
            <a:ext cx="3162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142534"/>
                </a:solidFill>
              </a:defRPr>
            </a:pPr>
            <a:r>
              <a:rPr sz="1125" b="0">
                <a:solidFill>
                  <a:srgbClr val="142534"/>
                </a:solidFill>
              </a:rPr>
              <a:t>Kidney failure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44B5DD33-1866-4ABD-9E1C-1E649F6A8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1695450"/>
            <a:ext cx="3600450" cy="2095500"/>
          </a:xfrm>
          <a:prstGeom xmlns:a="http://schemas.openxmlformats.org/drawingml/2006/main" prst="roundRect">
            <a:avLst>
              <a:gd name="adj" fmla="val 5455"/>
            </a:avLst>
          </a:prstGeom>
          <a:solidFill xmlns:a="http://schemas.openxmlformats.org/drawingml/2006/main">
            <a:srgbClr val="0924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325653F7-8E80-4A79-B162-F274DB412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1952625"/>
            <a:ext cx="304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4B942"/>
                </a:solidFill>
              </a:defRPr>
            </a:pPr>
            <a:r>
              <a:rPr sz="1875" b="1">
                <a:solidFill>
                  <a:srgbClr val="F4B942"/>
                </a:solidFill>
              </a:rPr>
              <a:t>Pediatric pearl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9E5B0023-BBF5-4F01-B715-43D055F6F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457450"/>
            <a:ext cx="29527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Creatinine depends on muscle mass.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Trend height-based eGFR and growth—not creatinine alone.</a:t>
            </a: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E6CA2442-F207-4DA8-9D7B-1EA1D4529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4057650"/>
            <a:ext cx="3600450" cy="1181100"/>
          </a:xfrm>
          <a:prstGeom xmlns:a="http://schemas.openxmlformats.org/drawingml/2006/main" prst="roundRect">
            <a:avLst>
              <a:gd name="adj" fmla="val 9677"/>
            </a:avLst>
          </a:prstGeom>
          <a:solidFill xmlns:a="http://schemas.openxmlformats.org/drawingml/2006/main">
            <a:srgbClr val="EAF6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3D36567B-2CDC-444F-AE8D-6F0EDF9EA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4257675"/>
            <a:ext cx="295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9A6A2"/>
                </a:solidFill>
              </a:defRPr>
            </a:pPr>
            <a:r>
              <a:rPr sz="1800" b="1">
                <a:solidFill>
                  <a:srgbClr val="19A6A2"/>
                </a:solidFill>
              </a:rPr>
              <a:t>A1 / A2 / A3</a:t>
            </a:r>
          </a:p>
        </p:txBody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134E59A5-9893-4591-8AFE-47286D71A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4657725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09243B"/>
                </a:solidFill>
              </a:defRPr>
            </a:pPr>
            <a:r>
              <a:rPr sz="1425" b="1">
                <a:solidFill>
                  <a:srgbClr val="09243B"/>
                </a:solidFill>
              </a:rPr>
              <a:t>ACR &lt;30  •  30–300  •  &gt;300 mg/g</a:t>
            </a:r>
          </a:p>
        </p:txBody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DBE311DF-5F1E-4AAF-9727-5AE439642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5476875"/>
            <a:ext cx="36004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F26B5B"/>
                </a:solidFill>
              </a:defRPr>
            </a:pPr>
            <a:r>
              <a:rPr sz="1575" b="1">
                <a:solidFill>
                  <a:srgbClr val="F26B5B"/>
                </a:solidFill>
              </a:rPr>
              <a:t>Memory: “90 • 60 • 45 • 30 • 15”</a:t>
            </a:r>
          </a:p>
        </p:txBody>
      </p:sp>
    </p:spTree>
    <p:extLst>
      <p:ext uri="{BB962C8B-B14F-4D97-AF65-F5344CB8AC3E}">
        <p14:creationId xmlns:p14="http://schemas.microsoft.com/office/powerpoint/2010/main" val="70578245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62FD19CE-37B0-459F-9190-6A4A26D3D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3375"/>
            <a:ext cx="857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9A6A2"/>
                </a:solidFill>
              </a:defRPr>
            </a:pPr>
            <a:r>
              <a:rPr sz="975" b="1">
                <a:solidFill>
                  <a:srgbClr val="19A6A2"/>
                </a:solidFill>
              </a:rPr>
              <a:t>PEDIATRIC NEPHROLOGY • RESIDENT BOARD REVIEW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245F23-1009-419B-BF26-245B0066D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09243B"/>
                </a:solidFill>
              </a:defRPr>
            </a:pPr>
            <a:r>
              <a:rPr sz="2850" b="1">
                <a:solidFill>
                  <a:srgbClr val="09243B"/>
                </a:solidFill>
              </a:rPr>
              <a:t>Age narrows the differential before any serology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16DC29-5E9D-41C1-9E29-94B224748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23975"/>
            <a:ext cx="70485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6B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EE3049-2100-4E73-8712-6BA45E413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587080"/>
                </a:solidFill>
              </a:defRPr>
            </a:pPr>
            <a:r>
              <a:rPr sz="825" b="0">
                <a:solidFill>
                  <a:srgbClr val="587080"/>
                </a:solidFill>
              </a:rPr>
              <a:t>Dr. Manar Mohammad Alshawabkeh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9632DC-B2E5-4B6C-9AE4-DD0E14825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587080"/>
                </a:solidFill>
              </a:defRPr>
            </a:pPr>
            <a:r>
              <a:rPr sz="825" b="1">
                <a:solidFill>
                  <a:srgbClr val="587080"/>
                </a:solidFill>
              </a:rPr>
              <a:t>05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60EE78-F130-4C71-ADAF-6BF31C2A3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33550"/>
            <a:ext cx="1809750" cy="647700"/>
          </a:xfrm>
          <a:prstGeom xmlns:a="http://schemas.openxmlformats.org/drawingml/2006/main" prst="roundRect">
            <a:avLst>
              <a:gd name="adj" fmla="val 17647"/>
            </a:avLst>
          </a:prstGeom>
          <a:solidFill xmlns:a="http://schemas.openxmlformats.org/drawingml/2006/main">
            <a:srgbClr val="0924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ED2459-EE71-4F8D-8520-4E49E61D9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762125"/>
            <a:ext cx="16573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Clue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6CD2A9-5E40-4044-8594-68201D8AC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5550" y="1733550"/>
            <a:ext cx="4333875" cy="647700"/>
          </a:xfrm>
          <a:prstGeom xmlns:a="http://schemas.openxmlformats.org/drawingml/2006/main" prst="roundRect">
            <a:avLst>
              <a:gd name="adj" fmla="val 17647"/>
            </a:avLst>
          </a:prstGeom>
          <a:solidFill xmlns:a="http://schemas.openxmlformats.org/drawingml/2006/main">
            <a:srgbClr val="0924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7004FA-C534-449C-9833-C972F5789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1762125"/>
            <a:ext cx="41814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Younger child (&lt;5 y)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6A86A8-2C68-420C-BFE1-9DCB87252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29425" y="1733550"/>
            <a:ext cx="4676775" cy="647700"/>
          </a:xfrm>
          <a:prstGeom xmlns:a="http://schemas.openxmlformats.org/drawingml/2006/main" prst="roundRect">
            <a:avLst>
              <a:gd name="adj" fmla="val 17647"/>
            </a:avLst>
          </a:prstGeom>
          <a:solidFill xmlns:a="http://schemas.openxmlformats.org/drawingml/2006/main">
            <a:srgbClr val="0924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D8AB9C-BFC9-431D-B87F-B5CD1AA36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5625" y="1762125"/>
            <a:ext cx="4524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Older child / adolescent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109D04-45CC-4D82-A92A-5BB086674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81250"/>
            <a:ext cx="1809750" cy="647700"/>
          </a:xfrm>
          <a:prstGeom xmlns:a="http://schemas.openxmlformats.org/drawingml/2006/main" prst="roundRect">
            <a:avLst>
              <a:gd name="adj" fmla="val 1764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609E4F6-A199-42EC-B27B-63A653D42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2409825"/>
            <a:ext cx="16383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42534"/>
                </a:solidFill>
              </a:defRPr>
            </a:pPr>
            <a:r>
              <a:rPr sz="1125" b="1">
                <a:solidFill>
                  <a:srgbClr val="142534"/>
                </a:solidFill>
              </a:rPr>
              <a:t>Dominant pattern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545F2F-7A14-47EA-9944-1F5577020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5550" y="2381250"/>
            <a:ext cx="4333875" cy="647700"/>
          </a:xfrm>
          <a:prstGeom xmlns:a="http://schemas.openxmlformats.org/drawingml/2006/main" prst="roundRect">
            <a:avLst>
              <a:gd name="adj" fmla="val 1764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471715E-D1C2-4C30-8352-4BD0408B4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81275" y="2409825"/>
            <a:ext cx="416242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142534"/>
                </a:solidFill>
              </a:defRPr>
            </a:pPr>
            <a:r>
              <a:rPr sz="1125" b="0">
                <a:solidFill>
                  <a:srgbClr val="142534"/>
                </a:solidFill>
              </a:rPr>
              <a:t>CAKUT / reduced nephron mass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633B5A1-1136-430A-84E8-60C5CB0A5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29425" y="2381250"/>
            <a:ext cx="4676775" cy="647700"/>
          </a:xfrm>
          <a:prstGeom xmlns:a="http://schemas.openxmlformats.org/drawingml/2006/main" prst="roundRect">
            <a:avLst>
              <a:gd name="adj" fmla="val 1764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8DE5075-6143-4531-87EF-C92AD36CC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15150" y="2409825"/>
            <a:ext cx="450532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142534"/>
                </a:solidFill>
              </a:defRPr>
            </a:pPr>
            <a:r>
              <a:rPr sz="1125" b="0">
                <a:solidFill>
                  <a:srgbClr val="142534"/>
                </a:solidFill>
              </a:rPr>
              <a:t>Acquired or inherited glomerular disease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7C9D939-AFB1-4224-8C07-AEAEC8325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28950"/>
            <a:ext cx="1809750" cy="647700"/>
          </a:xfrm>
          <a:prstGeom xmlns:a="http://schemas.openxmlformats.org/drawingml/2006/main" prst="roundRect">
            <a:avLst>
              <a:gd name="adj" fmla="val 17647"/>
            </a:avLst>
          </a:prstGeom>
          <a:solidFill xmlns:a="http://schemas.openxmlformats.org/drawingml/2006/main">
            <a:srgbClr val="F5F8FA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1180666-126D-427F-87FF-E309FD0A7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3057525"/>
            <a:ext cx="16383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42534"/>
                </a:solidFill>
              </a:defRPr>
            </a:pPr>
            <a:r>
              <a:rPr sz="1125" b="1">
                <a:solidFill>
                  <a:srgbClr val="142534"/>
                </a:solidFill>
              </a:rPr>
              <a:t>Examples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1F50BB8-091B-4FDB-9E70-91DB0354F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5550" y="3028950"/>
            <a:ext cx="4333875" cy="647700"/>
          </a:xfrm>
          <a:prstGeom xmlns:a="http://schemas.openxmlformats.org/drawingml/2006/main" prst="roundRect">
            <a:avLst>
              <a:gd name="adj" fmla="val 17647"/>
            </a:avLst>
          </a:prstGeom>
          <a:solidFill xmlns:a="http://schemas.openxmlformats.org/drawingml/2006/main">
            <a:srgbClr val="F5F8FA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1F659D9-2A3A-40A9-8FD0-9D0526943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81275" y="3057525"/>
            <a:ext cx="416242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142534"/>
                </a:solidFill>
              </a:defRPr>
            </a:pPr>
            <a:r>
              <a:rPr sz="1125" b="0">
                <a:solidFill>
                  <a:srgbClr val="142534"/>
                </a:solidFill>
              </a:rPr>
              <a:t>Dysplasia, hypoplasia, PUV, reflux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AE4FCDA-6497-4996-AC9B-A51FD7968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29425" y="3028950"/>
            <a:ext cx="4676775" cy="647700"/>
          </a:xfrm>
          <a:prstGeom xmlns:a="http://schemas.openxmlformats.org/drawingml/2006/main" prst="roundRect">
            <a:avLst>
              <a:gd name="adj" fmla="val 17647"/>
            </a:avLst>
          </a:prstGeom>
          <a:solidFill xmlns:a="http://schemas.openxmlformats.org/drawingml/2006/main">
            <a:srgbClr val="F5F8FA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209A049-BCF2-4849-A439-74A2CF547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15150" y="3057525"/>
            <a:ext cx="450532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142534"/>
                </a:solidFill>
              </a:defRPr>
            </a:pPr>
            <a:r>
              <a:rPr sz="1125" b="0">
                <a:solidFill>
                  <a:srgbClr val="142534"/>
                </a:solidFill>
              </a:rPr>
              <a:t>FSGS, IgA nephropathy, lupus, Alport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0D6BD59-016F-4489-8E57-487BC7A38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809750" cy="647700"/>
          </a:xfrm>
          <a:prstGeom xmlns:a="http://schemas.openxmlformats.org/drawingml/2006/main" prst="roundRect">
            <a:avLst>
              <a:gd name="adj" fmla="val 1764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021E066-79A5-4235-95C6-389D0F203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3705225"/>
            <a:ext cx="16383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42534"/>
                </a:solidFill>
              </a:defRPr>
            </a:pPr>
            <a:r>
              <a:rPr sz="1125" b="1">
                <a:solidFill>
                  <a:srgbClr val="142534"/>
                </a:solidFill>
              </a:rPr>
              <a:t>Urinalysis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84CF3A8-D686-4FDB-832C-5D6C17F57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5550" y="3676650"/>
            <a:ext cx="4333875" cy="647700"/>
          </a:xfrm>
          <a:prstGeom xmlns:a="http://schemas.openxmlformats.org/drawingml/2006/main" prst="roundRect">
            <a:avLst>
              <a:gd name="adj" fmla="val 1764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209F0E6-D0B6-4C74-99AB-D8B4E57ED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81275" y="3705225"/>
            <a:ext cx="416242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142534"/>
                </a:solidFill>
              </a:defRPr>
            </a:pPr>
            <a:r>
              <a:rPr sz="1125" b="0">
                <a:solidFill>
                  <a:srgbClr val="142534"/>
                </a:solidFill>
              </a:rPr>
              <a:t>May be bland; concentrating defect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3B2409F-5278-4E08-92DD-AF5A80CB2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29425" y="3676650"/>
            <a:ext cx="4676775" cy="647700"/>
          </a:xfrm>
          <a:prstGeom xmlns:a="http://schemas.openxmlformats.org/drawingml/2006/main" prst="roundRect">
            <a:avLst>
              <a:gd name="adj" fmla="val 1764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1E1F0EC-CCCA-4E83-A67B-F21DE3161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15150" y="3705225"/>
            <a:ext cx="450532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142534"/>
                </a:solidFill>
              </a:defRPr>
            </a:pPr>
            <a:r>
              <a:rPr sz="1125" b="0">
                <a:solidFill>
                  <a:srgbClr val="142534"/>
                </a:solidFill>
              </a:rPr>
              <a:t>Hematuria ± proteinuria; active sediment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ADFB765-F2CE-4C23-923F-6204BAB08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24350"/>
            <a:ext cx="1809750" cy="647700"/>
          </a:xfrm>
          <a:prstGeom xmlns:a="http://schemas.openxmlformats.org/drawingml/2006/main" prst="roundRect">
            <a:avLst>
              <a:gd name="adj" fmla="val 17647"/>
            </a:avLst>
          </a:prstGeom>
          <a:solidFill xmlns:a="http://schemas.openxmlformats.org/drawingml/2006/main">
            <a:srgbClr val="F5F8FA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F0136E46-4CCD-407C-B8F6-1B37C76A4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4352925"/>
            <a:ext cx="16383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42534"/>
                </a:solidFill>
              </a:defRPr>
            </a:pPr>
            <a:r>
              <a:rPr sz="1125" b="1">
                <a:solidFill>
                  <a:srgbClr val="142534"/>
                </a:solidFill>
              </a:rPr>
              <a:t>Imaging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FB2D0356-5047-4565-AE12-14807E97F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5550" y="4324350"/>
            <a:ext cx="4333875" cy="647700"/>
          </a:xfrm>
          <a:prstGeom xmlns:a="http://schemas.openxmlformats.org/drawingml/2006/main" prst="roundRect">
            <a:avLst>
              <a:gd name="adj" fmla="val 17647"/>
            </a:avLst>
          </a:prstGeom>
          <a:solidFill xmlns:a="http://schemas.openxmlformats.org/drawingml/2006/main">
            <a:srgbClr val="F5F8FA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DD5FF857-E3CD-4A34-8F62-F7A43AD83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81275" y="4352925"/>
            <a:ext cx="416242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142534"/>
                </a:solidFill>
              </a:defRPr>
            </a:pPr>
            <a:r>
              <a:rPr sz="1125" b="0">
                <a:solidFill>
                  <a:srgbClr val="142534"/>
                </a:solidFill>
              </a:rPr>
              <a:t>Small/dysplastic or obstructed system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0E3AD6AC-9B11-49A8-8EDC-5C3A08D85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29425" y="4324350"/>
            <a:ext cx="4676775" cy="647700"/>
          </a:xfrm>
          <a:prstGeom xmlns:a="http://schemas.openxmlformats.org/drawingml/2006/main" prst="roundRect">
            <a:avLst>
              <a:gd name="adj" fmla="val 17647"/>
            </a:avLst>
          </a:prstGeom>
          <a:solidFill xmlns:a="http://schemas.openxmlformats.org/drawingml/2006/main">
            <a:srgbClr val="F5F8FA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9A5D04FF-627F-4D96-AC72-64EAF68D0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15150" y="4352925"/>
            <a:ext cx="450532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142534"/>
                </a:solidFill>
              </a:defRPr>
            </a:pPr>
            <a:r>
              <a:rPr sz="1125" b="0">
                <a:solidFill>
                  <a:srgbClr val="142534"/>
                </a:solidFill>
              </a:rPr>
              <a:t>Often normal size early; disease-specific changes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1C642948-7BB6-43CF-81C0-0497A6195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72050"/>
            <a:ext cx="1809750" cy="647700"/>
          </a:xfrm>
          <a:prstGeom xmlns:a="http://schemas.openxmlformats.org/drawingml/2006/main" prst="roundRect">
            <a:avLst>
              <a:gd name="adj" fmla="val 1764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5DB39F6B-02AD-4B34-8929-1A36DF655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5000625"/>
            <a:ext cx="16383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42534"/>
                </a:solidFill>
              </a:defRPr>
            </a:pPr>
            <a:r>
              <a:rPr sz="1125" b="1">
                <a:solidFill>
                  <a:srgbClr val="142534"/>
                </a:solidFill>
              </a:rPr>
              <a:t>Board discriminator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3F30D396-E4F8-416F-AC17-6CD438318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5550" y="4972050"/>
            <a:ext cx="4333875" cy="647700"/>
          </a:xfrm>
          <a:prstGeom xmlns:a="http://schemas.openxmlformats.org/drawingml/2006/main" prst="roundRect">
            <a:avLst>
              <a:gd name="adj" fmla="val 1764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4DC0E326-7574-4578-9625-B4CF48D2D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81275" y="5000625"/>
            <a:ext cx="416242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142534"/>
                </a:solidFill>
              </a:defRPr>
            </a:pPr>
            <a:r>
              <a:rPr sz="1125" b="0">
                <a:solidFill>
                  <a:srgbClr val="142534"/>
                </a:solidFill>
              </a:rPr>
              <a:t>Prenatal US / recurrent UTI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9888F429-BCC8-4633-A3A6-A8459C2DC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29425" y="4972050"/>
            <a:ext cx="4676775" cy="647700"/>
          </a:xfrm>
          <a:prstGeom xmlns:a="http://schemas.openxmlformats.org/drawingml/2006/main" prst="roundRect">
            <a:avLst>
              <a:gd name="adj" fmla="val 1764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C47E044F-6BFD-4404-A541-E62E077F5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15150" y="5000625"/>
            <a:ext cx="450532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142534"/>
                </a:solidFill>
              </a:defRPr>
            </a:pPr>
            <a:r>
              <a:rPr sz="1125" b="0">
                <a:solidFill>
                  <a:srgbClr val="142534"/>
                </a:solidFill>
              </a:rPr>
              <a:t>Edema + HTN + hematuria/proteinuria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54D12182-F7A8-4F22-85A7-1CB0D0927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76900"/>
            <a:ext cx="1082040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0924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09A3E8A4-BE8D-4F69-8869-4FCF6A74A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0"/>
            <a:ext cx="10820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MEMORY ANCHOR  •  “Small child → structural; school child → sediment”</a:t>
            </a:r>
          </a:p>
        </p:txBody>
      </p:sp>
    </p:spTree>
    <p:extLst>
      <p:ext uri="{BB962C8B-B14F-4D97-AF65-F5344CB8AC3E}">
        <p14:creationId xmlns:p14="http://schemas.microsoft.com/office/powerpoint/2010/main" val="5899814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51F5DAB-C375-4C29-8868-056313F87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3375"/>
            <a:ext cx="857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9A6A2"/>
                </a:solidFill>
              </a:defRPr>
            </a:pPr>
            <a:r>
              <a:rPr sz="975" b="1">
                <a:solidFill>
                  <a:srgbClr val="19A6A2"/>
                </a:solidFill>
              </a:rPr>
              <a:t>PEDIATRIC NEPHROLOGY • RESIDENT BOARD REVIEW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692BF2-D169-45C4-A343-8B24D8C5B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09243B"/>
                </a:solidFill>
              </a:defRPr>
            </a:pPr>
            <a:r>
              <a:rPr sz="2850" b="1">
                <a:solidFill>
                  <a:srgbClr val="09243B"/>
                </a:solidFill>
              </a:rPr>
              <a:t>Nephron loss creates a self-amplifying hyperfiltration loop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B6F285-D097-4C4A-8D45-958D260A9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23975"/>
            <a:ext cx="70485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6B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4632EF-C98B-4727-91C6-6305BE7CA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587080"/>
                </a:solidFill>
              </a:defRPr>
            </a:pPr>
            <a:r>
              <a:rPr sz="825" b="0">
                <a:solidFill>
                  <a:srgbClr val="587080"/>
                </a:solidFill>
              </a:rPr>
              <a:t>Dr. Manar Mohammad Alshawabkeh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9CC537-60B4-48A4-AD5D-9DBE1368E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587080"/>
                </a:solidFill>
              </a:defRPr>
            </a:pPr>
            <a:r>
              <a:rPr sz="825" b="1">
                <a:solidFill>
                  <a:srgbClr val="587080"/>
                </a:solidFill>
              </a:rPr>
              <a:t>06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20D9F8-5F55-4C9D-BCEF-EDC713211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2762250"/>
            <a:ext cx="70485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6B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3B1314-10C4-46E2-A786-F94426769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2762250"/>
            <a:ext cx="70485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6B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06F490-3FB7-4227-B6F4-88B096B7C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850" y="2762250"/>
            <a:ext cx="70485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6B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9667D9-7DDC-4C51-A3A7-483BFC6AF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143125"/>
            <a:ext cx="2143125" cy="1809750"/>
          </a:xfrm>
          <a:prstGeom xmlns:a="http://schemas.openxmlformats.org/drawingml/2006/main" prst="roundRect">
            <a:avLst>
              <a:gd name="adj" fmla="val 6316"/>
            </a:avLst>
          </a:prstGeom>
          <a:solidFill xmlns:a="http://schemas.openxmlformats.org/drawingml/2006/main">
            <a:srgbClr val="EAF6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A4150E-B109-43DC-B26B-A47BC17DF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305050"/>
            <a:ext cx="361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19A6A2"/>
                </a:solidFill>
              </a:defRPr>
            </a:pPr>
            <a:r>
              <a:rPr sz="1950" b="1">
                <a:solidFill>
                  <a:srgbClr val="19A6A2"/>
                </a:solidFill>
              </a:rPr>
              <a:t>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EDFA155-7EAA-485C-8B71-36B9598AD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781300"/>
            <a:ext cx="17621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09243B"/>
                </a:solidFill>
              </a:defRPr>
            </a:pPr>
            <a:r>
              <a:rPr sz="1650" b="1">
                <a:solidFill>
                  <a:srgbClr val="09243B"/>
                </a:solidFill>
              </a:rPr>
              <a:t>↓ nephron mass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76F8B6D-1578-44CA-925B-6DE95CE5F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429000"/>
            <a:ext cx="1762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125" b="0">
                <a:solidFill>
                  <a:srgbClr val="587080"/>
                </a:solidFill>
              </a:defRPr>
            </a:pPr>
            <a:r>
              <a:rPr sz="1125" b="0">
                <a:solidFill>
                  <a:srgbClr val="587080"/>
                </a:solidFill>
              </a:rPr>
              <a:t>CAKUT • injury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A8204D6-7B15-40C5-9184-76D390D07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2143125"/>
            <a:ext cx="2143125" cy="1809750"/>
          </a:xfrm>
          <a:prstGeom xmlns:a="http://schemas.openxmlformats.org/drawingml/2006/main" prst="roundRect">
            <a:avLst>
              <a:gd name="adj" fmla="val 6316"/>
            </a:avLst>
          </a:prstGeom>
          <a:solidFill xmlns:a="http://schemas.openxmlformats.org/drawingml/2006/main">
            <a:srgbClr val="EAF6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2DF790-FB6E-4C72-9D59-170C6A559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305050"/>
            <a:ext cx="361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19A6A2"/>
                </a:solidFill>
              </a:defRPr>
            </a:pPr>
            <a:r>
              <a:rPr sz="1950" b="1">
                <a:solidFill>
                  <a:srgbClr val="19A6A2"/>
                </a:solidFill>
              </a:rPr>
              <a:t>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A7BBE1C-1929-4E45-967E-77D0C8F80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2781300"/>
            <a:ext cx="17621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09243B"/>
                </a:solidFill>
              </a:defRPr>
            </a:pPr>
            <a:r>
              <a:rPr sz="1650" b="1">
                <a:solidFill>
                  <a:srgbClr val="09243B"/>
                </a:solidFill>
              </a:rPr>
              <a:t>Single-nephron</a:t>
            </a:r>
          </a:p>
          <a:p xmlns:a="http://schemas.openxmlformats.org/drawingml/2006/main">
            <a:pPr algn="ctr">
              <a:defRPr sz="1650" b="1">
                <a:solidFill>
                  <a:srgbClr val="09243B"/>
                </a:solidFill>
              </a:defRPr>
            </a:pPr>
            <a:r>
              <a:rPr sz="1650" b="1">
                <a:solidFill>
                  <a:srgbClr val="09243B"/>
                </a:solidFill>
              </a:rPr>
              <a:t>hyperfiltration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F781FF4-2042-42F3-A66D-E2E0FCCB3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3429000"/>
            <a:ext cx="1762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125" b="0">
                <a:solidFill>
                  <a:srgbClr val="587080"/>
                </a:solidFill>
              </a:defRPr>
            </a:pPr>
            <a:r>
              <a:rPr sz="1125" b="0">
                <a:solidFill>
                  <a:srgbClr val="587080"/>
                </a:solidFill>
              </a:rPr>
              <a:t>↑ intraglomerular pressure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3D417A8-CFCD-4B20-B08E-26E208DD2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2143125"/>
            <a:ext cx="2143125" cy="1809750"/>
          </a:xfrm>
          <a:prstGeom xmlns:a="http://schemas.openxmlformats.org/drawingml/2006/main" prst="roundRect">
            <a:avLst>
              <a:gd name="adj" fmla="val 6316"/>
            </a:avLst>
          </a:prstGeom>
          <a:solidFill xmlns:a="http://schemas.openxmlformats.org/drawingml/2006/main">
            <a:srgbClr val="EAF6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652C43E-10BE-4669-9692-CC976A9DD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24550" y="2305050"/>
            <a:ext cx="361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19A6A2"/>
                </a:solidFill>
              </a:defRPr>
            </a:pPr>
            <a:r>
              <a:rPr sz="1950" b="1">
                <a:solidFill>
                  <a:srgbClr val="19A6A2"/>
                </a:solidFill>
              </a:rPr>
              <a:t>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F1CBB81-922C-45EA-9777-F55419A29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2781300"/>
            <a:ext cx="17621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09243B"/>
                </a:solidFill>
              </a:defRPr>
            </a:pPr>
            <a:r>
              <a:rPr sz="1650" b="1">
                <a:solidFill>
                  <a:srgbClr val="09243B"/>
                </a:solidFill>
              </a:rPr>
              <a:t>Proteinuria +</a:t>
            </a:r>
          </a:p>
          <a:p xmlns:a="http://schemas.openxmlformats.org/drawingml/2006/main">
            <a:pPr algn="ctr">
              <a:defRPr sz="1650" b="1">
                <a:solidFill>
                  <a:srgbClr val="09243B"/>
                </a:solidFill>
              </a:defRPr>
            </a:pPr>
            <a:r>
              <a:rPr sz="1650" b="1">
                <a:solidFill>
                  <a:srgbClr val="09243B"/>
                </a:solidFill>
              </a:rPr>
              <a:t>glomerulosclerosis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18DB7A9-7FFD-4CBC-A97F-8CB4DD1CD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3429000"/>
            <a:ext cx="1762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125" b="0">
                <a:solidFill>
                  <a:srgbClr val="587080"/>
                </a:solidFill>
              </a:defRPr>
            </a:pPr>
            <a:r>
              <a:rPr sz="1125" b="0">
                <a:solidFill>
                  <a:srgbClr val="587080"/>
                </a:solidFill>
              </a:rPr>
              <a:t>ongoing damage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D962E0A-0A97-4EF0-95FE-3F67C034A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143125"/>
            <a:ext cx="2143125" cy="1809750"/>
          </a:xfrm>
          <a:prstGeom xmlns:a="http://schemas.openxmlformats.org/drawingml/2006/main" prst="roundRect">
            <a:avLst>
              <a:gd name="adj" fmla="val 6316"/>
            </a:avLst>
          </a:prstGeom>
          <a:solidFill xmlns:a="http://schemas.openxmlformats.org/drawingml/2006/main">
            <a:srgbClr val="FFF3F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A248EB8-837D-4A53-9F2F-74E5E46A9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2305050"/>
            <a:ext cx="361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F26B5B"/>
                </a:solidFill>
              </a:defRPr>
            </a:pPr>
            <a:r>
              <a:rPr sz="1950" b="1">
                <a:solidFill>
                  <a:srgbClr val="F26B5B"/>
                </a:solidFill>
              </a:rPr>
              <a:t>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C882EC9-7264-426D-AF70-1E42B27F5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781300"/>
            <a:ext cx="17621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09243B"/>
                </a:solidFill>
              </a:defRPr>
            </a:pPr>
            <a:r>
              <a:rPr sz="1650" b="1">
                <a:solidFill>
                  <a:srgbClr val="09243B"/>
                </a:solidFill>
              </a:rPr>
              <a:t>Further GFR loss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D587AAF-7DBD-43FA-B7BB-BA4F67DBF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429000"/>
            <a:ext cx="1762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125" b="0">
                <a:solidFill>
                  <a:srgbClr val="587080"/>
                </a:solidFill>
              </a:defRPr>
            </a:pPr>
            <a:r>
              <a:rPr sz="1125" b="0">
                <a:solidFill>
                  <a:srgbClr val="587080"/>
                </a:solidFill>
              </a:rPr>
              <a:t>cycle repeats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7A104D4-F263-4D30-AF57-5CF75892B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524375"/>
            <a:ext cx="8763000" cy="876300"/>
          </a:xfrm>
          <a:prstGeom xmlns:a="http://schemas.openxmlformats.org/drawingml/2006/main" prst="roundRect">
            <a:avLst>
              <a:gd name="adj" fmla="val 13043"/>
            </a:avLst>
          </a:prstGeom>
          <a:solidFill xmlns:a="http://schemas.openxmlformats.org/drawingml/2006/main">
            <a:srgbClr val="0924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FBD1FED-B9D2-4A53-B1EA-149049230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4705350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F4B942"/>
                </a:solidFill>
              </a:defRPr>
            </a:pPr>
            <a:r>
              <a:rPr sz="1650" b="1">
                <a:solidFill>
                  <a:srgbClr val="F4B942"/>
                </a:solidFill>
              </a:rPr>
              <a:t>Interrupt the loop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7462967-E1DE-49B1-8E9C-CE16DEF26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638675"/>
            <a:ext cx="6000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Control BP • reduce proteinuria • avoid dehydration/AKI • treat UTI promptly</a:t>
            </a:r>
          </a:p>
        </p:txBody>
      </p:sp>
    </p:spTree>
    <p:extLst>
      <p:ext uri="{BB962C8B-B14F-4D97-AF65-F5344CB8AC3E}">
        <p14:creationId xmlns:p14="http://schemas.microsoft.com/office/powerpoint/2010/main" val="7772751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11DFFEF-C533-4CA4-907B-469BF5F3D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3375"/>
            <a:ext cx="857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9A6A2"/>
                </a:solidFill>
              </a:defRPr>
            </a:pPr>
            <a:r>
              <a:rPr sz="975" b="1">
                <a:solidFill>
                  <a:srgbClr val="19A6A2"/>
                </a:solidFill>
              </a:rPr>
              <a:t>PEDIATRIC NEPHROLOGY • RESIDENT BOARD REVIEW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8EE19D-8A8C-4BD6-8081-B6D84B92C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09243B"/>
                </a:solidFill>
              </a:defRPr>
            </a:pPr>
            <a:r>
              <a:rPr sz="2850" b="1">
                <a:solidFill>
                  <a:srgbClr val="09243B"/>
                </a:solidFill>
              </a:rPr>
              <a:t>The multisystem exam tells you how advanced CKD is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88594E-6BE0-4DB0-963D-4155B31E5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23975"/>
            <a:ext cx="70485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6B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325C3D-83B0-4C0E-832D-07C4A1608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587080"/>
                </a:solidFill>
              </a:defRPr>
            </a:pPr>
            <a:r>
              <a:rPr sz="825" b="0">
                <a:solidFill>
                  <a:srgbClr val="587080"/>
                </a:solidFill>
              </a:rPr>
              <a:t>Dr. Manar Mohammad Alshawabkeh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720583-4544-4305-930B-45527FF48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587080"/>
                </a:solidFill>
              </a:defRPr>
            </a:pPr>
            <a:r>
              <a:rPr sz="825" b="1">
                <a:solidFill>
                  <a:srgbClr val="587080"/>
                </a:solidFill>
              </a:rPr>
              <a:t>07</a:t>
            </a:r>
          </a:p>
        </p:txBody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8c8f34ab1c465b"/>
          <a:stretch xmlns:a="http://schemas.openxmlformats.org/drawingml/2006/main"/>
        </p:blipFill>
        <p:spPr>
          <a:xfrm xmlns:a="http://schemas.openxmlformats.org/drawingml/2006/main">
            <a:off x="1701145" y="1657350"/>
            <a:ext cx="2446059" cy="4476750"/>
          </a:xfrm>
          <a:prstGeom xmlns:a="http://schemas.openxmlformats.org/drawingml/2006/main" prst="roundRect">
            <a:avLst>
              <a:gd name="adj" fmla="val 2553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A31E35-9489-44A0-8590-532698486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1695450"/>
            <a:ext cx="171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9A6A2"/>
                </a:solidFill>
              </a:defRPr>
            </a:pPr>
            <a:r>
              <a:rPr sz="1575" b="1">
                <a:solidFill>
                  <a:srgbClr val="19A6A2"/>
                </a:solidFill>
              </a:rPr>
              <a:t>Growth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2B76EA-6AE0-40ED-A525-DD3ED1ABE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6625" y="1695450"/>
            <a:ext cx="3810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42534"/>
                </a:solidFill>
              </a:defRPr>
            </a:pPr>
            <a:r>
              <a:rPr sz="1500" b="0">
                <a:solidFill>
                  <a:srgbClr val="142534"/>
                </a:solidFill>
              </a:rPr>
              <a:t>poor velocity, delayed puberty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57986A2-EA62-4E3E-A919-9C2D13E10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152650"/>
            <a:ext cx="5476875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EDCE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6E6941-E60B-441D-A917-EAF17B35F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514600"/>
            <a:ext cx="171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9A6A2"/>
                </a:solidFill>
              </a:defRPr>
            </a:pPr>
            <a:r>
              <a:rPr sz="1575" b="1">
                <a:solidFill>
                  <a:srgbClr val="19A6A2"/>
                </a:solidFill>
              </a:rPr>
              <a:t>Volume/BP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A53B7C-74BF-486A-A2EE-7DADA09B0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6625" y="2514600"/>
            <a:ext cx="3810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42534"/>
                </a:solidFill>
              </a:defRPr>
            </a:pPr>
            <a:r>
              <a:rPr sz="1500" b="0">
                <a:solidFill>
                  <a:srgbClr val="142534"/>
                </a:solidFill>
              </a:rPr>
              <a:t>edema, hypertension, dyspnea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BB6FF9E-1503-4F50-A7F7-1D03F56BC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971800"/>
            <a:ext cx="5476875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EDCE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383A25A-8E0B-4B04-AA21-58A758569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333750"/>
            <a:ext cx="171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9A6A2"/>
                </a:solidFill>
              </a:defRPr>
            </a:pPr>
            <a:r>
              <a:rPr sz="1575" b="1">
                <a:solidFill>
                  <a:srgbClr val="19A6A2"/>
                </a:solidFill>
              </a:rPr>
              <a:t>Hematology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E788843-5252-4DCA-904D-D655819AF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6625" y="3333750"/>
            <a:ext cx="3810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42534"/>
                </a:solidFill>
              </a:defRPr>
            </a:pPr>
            <a:r>
              <a:rPr sz="1500" b="0">
                <a:solidFill>
                  <a:srgbClr val="142534"/>
                </a:solidFill>
              </a:rPr>
              <a:t>pallor; normocytic anemia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C48C756-FB63-4285-9FEA-B1299E3D2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790950"/>
            <a:ext cx="5476875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EDCE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9FFC8DA-F40C-47CD-A928-F78960D7E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4152900"/>
            <a:ext cx="171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9A6A2"/>
                </a:solidFill>
              </a:defRPr>
            </a:pPr>
            <a:r>
              <a:rPr sz="1575" b="1">
                <a:solidFill>
                  <a:srgbClr val="19A6A2"/>
                </a:solidFill>
              </a:rPr>
              <a:t>Bone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CB0E9B1-D4FB-4456-BBE9-5272BA640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6625" y="4152900"/>
            <a:ext cx="3810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42534"/>
                </a:solidFill>
              </a:defRPr>
            </a:pPr>
            <a:r>
              <a:rPr sz="1500" b="0">
                <a:solidFill>
                  <a:srgbClr val="142534"/>
                </a:solidFill>
              </a:rPr>
              <a:t>pain, deformity, SCFE risk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9BD240E-46CB-42A8-8B2C-8DEF6E8DA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4610100"/>
            <a:ext cx="5476875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EDCE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521E6FF-5A04-458F-B974-CEE625751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4972050"/>
            <a:ext cx="171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9A6A2"/>
                </a:solidFill>
              </a:defRPr>
            </a:pPr>
            <a:r>
              <a:rPr sz="1575" b="1">
                <a:solidFill>
                  <a:srgbClr val="19A6A2"/>
                </a:solidFill>
              </a:rPr>
              <a:t>Neuro/GI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BDC0DBB-82AA-4E41-85D1-63145938D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6625" y="4972050"/>
            <a:ext cx="3810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42534"/>
                </a:solidFill>
              </a:defRPr>
            </a:pPr>
            <a:r>
              <a:rPr sz="1500" b="0">
                <a:solidFill>
                  <a:srgbClr val="142534"/>
                </a:solidFill>
              </a:rPr>
              <a:t>fatigue, cognition, nausea, anorexia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C66B880-A8EF-422C-945C-5F25875AC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5429250"/>
            <a:ext cx="5476875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EDCE3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56340404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B91C9ADE-BDB3-47AA-B493-639DDFDE3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3375"/>
            <a:ext cx="857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9A6A2"/>
                </a:solidFill>
              </a:defRPr>
            </a:pPr>
            <a:r>
              <a:rPr sz="975" b="1">
                <a:solidFill>
                  <a:srgbClr val="19A6A2"/>
                </a:solidFill>
              </a:rPr>
              <a:t>PEDIATRIC NEPHROLOGY • RESIDENT BOARD REVIEW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B0A30D-1072-42EE-98EF-8AEA75934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09243B"/>
                </a:solidFill>
              </a:defRPr>
            </a:pPr>
            <a:r>
              <a:rPr sz="2850" b="1">
                <a:solidFill>
                  <a:srgbClr val="09243B"/>
                </a:solidFill>
              </a:rPr>
              <a:t>Every abnormal lab points back to a lost kidney function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83B525-E05A-40A5-AA8D-F98D60FD5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23975"/>
            <a:ext cx="70485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6B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0ABAD8-05BF-4852-8959-B3300C98F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587080"/>
                </a:solidFill>
              </a:defRPr>
            </a:pPr>
            <a:r>
              <a:rPr sz="825" b="0">
                <a:solidFill>
                  <a:srgbClr val="587080"/>
                </a:solidFill>
              </a:rPr>
              <a:t>Dr. Manar Mohammad Alshawabkeh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3B866D-DA34-42E3-AB22-9C52DFD03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587080"/>
                </a:solidFill>
              </a:defRPr>
            </a:pPr>
            <a:r>
              <a:rPr sz="825" b="1">
                <a:solidFill>
                  <a:srgbClr val="587080"/>
                </a:solidFill>
              </a:rPr>
              <a:t>08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E08FBA-9713-4878-86A7-61D060998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95450"/>
            <a:ext cx="209550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0924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1B68EF-EF1F-4EE7-B8B9-829E4D4D6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724025"/>
            <a:ext cx="19431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Finding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0E377F-ACA1-493C-902A-FD2C55A40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1695450"/>
            <a:ext cx="466725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0924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4A7526-2F3D-4DBC-B478-DBA791D43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1724025"/>
            <a:ext cx="45148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Mechanism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A7367BE-DE7B-4FE8-B384-B5D230AB8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1695450"/>
            <a:ext cx="405765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0924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5323DBB-131A-4CF1-9AE1-A164B3C6F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1724025"/>
            <a:ext cx="3905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Clinical response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4477E8-6831-4CC1-B514-F2F9F681F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209550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989F1C-3665-419C-9A79-D79892C63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2314575"/>
            <a:ext cx="19240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42534"/>
                </a:solidFill>
              </a:defRPr>
            </a:pPr>
            <a:r>
              <a:rPr sz="1125" b="1">
                <a:solidFill>
                  <a:srgbClr val="142534"/>
                </a:solidFill>
              </a:rPr>
              <a:t>Metabolic acidosis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46F9B92-F267-4192-9D22-F815BB136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2286000"/>
            <a:ext cx="466725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CFB6A2B-3804-439F-B209-8FB689162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7025" y="2314575"/>
            <a:ext cx="44958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142534"/>
                </a:solidFill>
              </a:defRPr>
            </a:pPr>
            <a:r>
              <a:rPr sz="1125" b="0">
                <a:solidFill>
                  <a:srgbClr val="142534"/>
                </a:solidFill>
              </a:rPr>
              <a:t>↓ ammoniagenesis + net acid excretion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6DF1C3F-E2A4-42CD-931B-C7C8A922A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2286000"/>
            <a:ext cx="405765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C1E22BF-9CB0-4FC7-9585-D2B279598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34275" y="2314575"/>
            <a:ext cx="3886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142534"/>
                </a:solidFill>
              </a:defRPr>
            </a:pPr>
            <a:r>
              <a:rPr sz="1125" b="0">
                <a:solidFill>
                  <a:srgbClr val="142534"/>
                </a:solidFill>
              </a:rPr>
              <a:t>Alkali; support growth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FCDE4D7-DDEF-4925-A064-6CD185ECE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76550"/>
            <a:ext cx="209550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F5F8FA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2076102-156F-491A-ACBD-8B11057FC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2905125"/>
            <a:ext cx="19240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42534"/>
                </a:solidFill>
              </a:defRPr>
            </a:pPr>
            <a:r>
              <a:rPr sz="1125" b="1">
                <a:solidFill>
                  <a:srgbClr val="142534"/>
                </a:solidFill>
              </a:rPr>
              <a:t>Hyperkalemia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225D74A-AC50-4528-AE75-05BFA5697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2876550"/>
            <a:ext cx="466725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F5F8FA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6415A0B-7503-45CC-AEDF-B6A199C21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7025" y="2905125"/>
            <a:ext cx="44958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142534"/>
                </a:solidFill>
              </a:defRPr>
            </a:pPr>
            <a:r>
              <a:rPr sz="1125" b="0">
                <a:solidFill>
                  <a:srgbClr val="142534"/>
                </a:solidFill>
              </a:rPr>
              <a:t>↓ excretion + acidosis + excess intake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60F6062-5825-4488-8DBA-00E56C19F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2876550"/>
            <a:ext cx="405765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F5F8FA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D88C423-CC33-4FFB-9B66-F5C241BA8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34275" y="2905125"/>
            <a:ext cx="3886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142534"/>
                </a:solidFill>
              </a:defRPr>
            </a:pPr>
            <a:r>
              <a:rPr sz="1125" b="0">
                <a:solidFill>
                  <a:srgbClr val="142534"/>
                </a:solidFill>
              </a:rPr>
              <a:t>ECG if severe; stabilize/shift/remove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1ED0B18-8ABE-43FF-B5AA-52CB0B533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67100"/>
            <a:ext cx="209550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104E52A-1B46-4958-ACEC-6F45B40BC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3495675"/>
            <a:ext cx="19240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42534"/>
                </a:solidFill>
              </a:defRPr>
            </a:pPr>
            <a:r>
              <a:rPr sz="1125" b="1">
                <a:solidFill>
                  <a:srgbClr val="142534"/>
                </a:solidFill>
              </a:rPr>
              <a:t>Hyperphosphatemia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C8FB067-AF6B-4545-8D0A-E91093D9A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3467100"/>
            <a:ext cx="466725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60DB1DC-8C41-43AE-8358-D396967CD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7025" y="3495675"/>
            <a:ext cx="44958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142534"/>
                </a:solidFill>
              </a:defRPr>
            </a:pPr>
            <a:r>
              <a:rPr sz="1125" b="0">
                <a:solidFill>
                  <a:srgbClr val="142534"/>
                </a:solidFill>
              </a:rPr>
              <a:t>↓ phosphate clearance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DB757C6-52E8-4734-9510-94C910E4A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3467100"/>
            <a:ext cx="405765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C1B56D2-861F-4EF1-B72F-613C3B9A9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34275" y="3495675"/>
            <a:ext cx="3886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142534"/>
                </a:solidFill>
              </a:defRPr>
            </a:pPr>
            <a:r>
              <a:rPr sz="1125" b="0">
                <a:solidFill>
                  <a:srgbClr val="142534"/>
                </a:solidFill>
              </a:rPr>
              <a:t>Diet + binder with meals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2A2A4BC-6EB4-4FCC-A71F-33B62BB50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209550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F5F8FA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00FD2402-E737-4464-A943-1F0323FA1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4086225"/>
            <a:ext cx="19240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42534"/>
                </a:solidFill>
              </a:defRPr>
            </a:pPr>
            <a:r>
              <a:rPr sz="1125" b="1">
                <a:solidFill>
                  <a:srgbClr val="142534"/>
                </a:solidFill>
              </a:rPr>
              <a:t>Hypocalcemia / ↑ PTH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73774EA5-9907-4CB1-958C-BAE0F908B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4057650"/>
            <a:ext cx="466725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F5F8FA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D36A3759-7660-425B-A9F7-BA33E30C6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7025" y="4086225"/>
            <a:ext cx="44958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142534"/>
                </a:solidFill>
              </a:defRPr>
            </a:pPr>
            <a:r>
              <a:rPr sz="1125" b="0">
                <a:solidFill>
                  <a:srgbClr val="142534"/>
                </a:solidFill>
              </a:rPr>
              <a:t>↓ calcitriol + phosphate retention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4708CAC8-7B41-45F8-B943-E3C4522BB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4057650"/>
            <a:ext cx="405765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F5F8FA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FB246EA1-0675-4495-9A57-851726917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34275" y="4086225"/>
            <a:ext cx="3886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142534"/>
                </a:solidFill>
              </a:defRPr>
            </a:pPr>
            <a:r>
              <a:rPr sz="1125" b="0">
                <a:solidFill>
                  <a:srgbClr val="142534"/>
                </a:solidFill>
              </a:rPr>
              <a:t>Correct 25-OH D; active vitamin D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A68F75F9-BA44-4801-A4C6-23C450627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48200"/>
            <a:ext cx="209550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4160525A-F4B5-4BDC-8AD4-429D76C66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4676775"/>
            <a:ext cx="19240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42534"/>
                </a:solidFill>
              </a:defRPr>
            </a:pPr>
            <a:r>
              <a:rPr sz="1125" b="1">
                <a:solidFill>
                  <a:srgbClr val="142534"/>
                </a:solidFill>
              </a:rPr>
              <a:t>Normocytic anemia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E7AF3C3F-0D3C-436F-9BB2-224A2CFF9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4648200"/>
            <a:ext cx="466725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F00FF3E9-FD83-4F30-9D1A-E24800DDA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7025" y="4676775"/>
            <a:ext cx="44958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142534"/>
                </a:solidFill>
              </a:defRPr>
            </a:pPr>
            <a:r>
              <a:rPr sz="1125" b="0">
                <a:solidFill>
                  <a:srgbClr val="142534"/>
                </a:solidFill>
              </a:rPr>
              <a:t>↓ EPO ± iron deficiency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6799864B-85E2-46D5-B367-8A7E2CD26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4648200"/>
            <a:ext cx="405765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FA2029A1-33FB-49D7-B5FA-F81F5A41E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34275" y="4676775"/>
            <a:ext cx="3886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142534"/>
                </a:solidFill>
              </a:defRPr>
            </a:pPr>
            <a:r>
              <a:rPr sz="1125" b="0">
                <a:solidFill>
                  <a:srgbClr val="142534"/>
                </a:solidFill>
              </a:rPr>
              <a:t>Check iron; ESA when appropriate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A5944222-2FF0-4C48-A36E-F17D51153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0"/>
            <a:ext cx="209550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F5F8FA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8FBA95BA-8670-419C-AF4A-7AB51338F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5267325"/>
            <a:ext cx="19240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42534"/>
                </a:solidFill>
              </a:defRPr>
            </a:pPr>
            <a:r>
              <a:rPr sz="1125" b="1">
                <a:solidFill>
                  <a:srgbClr val="142534"/>
                </a:solidFill>
              </a:rPr>
              <a:t>Poor growth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54FAF858-4DC0-4C6C-A9CF-715CF5B04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5238750"/>
            <a:ext cx="466725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F5F8FA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9E800EF2-99D3-4133-9069-F9240B3CC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7025" y="5267325"/>
            <a:ext cx="44958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142534"/>
                </a:solidFill>
              </a:defRPr>
            </a:pPr>
            <a:r>
              <a:rPr sz="1125" b="0">
                <a:solidFill>
                  <a:srgbClr val="142534"/>
                </a:solidFill>
              </a:rPr>
              <a:t>nutrition + acidosis + GH resistance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D6DA10C2-7EC9-48EA-AD9D-0AE38C4FB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5238750"/>
            <a:ext cx="405765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F5F8FA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F7E54AF6-2B88-4EE6-848A-AD1424B7C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34275" y="5267325"/>
            <a:ext cx="3886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142534"/>
                </a:solidFill>
              </a:defRPr>
            </a:pPr>
            <a:r>
              <a:rPr sz="1125" b="0">
                <a:solidFill>
                  <a:srgbClr val="142534"/>
                </a:solidFill>
              </a:rPr>
              <a:t>Calories, correct factors, consider GH</a:t>
            </a:r>
          </a:p>
        </p:txBody>
      </p:sp>
    </p:spTree>
    <p:extLst>
      <p:ext uri="{BB962C8B-B14F-4D97-AF65-F5344CB8AC3E}">
        <p14:creationId xmlns:p14="http://schemas.microsoft.com/office/powerpoint/2010/main" val="114185696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6DD258E-8DB3-4A0F-904A-7B8ACD99B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3375"/>
            <a:ext cx="857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9A6A2"/>
                </a:solidFill>
              </a:defRPr>
            </a:pPr>
            <a:r>
              <a:rPr sz="975" b="1">
                <a:solidFill>
                  <a:srgbClr val="19A6A2"/>
                </a:solidFill>
              </a:rPr>
              <a:t>PEDIATRIC NEPHROLOGY • RESIDENT BOARD REVIEW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351624-D722-4A5E-AF8D-543FDCC88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09243B"/>
                </a:solidFill>
              </a:defRPr>
            </a:pPr>
            <a:r>
              <a:rPr sz="2850" b="1">
                <a:solidFill>
                  <a:srgbClr val="09243B"/>
                </a:solidFill>
              </a:rPr>
              <a:t>A focused CKD work-up answers four questions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34E078C-4017-4284-823C-71927D3D5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23975"/>
            <a:ext cx="70485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6B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731E57-675F-4B7D-8FA8-692E13D3A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587080"/>
                </a:solidFill>
              </a:defRPr>
            </a:pPr>
            <a:r>
              <a:rPr sz="825" b="0">
                <a:solidFill>
                  <a:srgbClr val="587080"/>
                </a:solidFill>
              </a:rPr>
              <a:t>Dr. Manar Mohammad Alshawabkeh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ED0ABA-C36E-4370-A2D9-528ED5BC7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587080"/>
                </a:solidFill>
              </a:defRPr>
            </a:pPr>
            <a:r>
              <a:rPr sz="825" b="1">
                <a:solidFill>
                  <a:srgbClr val="587080"/>
                </a:solidFill>
              </a:rPr>
              <a:t>09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ADFFBF-56B3-4616-B486-7991B6098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95450"/>
            <a:ext cx="10820400" cy="781050"/>
          </a:xfrm>
          <a:prstGeom xmlns:a="http://schemas.openxmlformats.org/drawingml/2006/main" prst="roundRect">
            <a:avLst>
              <a:gd name="adj" fmla="val 14634"/>
            </a:avLst>
          </a:prstGeom>
          <a:solidFill xmlns:a="http://schemas.openxmlformats.org/drawingml/2006/main">
            <a:srgbClr val="EAF6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9FCC4A-436B-4522-B00D-594A9A003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809750"/>
            <a:ext cx="285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09243B"/>
                </a:solidFill>
              </a:defRPr>
            </a:pPr>
            <a:r>
              <a:rPr sz="1725" b="1">
                <a:solidFill>
                  <a:srgbClr val="09243B"/>
                </a:solidFill>
              </a:rPr>
              <a:t>1  Is it chronic?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02397F-42D0-4627-B619-E42AE3F2F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1781175"/>
            <a:ext cx="7524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42534"/>
                </a:solidFill>
              </a:defRPr>
            </a:pPr>
            <a:r>
              <a:rPr sz="1500" b="0">
                <a:solidFill>
                  <a:srgbClr val="142534"/>
                </a:solidFill>
              </a:rPr>
              <a:t>Prior creatinine • growth chart • US: small echogenic kidneys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A7E5FF-3E13-4AEF-B7CD-7A28DB45F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95575"/>
            <a:ext cx="10820400" cy="781050"/>
          </a:xfrm>
          <a:prstGeom xmlns:a="http://schemas.openxmlformats.org/drawingml/2006/main" prst="roundRect">
            <a:avLst>
              <a:gd name="adj" fmla="val 14634"/>
            </a:avLst>
          </a:prstGeom>
          <a:solidFill xmlns:a="http://schemas.openxmlformats.org/drawingml/2006/main">
            <a:srgbClr val="F5F8F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B79032D-BD6B-4069-B314-1F4C789A0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809875"/>
            <a:ext cx="285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09243B"/>
                </a:solidFill>
              </a:defRPr>
            </a:pPr>
            <a:r>
              <a:rPr sz="1725" b="1">
                <a:solidFill>
                  <a:srgbClr val="09243B"/>
                </a:solidFill>
              </a:rPr>
              <a:t>2  How severe?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AFF4E93-17E4-4511-B06A-79D7624B9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2781300"/>
            <a:ext cx="7524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42534"/>
                </a:solidFill>
              </a:defRPr>
            </a:pPr>
            <a:r>
              <a:rPr sz="1500" b="0">
                <a:solidFill>
                  <a:srgbClr val="142534"/>
                </a:solidFill>
              </a:rPr>
              <a:t>eGFR • BP • K⁺/HCO₃⁻ • volume status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3EC1E3A-38F2-4190-B28D-C0496144D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95700"/>
            <a:ext cx="10820400" cy="781050"/>
          </a:xfrm>
          <a:prstGeom xmlns:a="http://schemas.openxmlformats.org/drawingml/2006/main" prst="roundRect">
            <a:avLst>
              <a:gd name="adj" fmla="val 14634"/>
            </a:avLst>
          </a:prstGeom>
          <a:solidFill xmlns:a="http://schemas.openxmlformats.org/drawingml/2006/main">
            <a:srgbClr val="EAF6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41A2F26-73E4-4829-AB8C-264491BFD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810000"/>
            <a:ext cx="285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09243B"/>
                </a:solidFill>
              </a:defRPr>
            </a:pPr>
            <a:r>
              <a:rPr sz="1725" b="1">
                <a:solidFill>
                  <a:srgbClr val="09243B"/>
                </a:solidFill>
              </a:rPr>
              <a:t>3  What caused it?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EB58E35-34D7-4C0E-81AD-88CAA4636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781425"/>
            <a:ext cx="7524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42534"/>
                </a:solidFill>
              </a:defRPr>
            </a:pPr>
            <a:r>
              <a:rPr sz="1500" b="0">
                <a:solidFill>
                  <a:srgbClr val="142534"/>
                </a:solidFill>
              </a:rPr>
              <a:t>UA + ACR/PCR • culture • renal US ± complements/ANA/genetics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5CBB9C9-9116-4B11-A5DF-6275737EE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95825"/>
            <a:ext cx="10820400" cy="781050"/>
          </a:xfrm>
          <a:prstGeom xmlns:a="http://schemas.openxmlformats.org/drawingml/2006/main" prst="roundRect">
            <a:avLst>
              <a:gd name="adj" fmla="val 14634"/>
            </a:avLst>
          </a:prstGeom>
          <a:solidFill xmlns:a="http://schemas.openxmlformats.org/drawingml/2006/main">
            <a:srgbClr val="F5F8F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05B66A8-2F67-4B7C-829F-335919FD7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810125"/>
            <a:ext cx="285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09243B"/>
                </a:solidFill>
              </a:defRPr>
            </a:pPr>
            <a:r>
              <a:rPr sz="1725" b="1">
                <a:solidFill>
                  <a:srgbClr val="09243B"/>
                </a:solidFill>
              </a:rPr>
              <a:t>4  What is it doing?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DF3363A-15A2-4F42-8436-8C4B54F8A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4781550"/>
            <a:ext cx="7524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42534"/>
                </a:solidFill>
              </a:defRPr>
            </a:pPr>
            <a:r>
              <a:rPr sz="1500" b="0">
                <a:solidFill>
                  <a:srgbClr val="142534"/>
                </a:solidFill>
              </a:rPr>
              <a:t>CBC/iron • Ca/PO₄/ALP/PTH/25-OH D • nutrition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40DE137-6840-4B1E-AF23-2D44FE3CC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57875"/>
            <a:ext cx="108204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F26B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8615FAD-5D8C-434C-8690-27E980F28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67400"/>
            <a:ext cx="10820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Ultrasound is the pediatric “etiology shortcut”; urine sediment is the glomerular shortcut.</a:t>
            </a:r>
          </a:p>
        </p:txBody>
      </p:sp>
    </p:spTree>
    <p:extLst>
      <p:ext uri="{BB962C8B-B14F-4D97-AF65-F5344CB8AC3E}">
        <p14:creationId xmlns:p14="http://schemas.microsoft.com/office/powerpoint/2010/main" val="134368625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3DB9F7F-482E-49DB-8786-686788C08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3375"/>
            <a:ext cx="857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9A6A2"/>
                </a:solidFill>
              </a:defRPr>
            </a:pPr>
            <a:r>
              <a:rPr sz="975" b="1">
                <a:solidFill>
                  <a:srgbClr val="19A6A2"/>
                </a:solidFill>
              </a:rPr>
              <a:t>PEDIATRIC NEPHROLOGY • RESIDENT BOARD REVIEW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30BC26-CD15-4BF2-A042-0DF471306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09243B"/>
                </a:solidFill>
              </a:defRPr>
            </a:pPr>
            <a:r>
              <a:rPr sz="2850" b="1">
                <a:solidFill>
                  <a:srgbClr val="09243B"/>
                </a:solidFill>
              </a:rPr>
              <a:t>Protect growth: do not apply adult protein restriction to children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21DB8C-D4DC-494D-9D5E-DAC7F9E27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23975"/>
            <a:ext cx="70485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6B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2AC845-B15C-4FC2-B307-01F3E35E7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587080"/>
                </a:solidFill>
              </a:defRPr>
            </a:pPr>
            <a:r>
              <a:rPr sz="825" b="0">
                <a:solidFill>
                  <a:srgbClr val="587080"/>
                </a:solidFill>
              </a:rPr>
              <a:t>Dr. Manar Mohammad Alshawabkeh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1C67AE-F8F0-408B-97D2-7161E4927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587080"/>
                </a:solidFill>
              </a:defRPr>
            </a:pPr>
            <a:r>
              <a:rPr sz="825" b="1">
                <a:solidFill>
                  <a:srgbClr val="587080"/>
                </a:solidFill>
              </a:rPr>
              <a:t>10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DE8225-3497-41CF-A89D-D3C826437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0"/>
            <a:ext cx="2857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5400" b="1">
                <a:solidFill>
                  <a:srgbClr val="19A6A2"/>
                </a:solidFill>
              </a:defRPr>
            </a:pPr>
            <a:r>
              <a:rPr sz="5400" b="1">
                <a:solidFill>
                  <a:srgbClr val="19A6A2"/>
                </a:solidFill>
              </a:rPr>
              <a:t>100%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C2C72D-60D2-4F82-99B8-F792EA68F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90800"/>
            <a:ext cx="4095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9243B"/>
                </a:solidFill>
              </a:defRPr>
            </a:pPr>
            <a:r>
              <a:rPr sz="1650" b="1">
                <a:solidFill>
                  <a:srgbClr val="09243B"/>
                </a:solidFill>
              </a:rPr>
              <a:t>estimated energy needs—then adjust to growth, activity, and BMI response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F5B8C9-0566-4C87-9107-4C42529B3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95450"/>
            <a:ext cx="6315075" cy="1123950"/>
          </a:xfrm>
          <a:prstGeom xmlns:a="http://schemas.openxmlformats.org/drawingml/2006/main" prst="roundRect">
            <a:avLst>
              <a:gd name="adj" fmla="val 10169"/>
            </a:avLst>
          </a:prstGeom>
          <a:solidFill xmlns:a="http://schemas.openxmlformats.org/drawingml/2006/main">
            <a:srgbClr val="0924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0D6E22-3339-4F8F-ADBE-5EA1F7072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8300" y="1885950"/>
            <a:ext cx="1333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F4B942"/>
                </a:solidFill>
              </a:defRPr>
            </a:pPr>
            <a:r>
              <a:rPr sz="1800" b="1">
                <a:solidFill>
                  <a:srgbClr val="F4B942"/>
                </a:solidFill>
              </a:rPr>
              <a:t>Protein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6F3CAB-2A55-42D7-AAF7-853C7D1FD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1857375"/>
            <a:ext cx="4333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~100% DRI for ideal weight; often more on dialysis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43A784-8FAD-4D39-98DD-1D1C4CE93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009900"/>
            <a:ext cx="6315075" cy="1123950"/>
          </a:xfrm>
          <a:prstGeom xmlns:a="http://schemas.openxmlformats.org/drawingml/2006/main" prst="roundRect">
            <a:avLst>
              <a:gd name="adj" fmla="val 10169"/>
            </a:avLst>
          </a:prstGeom>
          <a:solidFill xmlns:a="http://schemas.openxmlformats.org/drawingml/2006/main">
            <a:srgbClr val="EAF6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95485E-356B-4AC4-809E-115A3A953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8300" y="3209925"/>
            <a:ext cx="171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9A6A2"/>
                </a:solidFill>
              </a:defRPr>
            </a:pPr>
            <a:r>
              <a:rPr sz="1725" b="1">
                <a:solidFill>
                  <a:srgbClr val="19A6A2"/>
                </a:solidFill>
              </a:rPr>
              <a:t>If oral intake fails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C7E5CD-679D-4027-B5B2-3E611F6C7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143250"/>
            <a:ext cx="39528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9243B"/>
                </a:solidFill>
              </a:defRPr>
            </a:pPr>
            <a:r>
              <a:rPr sz="1575" b="1">
                <a:solidFill>
                  <a:srgbClr val="09243B"/>
                </a:solidFill>
              </a:rPr>
              <a:t>Energy-dense supplements → NG/G-tube feeding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042D81E-25E5-46D8-893C-10A5D4E98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324350"/>
            <a:ext cx="6315075" cy="1123950"/>
          </a:xfrm>
          <a:prstGeom xmlns:a="http://schemas.openxmlformats.org/drawingml/2006/main" prst="roundRect">
            <a:avLst>
              <a:gd name="adj" fmla="val 10169"/>
            </a:avLst>
          </a:prstGeom>
          <a:solidFill xmlns:a="http://schemas.openxmlformats.org/drawingml/2006/main">
            <a:srgbClr val="FFF3F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FAB9769-AD73-4930-8BCE-08276E06A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8300" y="4524375"/>
            <a:ext cx="190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F26B5B"/>
                </a:solidFill>
              </a:defRPr>
            </a:pPr>
            <a:r>
              <a:rPr sz="1725" b="1">
                <a:solidFill>
                  <a:srgbClr val="F26B5B"/>
                </a:solidFill>
              </a:rPr>
              <a:t>Correct growth brakes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A46506D-202B-4936-BA23-CE87A9398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457700"/>
            <a:ext cx="37623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9243B"/>
                </a:solidFill>
              </a:defRPr>
            </a:pPr>
            <a:r>
              <a:rPr sz="1500" b="1">
                <a:solidFill>
                  <a:srgbClr val="09243B"/>
                </a:solidFill>
              </a:rPr>
              <a:t>Acidosis • anemia • CKD-MBD • salt/water imbalance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ED64140-5503-4930-85E9-C4D94F328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19625"/>
            <a:ext cx="4000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26B5B"/>
                </a:solidFill>
              </a:defRPr>
            </a:pPr>
            <a:r>
              <a:rPr sz="1875" b="1">
                <a:solidFill>
                  <a:srgbClr val="F26B5B"/>
                </a:solidFill>
              </a:rPr>
              <a:t>Board trap: “low protein” is not the default pediatric answer.</a:t>
            </a:r>
          </a:p>
        </p:txBody>
      </p:sp>
    </p:spTree>
    <p:extLst>
      <p:ext uri="{BB962C8B-B14F-4D97-AF65-F5344CB8AC3E}">
        <p14:creationId xmlns:p14="http://schemas.microsoft.com/office/powerpoint/2010/main" val="49345205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5242A8EE-BAF0-4776-80A5-96A028E9C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3375"/>
            <a:ext cx="857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9A6A2"/>
                </a:solidFill>
              </a:defRPr>
            </a:pPr>
            <a:r>
              <a:rPr sz="975" b="1">
                <a:solidFill>
                  <a:srgbClr val="19A6A2"/>
                </a:solidFill>
              </a:rPr>
              <a:t>PEDIATRIC NEPHROLOGY • RESIDENT BOARD REVIEW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996CFC-4969-4136-A610-DDFB774B4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09243B"/>
                </a:solidFill>
              </a:defRPr>
            </a:pPr>
            <a:r>
              <a:rPr sz="2850" b="1">
                <a:solidFill>
                  <a:srgbClr val="09243B"/>
                </a:solidFill>
              </a:rPr>
              <a:t>CKD–MBD begins before the X-ray changes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B7EBE4-FAA1-4592-9B1B-8032620E8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23975"/>
            <a:ext cx="70485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6B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E011B8-8F64-4F01-8158-9E50CBB8C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587080"/>
                </a:solidFill>
              </a:defRPr>
            </a:pPr>
            <a:r>
              <a:rPr sz="825" b="0">
                <a:solidFill>
                  <a:srgbClr val="587080"/>
                </a:solidFill>
              </a:rPr>
              <a:t>Dr. Manar Mohammad Alshawabkeh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377BD0-135D-43AC-AA6A-903B6DE9B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587080"/>
                </a:solidFill>
              </a:defRPr>
            </a:pPr>
            <a:r>
              <a:rPr sz="825" b="1">
                <a:solidFill>
                  <a:srgbClr val="587080"/>
                </a:solidFill>
              </a:rPr>
              <a:t>11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8AB2F3-14C6-4B0A-BF62-AA8B87403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2333625" cy="1238250"/>
          </a:xfrm>
          <a:prstGeom xmlns:a="http://schemas.openxmlformats.org/drawingml/2006/main" prst="roundRect">
            <a:avLst>
              <a:gd name="adj" fmla="val 9231"/>
            </a:avLst>
          </a:prstGeom>
          <a:solidFill xmlns:a="http://schemas.openxmlformats.org/drawingml/2006/main">
            <a:srgbClr val="EAF6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C3DB4D-5D17-4D42-B487-B2A459F1F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2028825"/>
            <a:ext cx="204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9A6A2"/>
                </a:solidFill>
              </a:defRPr>
            </a:pPr>
            <a:r>
              <a:rPr sz="1875" b="1">
                <a:solidFill>
                  <a:srgbClr val="19A6A2"/>
                </a:solidFill>
              </a:rPr>
              <a:t>↓ GFR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E05C66-03A2-492A-89AA-AC41BB6A1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2514600"/>
            <a:ext cx="2047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9243B"/>
                </a:solidFill>
              </a:defRPr>
            </a:pPr>
            <a:r>
              <a:rPr sz="1350" b="1">
                <a:solidFill>
                  <a:srgbClr val="09243B"/>
                </a:solidFill>
              </a:rPr>
              <a:t>phosphate retention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9170B8C-378E-490E-9F93-600D72962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1809750"/>
            <a:ext cx="2333625" cy="1238250"/>
          </a:xfrm>
          <a:prstGeom xmlns:a="http://schemas.openxmlformats.org/drawingml/2006/main" prst="roundRect">
            <a:avLst>
              <a:gd name="adj" fmla="val 9231"/>
            </a:avLst>
          </a:prstGeom>
          <a:solidFill xmlns:a="http://schemas.openxmlformats.org/drawingml/2006/main">
            <a:srgbClr val="EAF6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C11B1B-FD12-4924-9B06-C76B898CA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2028825"/>
            <a:ext cx="204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9A6A2"/>
                </a:solidFill>
              </a:defRPr>
            </a:pPr>
            <a:r>
              <a:rPr sz="1875" b="1">
                <a:solidFill>
                  <a:srgbClr val="19A6A2"/>
                </a:solidFill>
              </a:rPr>
              <a:t>↑ FGF-23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E9B4B1-A2C9-4217-987B-B23206A44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2514600"/>
            <a:ext cx="2047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9243B"/>
                </a:solidFill>
              </a:defRPr>
            </a:pPr>
            <a:r>
              <a:rPr sz="1350" b="1">
                <a:solidFill>
                  <a:srgbClr val="09243B"/>
                </a:solidFill>
              </a:rPr>
              <a:t>↓ calcitriol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66C5576-E239-4096-86D9-85D77408D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1809750"/>
            <a:ext cx="2333625" cy="1238250"/>
          </a:xfrm>
          <a:prstGeom xmlns:a="http://schemas.openxmlformats.org/drawingml/2006/main" prst="roundRect">
            <a:avLst>
              <a:gd name="adj" fmla="val 9231"/>
            </a:avLst>
          </a:prstGeom>
          <a:solidFill xmlns:a="http://schemas.openxmlformats.org/drawingml/2006/main">
            <a:srgbClr val="EAF6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F3E836F-F2A6-488A-98B2-4AD35F834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2028825"/>
            <a:ext cx="204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9A6A2"/>
                </a:solidFill>
              </a:defRPr>
            </a:pPr>
            <a:r>
              <a:rPr sz="1875" b="1">
                <a:solidFill>
                  <a:srgbClr val="19A6A2"/>
                </a:solidFill>
              </a:rPr>
              <a:t>↓ Ca²⁺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339766F-5470-482D-B110-63065A765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2514600"/>
            <a:ext cx="2047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9243B"/>
                </a:solidFill>
              </a:defRPr>
            </a:pPr>
            <a:r>
              <a:rPr sz="1350" b="1">
                <a:solidFill>
                  <a:srgbClr val="09243B"/>
                </a:solidFill>
              </a:rPr>
              <a:t>PTH rises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9FEC944-10E1-417D-AB25-013630440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1809750"/>
            <a:ext cx="2333625" cy="1238250"/>
          </a:xfrm>
          <a:prstGeom xmlns:a="http://schemas.openxmlformats.org/drawingml/2006/main" prst="roundRect">
            <a:avLst>
              <a:gd name="adj" fmla="val 9231"/>
            </a:avLst>
          </a:prstGeom>
          <a:solidFill xmlns:a="http://schemas.openxmlformats.org/drawingml/2006/main">
            <a:srgbClr val="FFF3F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0FDE940-5898-4ECD-B0CC-50FA560D3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2028825"/>
            <a:ext cx="204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F26B5B"/>
                </a:solidFill>
              </a:defRPr>
            </a:pPr>
            <a:r>
              <a:rPr sz="1875" b="1">
                <a:solidFill>
                  <a:srgbClr val="F26B5B"/>
                </a:solidFill>
              </a:rPr>
              <a:t>High turnover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EA0DB6E-8783-40D9-8533-4A303B269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2514600"/>
            <a:ext cx="2047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9243B"/>
                </a:solidFill>
              </a:defRPr>
            </a:pPr>
            <a:r>
              <a:rPr sz="1350" b="1">
                <a:solidFill>
                  <a:srgbClr val="09243B"/>
                </a:solidFill>
              </a:rPr>
              <a:t>renal osteodystrophy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A34327A-3C74-41AE-838A-28BEC298F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24250"/>
            <a:ext cx="2286000" cy="542925"/>
          </a:xfrm>
          <a:prstGeom xmlns:a="http://schemas.openxmlformats.org/drawingml/2006/main" prst="roundRect">
            <a:avLst>
              <a:gd name="adj" fmla="val 21053"/>
            </a:avLst>
          </a:prstGeom>
          <a:solidFill xmlns:a="http://schemas.openxmlformats.org/drawingml/2006/main">
            <a:srgbClr val="0924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E9D29D6-94F8-4662-9627-06261D24F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552825"/>
            <a:ext cx="213360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Monitor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A501850-2FA5-4DC6-AF95-1CEEAC30E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3524250"/>
            <a:ext cx="4476750" cy="542925"/>
          </a:xfrm>
          <a:prstGeom xmlns:a="http://schemas.openxmlformats.org/drawingml/2006/main" prst="roundRect">
            <a:avLst>
              <a:gd name="adj" fmla="val 21053"/>
            </a:avLst>
          </a:prstGeom>
          <a:solidFill xmlns:a="http://schemas.openxmlformats.org/drawingml/2006/main">
            <a:srgbClr val="0924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FECE976-55FE-4386-A807-5E60203A6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552825"/>
            <a:ext cx="432435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Treat when abnormal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0E7B94D-DADE-473E-B286-11C36507C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3524250"/>
            <a:ext cx="4057650" cy="542925"/>
          </a:xfrm>
          <a:prstGeom xmlns:a="http://schemas.openxmlformats.org/drawingml/2006/main" prst="roundRect">
            <a:avLst>
              <a:gd name="adj" fmla="val 21053"/>
            </a:avLst>
          </a:prstGeom>
          <a:solidFill xmlns:a="http://schemas.openxmlformats.org/drawingml/2006/main">
            <a:srgbClr val="0924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485F2EB-C500-4824-A123-F6BAF5CC3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3552825"/>
            <a:ext cx="390525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Avoid the trap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0C70CC1-ECE1-455B-8B42-841542464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67175"/>
            <a:ext cx="2286000" cy="542925"/>
          </a:xfrm>
          <a:prstGeom xmlns:a="http://schemas.openxmlformats.org/drawingml/2006/main" prst="roundRect">
            <a:avLst>
              <a:gd name="adj" fmla="val 2105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32A8825-0D6F-415B-A49F-8F50E1B67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4095750"/>
            <a:ext cx="211455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42534"/>
                </a:solidFill>
              </a:defRPr>
            </a:pPr>
            <a:r>
              <a:rPr sz="1125" b="1">
                <a:solidFill>
                  <a:srgbClr val="142534"/>
                </a:solidFill>
              </a:rPr>
              <a:t>Ca, PO₄, ALP, PTH, 25-OH D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7EECA4E-7E18-4F24-AFD6-BE55D4ACC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4067175"/>
            <a:ext cx="4476750" cy="542925"/>
          </a:xfrm>
          <a:prstGeom xmlns:a="http://schemas.openxmlformats.org/drawingml/2006/main" prst="roundRect">
            <a:avLst>
              <a:gd name="adj" fmla="val 2105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1B0EA92-B097-45C5-A977-9FA7F7090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7525" y="4095750"/>
            <a:ext cx="430530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142534"/>
                </a:solidFill>
              </a:defRPr>
            </a:pPr>
            <a:r>
              <a:rPr sz="1125" b="0">
                <a:solidFill>
                  <a:srgbClr val="142534"/>
                </a:solidFill>
              </a:rPr>
              <a:t>Restrict phosphate; binder with meals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4FB979D-F307-4A9E-895B-35EDC1917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4067175"/>
            <a:ext cx="4057650" cy="542925"/>
          </a:xfrm>
          <a:prstGeom xmlns:a="http://schemas.openxmlformats.org/drawingml/2006/main" prst="roundRect">
            <a:avLst>
              <a:gd name="adj" fmla="val 2105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786CEF9-69E5-45E0-9926-C922EEBD3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34275" y="4095750"/>
            <a:ext cx="388620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142534"/>
                </a:solidFill>
              </a:defRPr>
            </a:pPr>
            <a:r>
              <a:rPr sz="1125" b="0">
                <a:solidFill>
                  <a:srgbClr val="142534"/>
                </a:solidFill>
              </a:rPr>
              <a:t>Aluminum binders → toxicity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CB0E95F-9951-450A-A49C-580EFE2F5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10100"/>
            <a:ext cx="2286000" cy="542925"/>
          </a:xfrm>
          <a:prstGeom xmlns:a="http://schemas.openxmlformats.org/drawingml/2006/main" prst="roundRect">
            <a:avLst>
              <a:gd name="adj" fmla="val 21053"/>
            </a:avLst>
          </a:prstGeom>
          <a:solidFill xmlns:a="http://schemas.openxmlformats.org/drawingml/2006/main">
            <a:srgbClr val="F5F8FA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B4F727D7-D5EB-44DC-B1FC-5CFC0938D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4638675"/>
            <a:ext cx="211455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42534"/>
                </a:solidFill>
              </a:defRPr>
            </a:pPr>
            <a:r>
              <a:rPr sz="1125" b="1">
                <a:solidFill>
                  <a:srgbClr val="142534"/>
                </a:solidFill>
              </a:rPr>
              <a:t>25-OH vitamin D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B656E7B8-1056-4DDD-AACA-5468413F8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4610100"/>
            <a:ext cx="4476750" cy="542925"/>
          </a:xfrm>
          <a:prstGeom xmlns:a="http://schemas.openxmlformats.org/drawingml/2006/main" prst="roundRect">
            <a:avLst>
              <a:gd name="adj" fmla="val 21053"/>
            </a:avLst>
          </a:prstGeom>
          <a:solidFill xmlns:a="http://schemas.openxmlformats.org/drawingml/2006/main">
            <a:srgbClr val="F5F8FA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285A7B34-F246-42EB-9A21-50B14A4B1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7525" y="4638675"/>
            <a:ext cx="430530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142534"/>
                </a:solidFill>
              </a:defRPr>
            </a:pPr>
            <a:r>
              <a:rPr sz="1125" b="0">
                <a:solidFill>
                  <a:srgbClr val="142534"/>
                </a:solidFill>
              </a:rPr>
              <a:t>Replete native vitamin D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E9BABBE1-D636-4EE1-9615-CA3F41303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4610100"/>
            <a:ext cx="4057650" cy="542925"/>
          </a:xfrm>
          <a:prstGeom xmlns:a="http://schemas.openxmlformats.org/drawingml/2006/main" prst="roundRect">
            <a:avLst>
              <a:gd name="adj" fmla="val 21053"/>
            </a:avLst>
          </a:prstGeom>
          <a:solidFill xmlns:a="http://schemas.openxmlformats.org/drawingml/2006/main">
            <a:srgbClr val="F5F8FA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DC204930-688D-44AA-B200-3D00D97A3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34275" y="4638675"/>
            <a:ext cx="388620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142534"/>
                </a:solidFill>
              </a:defRPr>
            </a:pPr>
            <a:r>
              <a:rPr sz="1125" b="0">
                <a:solidFill>
                  <a:srgbClr val="142534"/>
                </a:solidFill>
              </a:rPr>
              <a:t>Calcitriol does not replace low 25-OH D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858D350C-D3D7-4904-A4E1-32F3FD5C6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53025"/>
            <a:ext cx="2286000" cy="542925"/>
          </a:xfrm>
          <a:prstGeom xmlns:a="http://schemas.openxmlformats.org/drawingml/2006/main" prst="roundRect">
            <a:avLst>
              <a:gd name="adj" fmla="val 2105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B716FDF0-3AE3-4F49-BE64-B7E0AC5F0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5181600"/>
            <a:ext cx="211455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42534"/>
                </a:solidFill>
              </a:defRPr>
            </a:pPr>
            <a:r>
              <a:rPr sz="1125" b="1">
                <a:solidFill>
                  <a:srgbClr val="142534"/>
                </a:solidFill>
              </a:rPr>
              <a:t>Persistent secondary HPT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C93DBD8A-3453-4CF7-84FB-477B96F48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5153025"/>
            <a:ext cx="4476750" cy="542925"/>
          </a:xfrm>
          <a:prstGeom xmlns:a="http://schemas.openxmlformats.org/drawingml/2006/main" prst="roundRect">
            <a:avLst>
              <a:gd name="adj" fmla="val 2105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4EEFC2B1-9826-40FA-9EC6-E95E7FA4C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7525" y="5181600"/>
            <a:ext cx="430530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142534"/>
                </a:solidFill>
              </a:defRPr>
            </a:pPr>
            <a:r>
              <a:rPr sz="1125" b="0">
                <a:solidFill>
                  <a:srgbClr val="142534"/>
                </a:solidFill>
              </a:rPr>
              <a:t>Active vitamin D sterol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1A89A5C5-BEAA-4B7A-82DF-11A56624B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5153025"/>
            <a:ext cx="4057650" cy="542925"/>
          </a:xfrm>
          <a:prstGeom xmlns:a="http://schemas.openxmlformats.org/drawingml/2006/main" prst="roundRect">
            <a:avLst>
              <a:gd name="adj" fmla="val 2105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17F6A9E9-E8FE-4958-BCD0-72C0AA53E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34275" y="5181600"/>
            <a:ext cx="388620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142534"/>
                </a:solidFill>
              </a:defRPr>
            </a:pPr>
            <a:r>
              <a:rPr sz="1125" b="0">
                <a:solidFill>
                  <a:srgbClr val="142534"/>
                </a:solidFill>
              </a:rPr>
              <a:t>Oversuppression → adynamic bone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62A618D8-43A7-421B-A724-5DEFFB717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95950"/>
            <a:ext cx="2286000" cy="542925"/>
          </a:xfrm>
          <a:prstGeom xmlns:a="http://schemas.openxmlformats.org/drawingml/2006/main" prst="roundRect">
            <a:avLst>
              <a:gd name="adj" fmla="val 21053"/>
            </a:avLst>
          </a:prstGeom>
          <a:solidFill xmlns:a="http://schemas.openxmlformats.org/drawingml/2006/main">
            <a:srgbClr val="F5F8FA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ED12B25D-F07F-4FD9-B7A2-BE6AA5E92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5724525"/>
            <a:ext cx="211455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42534"/>
                </a:solidFill>
              </a:defRPr>
            </a:pPr>
            <a:r>
              <a:rPr sz="1125" b="1">
                <a:solidFill>
                  <a:srgbClr val="142534"/>
                </a:solidFill>
              </a:rPr>
              <a:t>Clinical/radiographic bone disease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8FAB0BE1-F577-454E-8285-6151C57BA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5695950"/>
            <a:ext cx="4476750" cy="542925"/>
          </a:xfrm>
          <a:prstGeom xmlns:a="http://schemas.openxmlformats.org/drawingml/2006/main" prst="roundRect">
            <a:avLst>
              <a:gd name="adj" fmla="val 21053"/>
            </a:avLst>
          </a:prstGeom>
          <a:solidFill xmlns:a="http://schemas.openxmlformats.org/drawingml/2006/main">
            <a:srgbClr val="F5F8FA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7FE83001-C89C-49CD-A52D-8C508ACD5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7525" y="5724525"/>
            <a:ext cx="430530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142534"/>
                </a:solidFill>
              </a:defRPr>
            </a:pPr>
            <a:r>
              <a:rPr sz="1125" b="0">
                <a:solidFill>
                  <a:srgbClr val="142534"/>
                </a:solidFill>
              </a:rPr>
              <a:t>Multidisciplinary CKD-MBD care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3BC91D46-6AE0-4E9F-847E-CFE09B28C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5695950"/>
            <a:ext cx="4057650" cy="542925"/>
          </a:xfrm>
          <a:prstGeom xmlns:a="http://schemas.openxmlformats.org/drawingml/2006/main" prst="roundRect">
            <a:avLst>
              <a:gd name="adj" fmla="val 21053"/>
            </a:avLst>
          </a:prstGeom>
          <a:solidFill xmlns:a="http://schemas.openxmlformats.org/drawingml/2006/main">
            <a:srgbClr val="F5F8FA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8E7A0391-E667-4F90-8BB7-943C717AE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34275" y="5724525"/>
            <a:ext cx="388620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142534"/>
                </a:solidFill>
              </a:defRPr>
            </a:pPr>
            <a:r>
              <a:rPr sz="1125" b="0">
                <a:solidFill>
                  <a:srgbClr val="142534"/>
                </a:solidFill>
              </a:rPr>
              <a:t>SCFE can present as knee pain</a:t>
            </a:r>
          </a:p>
        </p:txBody>
      </p:sp>
    </p:spTree>
    <p:extLst>
      <p:ext uri="{BB962C8B-B14F-4D97-AF65-F5344CB8AC3E}">
        <p14:creationId xmlns:p14="http://schemas.microsoft.com/office/powerpoint/2010/main" val="1074805274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934CE59-591E-4A9D-9F3B-979DA1C83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3375"/>
            <a:ext cx="857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9A6A2"/>
                </a:solidFill>
              </a:defRPr>
            </a:pPr>
            <a:r>
              <a:rPr sz="975" b="1">
                <a:solidFill>
                  <a:srgbClr val="19A6A2"/>
                </a:solidFill>
              </a:rPr>
              <a:t>PEDIATRIC NEPHROLOGY • RESIDENT BOARD REVIEW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C2DA0E-0EF4-4E9A-A975-6D1B10C77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09243B"/>
                </a:solidFill>
              </a:defRPr>
            </a:pPr>
            <a:r>
              <a:rPr sz="2850" b="1">
                <a:solidFill>
                  <a:srgbClr val="09243B"/>
                </a:solidFill>
              </a:rPr>
              <a:t>Anemia of CKD is usually normocytic—but iron still matters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98AA1C-D6A7-4AEC-A8CA-3F3CDB2ED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23975"/>
            <a:ext cx="70485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6B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C2A466-DF7B-480A-AC3E-8CAA5E2C3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587080"/>
                </a:solidFill>
              </a:defRPr>
            </a:pPr>
            <a:r>
              <a:rPr sz="825" b="0">
                <a:solidFill>
                  <a:srgbClr val="587080"/>
                </a:solidFill>
              </a:rPr>
              <a:t>Dr. Manar Mohammad Alshawabkeh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9B301D-CCAE-4AEB-9C0F-1E23E18FB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587080"/>
                </a:solidFill>
              </a:defRPr>
            </a:pPr>
            <a:r>
              <a:rPr sz="825" b="1">
                <a:solidFill>
                  <a:srgbClr val="587080"/>
                </a:solidFill>
              </a:rPr>
              <a:t>12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F008A8-BEB2-456A-9A78-D7AA5BA04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95450"/>
            <a:ext cx="4857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0924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13DF4F-A344-463C-A104-C3BF182F8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000250"/>
            <a:ext cx="428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↓ functioning renal mass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AFC1B9-B16A-4C17-9FED-F96139B21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790825"/>
            <a:ext cx="4286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550" b="1">
                <a:solidFill>
                  <a:srgbClr val="F4B942"/>
                </a:solidFill>
              </a:defRPr>
            </a:pPr>
            <a:r>
              <a:rPr sz="2550" b="1">
                <a:solidFill>
                  <a:srgbClr val="F4B942"/>
                </a:solidFill>
              </a:rPr>
              <a:t>↓ erythropoietin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BD6859-BCCB-4FF5-BC21-012345FEC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724275"/>
            <a:ext cx="4286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FFFFFF"/>
                </a:solidFill>
              </a:defRPr>
            </a:pPr>
            <a:r>
              <a:rPr sz="2025" b="1">
                <a:solidFill>
                  <a:srgbClr val="FFFFFF"/>
                </a:solidFill>
              </a:rPr>
              <a:t>normocytic, normochromic anemia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FFF336-82EF-47E7-B371-F659E8294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4533900"/>
            <a:ext cx="4286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425" b="0">
                <a:solidFill>
                  <a:srgbClr val="CDE3E8"/>
                </a:solidFill>
              </a:defRPr>
            </a:pPr>
            <a:r>
              <a:rPr sz="1425" b="0">
                <a:solidFill>
                  <a:srgbClr val="CDE3E8"/>
                </a:solidFill>
              </a:rPr>
              <a:t>fatigue • poor cognition • cardiac strain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CFF714-3A0F-471C-AD90-603870BBB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762125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9243B"/>
                </a:solidFill>
              </a:defRPr>
            </a:pPr>
            <a:r>
              <a:rPr sz="2025" b="1">
                <a:solidFill>
                  <a:srgbClr val="09243B"/>
                </a:solidFill>
              </a:rPr>
              <a:t>Before ESA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8475E6-BC1B-4C16-A20D-AAF3C6BC9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28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26B5B"/>
                </a:solidFill>
              </a:defRPr>
            </a:pPr>
            <a:r>
              <a:rPr sz="1575" b="1">
                <a:solidFill>
                  <a:srgbClr val="F26B5B"/>
                </a:solidFill>
              </a:rPr>
              <a:t>•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FAF6E5C-C61D-4A38-B674-E8AE5001A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266950"/>
            <a:ext cx="476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42534"/>
                </a:solidFill>
              </a:defRPr>
            </a:pPr>
            <a:r>
              <a:rPr sz="1575" b="0">
                <a:solidFill>
                  <a:srgbClr val="142534"/>
                </a:solidFill>
              </a:rPr>
              <a:t>CBC + reticulocytes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1AE5FAB-27D5-4398-941F-148545D43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819400"/>
            <a:ext cx="228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26B5B"/>
                </a:solidFill>
              </a:defRPr>
            </a:pPr>
            <a:r>
              <a:rPr sz="1575" b="1">
                <a:solidFill>
                  <a:srgbClr val="F26B5B"/>
                </a:solidFill>
              </a:rPr>
              <a:t>•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0480F75-DDE6-4B71-AB4A-BFE1C76F3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819400"/>
            <a:ext cx="476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42534"/>
                </a:solidFill>
              </a:defRPr>
            </a:pPr>
            <a:r>
              <a:rPr sz="1575" b="0">
                <a:solidFill>
                  <a:srgbClr val="142534"/>
                </a:solidFill>
              </a:rPr>
              <a:t>Ferritin + transferrin saturation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D741596-E211-4701-9D5B-F8163835F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371850"/>
            <a:ext cx="228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26B5B"/>
                </a:solidFill>
              </a:defRPr>
            </a:pPr>
            <a:r>
              <a:rPr sz="1575" b="1">
                <a:solidFill>
                  <a:srgbClr val="F26B5B"/>
                </a:solidFill>
              </a:rPr>
              <a:t>•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C6FC0E7-08F8-4228-B1D1-8EAD5B00D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371850"/>
            <a:ext cx="476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42534"/>
                </a:solidFill>
              </a:defRPr>
            </a:pPr>
            <a:r>
              <a:rPr sz="1575" b="0">
                <a:solidFill>
                  <a:srgbClr val="142534"/>
                </a:solidFill>
              </a:rPr>
              <a:t>Exclude blood loss, folate/B₁₂ deficiency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A1823CA-8F7A-4281-A0C0-63768A066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924300"/>
            <a:ext cx="228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26B5B"/>
                </a:solidFill>
              </a:defRPr>
            </a:pPr>
            <a:r>
              <a:rPr sz="1575" b="1">
                <a:solidFill>
                  <a:srgbClr val="F26B5B"/>
                </a:solidFill>
              </a:rPr>
              <a:t>•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E82F9AA-C191-4278-B903-46FC7C1A6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924300"/>
            <a:ext cx="476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42534"/>
                </a:solidFill>
              </a:defRPr>
            </a:pPr>
            <a:r>
              <a:rPr sz="1575" b="0">
                <a:solidFill>
                  <a:srgbClr val="142534"/>
                </a:solidFill>
              </a:rPr>
              <a:t>Correct iron deficiency and inflammation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A25F10B-82C1-4519-95B0-B750C97C5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686300"/>
            <a:ext cx="5029200" cy="723900"/>
          </a:xfrm>
          <a:prstGeom xmlns:a="http://schemas.openxmlformats.org/drawingml/2006/main" prst="roundRect">
            <a:avLst>
              <a:gd name="adj" fmla="val 15789"/>
            </a:avLst>
          </a:prstGeom>
          <a:solidFill xmlns:a="http://schemas.openxmlformats.org/drawingml/2006/main">
            <a:srgbClr val="EAF6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4177595-4294-4584-8546-69EA08B97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800600"/>
            <a:ext cx="46482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09243B"/>
                </a:solidFill>
              </a:defRPr>
            </a:pPr>
            <a:r>
              <a:rPr sz="1425" b="1">
                <a:solidFill>
                  <a:srgbClr val="09243B"/>
                </a:solidFill>
              </a:rPr>
              <a:t>ESA response fails? Think iron deficiency, infection/inflammation, or nonadherence.</a:t>
            </a:r>
          </a:p>
        </p:txBody>
      </p:sp>
    </p:spTree>
    <p:extLst>
      <p:ext uri="{BB962C8B-B14F-4D97-AF65-F5344CB8AC3E}">
        <p14:creationId xmlns:p14="http://schemas.microsoft.com/office/powerpoint/2010/main" val="5465234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A34CDA1-168E-438D-9377-A052926D3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3375"/>
            <a:ext cx="857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9A6A2"/>
                </a:solidFill>
              </a:defRPr>
            </a:pPr>
            <a:r>
              <a:rPr sz="975" b="1">
                <a:solidFill>
                  <a:srgbClr val="19A6A2"/>
                </a:solidFill>
              </a:rPr>
              <a:t>PEDIATRIC NEPHROLOGY • RESIDENT BOARD REVIEW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627BD5-96BB-4DFD-B714-5FCAFE163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09243B"/>
                </a:solidFill>
              </a:defRPr>
            </a:pPr>
            <a:r>
              <a:rPr sz="2850" b="1">
                <a:solidFill>
                  <a:srgbClr val="09243B"/>
                </a:solidFill>
              </a:rPr>
              <a:t>BP and proteinuria are modifiable progression accelerators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6F8BDB-673D-44CA-94DF-58D75C949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23975"/>
            <a:ext cx="70485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6B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26168F-B5E8-4D7F-991C-DFA009560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587080"/>
                </a:solidFill>
              </a:defRPr>
            </a:pPr>
            <a:r>
              <a:rPr sz="825" b="0">
                <a:solidFill>
                  <a:srgbClr val="587080"/>
                </a:solidFill>
              </a:rPr>
              <a:t>Dr. Manar Mohammad Alshawabkeh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17B0EC-D1BA-47C2-A73F-8F68474FE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587080"/>
                </a:solidFill>
              </a:defRPr>
            </a:pPr>
            <a:r>
              <a:rPr sz="825" b="1">
                <a:solidFill>
                  <a:srgbClr val="587080"/>
                </a:solidFill>
              </a:rPr>
              <a:t>13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1ED712-85B8-400C-A5BE-47A2A2FEB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95450"/>
            <a:ext cx="4762500" cy="371475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EAF6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43CBAC-D494-4067-B14E-9AA1AE180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1971675"/>
            <a:ext cx="4095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9A6A2"/>
                </a:solidFill>
              </a:defRPr>
            </a:pPr>
            <a:r>
              <a:rPr sz="1875" b="1">
                <a:solidFill>
                  <a:srgbClr val="19A6A2"/>
                </a:solidFill>
              </a:rPr>
              <a:t>Target concept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1BE419-CE98-4219-987E-0A867206C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476500"/>
            <a:ext cx="40957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9243B"/>
                </a:solidFill>
              </a:defRPr>
            </a:pPr>
            <a:r>
              <a:rPr sz="2550" b="1">
                <a:solidFill>
                  <a:srgbClr val="09243B"/>
                </a:solidFill>
              </a:rPr>
              <a:t>Aim low when tolerated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7C46B3-CFBF-4CB3-98D4-708B9A488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162300"/>
            <a:ext cx="4000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42534"/>
                </a:solidFill>
              </a:defRPr>
            </a:pPr>
            <a:r>
              <a:rPr sz="1650" b="1">
                <a:solidFill>
                  <a:srgbClr val="142534"/>
                </a:solidFill>
              </a:rPr>
              <a:t>Nelson board pearl:</a:t>
            </a:r>
          </a:p>
          <a:p xmlns:a="http://schemas.openxmlformats.org/drawingml/2006/main">
            <a:pPr algn="l">
              <a:defRPr sz="1650" b="1">
                <a:solidFill>
                  <a:srgbClr val="142534"/>
                </a:solidFill>
              </a:defRPr>
            </a:pPr>
            <a:r>
              <a:rPr sz="1650" b="1">
                <a:solidFill>
                  <a:srgbClr val="142534"/>
                </a:solidFill>
              </a:rPr>
              <a:t>SBP/DBP &lt;50th percentile—especially with proteinuria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A6E45FB-18AF-4E5F-8878-6216D6990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4552950"/>
            <a:ext cx="4000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26B5B"/>
                </a:solidFill>
              </a:defRPr>
            </a:pPr>
            <a:r>
              <a:rPr sz="1500" b="1">
                <a:solidFill>
                  <a:srgbClr val="F26B5B"/>
                </a:solidFill>
              </a:rPr>
              <a:t>ABPM reveals masked hypertension.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4A79F49-8F8A-4BFC-9779-759116084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1733550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9243B"/>
                </a:solidFill>
              </a:defRPr>
            </a:pPr>
            <a:r>
              <a:rPr sz="2025" b="1">
                <a:solidFill>
                  <a:srgbClr val="09243B"/>
                </a:solidFill>
              </a:rPr>
              <a:t>Treatment ladder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9894C93-0C96-48DD-AA28-85FE4A9A9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2209800"/>
            <a:ext cx="552450" cy="4953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0924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9A1C61E-285A-49F5-A320-772322607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2209800"/>
            <a:ext cx="5524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FFFFFF"/>
                </a:solidFill>
              </a:defRPr>
            </a:pPr>
            <a:r>
              <a:rPr sz="172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511210D-5B97-4AF2-A5CD-233E5D4AF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2209800"/>
            <a:ext cx="43338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42534"/>
                </a:solidFill>
              </a:defRPr>
            </a:pPr>
            <a:r>
              <a:rPr sz="1500" b="0">
                <a:solidFill>
                  <a:srgbClr val="142534"/>
                </a:solidFill>
              </a:rPr>
              <a:t>Sodium restriction + healthy weight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E4BB735-6766-4DE2-BAA7-0C104641D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2952750"/>
            <a:ext cx="552450" cy="4953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F26B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0D8FB60-F6FC-47B3-A4CD-E5936A816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2952750"/>
            <a:ext cx="5524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FFFFFF"/>
                </a:solidFill>
              </a:defRPr>
            </a:pPr>
            <a:r>
              <a:rPr sz="172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ABD00EC-D1D9-4524-B744-028CE9320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2952750"/>
            <a:ext cx="43338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42534"/>
                </a:solidFill>
              </a:defRPr>
            </a:pPr>
            <a:r>
              <a:rPr sz="1500" b="1">
                <a:solidFill>
                  <a:srgbClr val="142534"/>
                </a:solidFill>
              </a:rPr>
              <a:t>ACE inhibitor or ARB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0321A52-8029-49A6-B8B9-FEF1B4758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3695700"/>
            <a:ext cx="552450" cy="4953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0924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F142C49-A92E-48E2-911A-9CE8C7A06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3695700"/>
            <a:ext cx="5524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FFFFFF"/>
                </a:solidFill>
              </a:defRPr>
            </a:pPr>
            <a:r>
              <a:rPr sz="172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BF98E19-DB75-4BC6-8894-B6A64FBBC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3695700"/>
            <a:ext cx="43338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42534"/>
                </a:solidFill>
              </a:defRPr>
            </a:pPr>
            <a:r>
              <a:rPr sz="1500" b="0">
                <a:solidFill>
                  <a:srgbClr val="142534"/>
                </a:solidFill>
              </a:rPr>
              <a:t>Diuretic for salt/fluid retention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399D6B5-1594-4784-A7A9-81E3D644C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4438650"/>
            <a:ext cx="552450" cy="4953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0924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7BB2767-33DA-4105-BD6B-1B7BFDEF4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4438650"/>
            <a:ext cx="5524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FFFFFF"/>
                </a:solidFill>
              </a:defRPr>
            </a:pPr>
            <a:r>
              <a:rPr sz="1725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5633B36-54A2-48B9-8180-D93A2703C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4438650"/>
            <a:ext cx="43338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42534"/>
                </a:solidFill>
              </a:defRPr>
            </a:pPr>
            <a:r>
              <a:rPr sz="1500" b="0">
                <a:solidFill>
                  <a:srgbClr val="142534"/>
                </a:solidFill>
              </a:rPr>
              <a:t>Add CCB / β-blocker / clonidine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B71B01E-FD3C-47C3-B283-B9C54318A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5257800"/>
            <a:ext cx="5076825" cy="4953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0924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D316A2F-9D49-491C-8F46-116FA3205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5286375"/>
            <a:ext cx="50768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Monitor creatinine + K⁺ after RAAS blockade</a:t>
            </a:r>
          </a:p>
        </p:txBody>
      </p:sp>
    </p:spTree>
    <p:extLst>
      <p:ext uri="{BB962C8B-B14F-4D97-AF65-F5344CB8AC3E}">
        <p14:creationId xmlns:p14="http://schemas.microsoft.com/office/powerpoint/2010/main" val="785697754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16E51C1A-7C3C-44A2-9A1D-055F70FB5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3375"/>
            <a:ext cx="857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9A6A2"/>
                </a:solidFill>
              </a:defRPr>
            </a:pPr>
            <a:r>
              <a:rPr sz="975" b="1">
                <a:solidFill>
                  <a:srgbClr val="19A6A2"/>
                </a:solidFill>
              </a:rPr>
              <a:t>PEDIATRIC NEPHROLOGY • RESIDENT BOARD REVIEW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1A88E1-0517-46A9-9125-74BC29B46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09243B"/>
                </a:solidFill>
              </a:defRPr>
            </a:pPr>
            <a:r>
              <a:rPr sz="2850" b="1">
                <a:solidFill>
                  <a:srgbClr val="09243B"/>
                </a:solidFill>
              </a:rPr>
              <a:t>Treat today’s danger while preserving tomorrow’s kidneys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9B47E2-62F1-4620-A1F1-29723F82C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23975"/>
            <a:ext cx="70485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6B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4C5C50-6C86-4CF1-AEE2-8E7456F6B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587080"/>
                </a:solidFill>
              </a:defRPr>
            </a:pPr>
            <a:r>
              <a:rPr sz="825" b="0">
                <a:solidFill>
                  <a:srgbClr val="587080"/>
                </a:solidFill>
              </a:rPr>
              <a:t>Dr. Manar Mohammad Alshawabkeh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E0F6AC-05F2-4B1F-82C9-F94A10FFA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587080"/>
                </a:solidFill>
              </a:defRPr>
            </a:pPr>
            <a:r>
              <a:rPr sz="825" b="1">
                <a:solidFill>
                  <a:srgbClr val="587080"/>
                </a:solidFill>
              </a:rPr>
              <a:t>14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67DEBE-34C8-426F-8562-4D32D449D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0"/>
            <a:ext cx="2286000" cy="704850"/>
          </a:xfrm>
          <a:prstGeom xmlns:a="http://schemas.openxmlformats.org/drawingml/2006/main" prst="roundRect">
            <a:avLst>
              <a:gd name="adj" fmla="val 16216"/>
            </a:avLst>
          </a:prstGeom>
          <a:solidFill xmlns:a="http://schemas.openxmlformats.org/drawingml/2006/main">
            <a:srgbClr val="0924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118591-43D9-434C-B6DE-308E3C1C3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743075"/>
            <a:ext cx="21336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Problem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ECF954-5D15-4CDC-B6D4-8DC887BE3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1714500"/>
            <a:ext cx="4476750" cy="704850"/>
          </a:xfrm>
          <a:prstGeom xmlns:a="http://schemas.openxmlformats.org/drawingml/2006/main" prst="roundRect">
            <a:avLst>
              <a:gd name="adj" fmla="val 16216"/>
            </a:avLst>
          </a:prstGeom>
          <a:solidFill xmlns:a="http://schemas.openxmlformats.org/drawingml/2006/main">
            <a:srgbClr val="0924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C8A9008-D968-4205-81B2-37475D74D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1743075"/>
            <a:ext cx="43243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Immediate board action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40E6506-0CE0-41A3-9D84-6C4A4CC4B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1714500"/>
            <a:ext cx="4057650" cy="704850"/>
          </a:xfrm>
          <a:prstGeom xmlns:a="http://schemas.openxmlformats.org/drawingml/2006/main" prst="roundRect">
            <a:avLst>
              <a:gd name="adj" fmla="val 16216"/>
            </a:avLst>
          </a:prstGeom>
          <a:solidFill xmlns:a="http://schemas.openxmlformats.org/drawingml/2006/main">
            <a:srgbClr val="0924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1F2ABF-7B69-4E2D-981B-B6F73B856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1743075"/>
            <a:ext cx="39052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CKD-specific caution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111B7A7-68D0-4EEF-9321-9F5F0937E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19350"/>
            <a:ext cx="2286000" cy="704850"/>
          </a:xfrm>
          <a:prstGeom xmlns:a="http://schemas.openxmlformats.org/drawingml/2006/main" prst="roundRect">
            <a:avLst>
              <a:gd name="adj" fmla="val 1621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F09006C-15F8-4305-809C-4D928D95C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2447925"/>
            <a:ext cx="21145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42534"/>
                </a:solidFill>
              </a:defRPr>
            </a:pPr>
            <a:r>
              <a:rPr sz="1125" b="1">
                <a:solidFill>
                  <a:srgbClr val="142534"/>
                </a:solidFill>
              </a:rPr>
              <a:t>K⁺ with ECG change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3467E36-ABA9-4D91-9F40-12BBE5731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2419350"/>
            <a:ext cx="4476750" cy="704850"/>
          </a:xfrm>
          <a:prstGeom xmlns:a="http://schemas.openxmlformats.org/drawingml/2006/main" prst="roundRect">
            <a:avLst>
              <a:gd name="adj" fmla="val 1621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297026-1F5C-409B-A5AB-4BC29993A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7525" y="2447925"/>
            <a:ext cx="43053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142534"/>
                </a:solidFill>
              </a:defRPr>
            </a:pPr>
            <a:r>
              <a:rPr sz="1125" b="0">
                <a:solidFill>
                  <a:srgbClr val="142534"/>
                </a:solidFill>
              </a:rPr>
              <a:t>IV calcium → insulin/glucose ± β₂ agonist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42AFB36-5851-4F36-B7D9-C469B6C92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2419350"/>
            <a:ext cx="4057650" cy="704850"/>
          </a:xfrm>
          <a:prstGeom xmlns:a="http://schemas.openxmlformats.org/drawingml/2006/main" prst="roundRect">
            <a:avLst>
              <a:gd name="adj" fmla="val 1621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F7D3DF5-6A92-465C-8B37-B227697A0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34275" y="2447925"/>
            <a:ext cx="38862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142534"/>
                </a:solidFill>
              </a:defRPr>
            </a:pPr>
            <a:r>
              <a:rPr sz="1125" b="0">
                <a:solidFill>
                  <a:srgbClr val="142534"/>
                </a:solidFill>
              </a:rPr>
              <a:t>Dialysis if refractory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7CB8A84-852D-4E60-B312-824FDFCB8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24200"/>
            <a:ext cx="2286000" cy="704850"/>
          </a:xfrm>
          <a:prstGeom xmlns:a="http://schemas.openxmlformats.org/drawingml/2006/main" prst="roundRect">
            <a:avLst>
              <a:gd name="adj" fmla="val 16216"/>
            </a:avLst>
          </a:prstGeom>
          <a:solidFill xmlns:a="http://schemas.openxmlformats.org/drawingml/2006/main">
            <a:srgbClr val="F5F8FA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A60DF89-5B5B-4510-8922-EF8B6DB65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3152775"/>
            <a:ext cx="21145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42534"/>
                </a:solidFill>
              </a:defRPr>
            </a:pPr>
            <a:r>
              <a:rPr sz="1125" b="1">
                <a:solidFill>
                  <a:srgbClr val="142534"/>
                </a:solidFill>
              </a:rPr>
              <a:t>Pulmonary edema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080D192-F043-4E6D-8E04-57A13CD9E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3124200"/>
            <a:ext cx="4476750" cy="704850"/>
          </a:xfrm>
          <a:prstGeom xmlns:a="http://schemas.openxmlformats.org/drawingml/2006/main" prst="roundRect">
            <a:avLst>
              <a:gd name="adj" fmla="val 16216"/>
            </a:avLst>
          </a:prstGeom>
          <a:solidFill xmlns:a="http://schemas.openxmlformats.org/drawingml/2006/main">
            <a:srgbClr val="F5F8FA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ED91124-21D1-44A1-8198-C77102FAC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7525" y="3152775"/>
            <a:ext cx="43053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142534"/>
                </a:solidFill>
              </a:defRPr>
            </a:pPr>
            <a:r>
              <a:rPr sz="1125" b="0">
                <a:solidFill>
                  <a:srgbClr val="142534"/>
                </a:solidFill>
              </a:rPr>
              <a:t>Oxygen + loop diuretic; assess dialysis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31D042E-0ABA-40FD-B8C6-05FFAB04C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3124200"/>
            <a:ext cx="4057650" cy="704850"/>
          </a:xfrm>
          <a:prstGeom xmlns:a="http://schemas.openxmlformats.org/drawingml/2006/main" prst="roundRect">
            <a:avLst>
              <a:gd name="adj" fmla="val 16216"/>
            </a:avLst>
          </a:prstGeom>
          <a:solidFill xmlns:a="http://schemas.openxmlformats.org/drawingml/2006/main">
            <a:srgbClr val="F5F8FA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0B5C37B-E324-4D39-971A-870E39673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34275" y="3152775"/>
            <a:ext cx="38862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142534"/>
                </a:solidFill>
              </a:defRPr>
            </a:pPr>
            <a:r>
              <a:rPr sz="1125" b="0">
                <a:solidFill>
                  <a:srgbClr val="142534"/>
                </a:solidFill>
              </a:rPr>
              <a:t>Avoid indiscriminate fluid bolus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61ED19D-DBFD-47EC-9419-533B8E4F9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29050"/>
            <a:ext cx="2286000" cy="704850"/>
          </a:xfrm>
          <a:prstGeom xmlns:a="http://schemas.openxmlformats.org/drawingml/2006/main" prst="roundRect">
            <a:avLst>
              <a:gd name="adj" fmla="val 1621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293ED7D-AED8-4441-86BF-A4DEE6102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3857625"/>
            <a:ext cx="21145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42534"/>
                </a:solidFill>
              </a:defRPr>
            </a:pPr>
            <a:r>
              <a:rPr sz="1125" b="1">
                <a:solidFill>
                  <a:srgbClr val="142534"/>
                </a:solidFill>
              </a:rPr>
              <a:t>Severe acidosis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D12C5BD-BF31-4446-8A9E-148BA2570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3829050"/>
            <a:ext cx="4476750" cy="704850"/>
          </a:xfrm>
          <a:prstGeom xmlns:a="http://schemas.openxmlformats.org/drawingml/2006/main" prst="roundRect">
            <a:avLst>
              <a:gd name="adj" fmla="val 1621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CEFE749-BCBB-4B49-A83E-62CDA0265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7525" y="3857625"/>
            <a:ext cx="43053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142534"/>
                </a:solidFill>
              </a:defRPr>
            </a:pPr>
            <a:r>
              <a:rPr sz="1125" b="0">
                <a:solidFill>
                  <a:srgbClr val="142534"/>
                </a:solidFill>
              </a:rPr>
              <a:t>Treat cause; bicarbonate selectively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D8AAC49-DD48-49EF-A17F-CB76DD25B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3829050"/>
            <a:ext cx="4057650" cy="704850"/>
          </a:xfrm>
          <a:prstGeom xmlns:a="http://schemas.openxmlformats.org/drawingml/2006/main" prst="roundRect">
            <a:avLst>
              <a:gd name="adj" fmla="val 1621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7566AC5-3606-4525-9133-A12945734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34275" y="3857625"/>
            <a:ext cx="38862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142534"/>
                </a:solidFill>
              </a:defRPr>
            </a:pPr>
            <a:r>
              <a:rPr sz="1125" b="0">
                <a:solidFill>
                  <a:srgbClr val="142534"/>
                </a:solidFill>
              </a:rPr>
              <a:t>Consider dialysis if refractory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7D0DD88-0102-42AA-96CE-777B57D0A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33900"/>
            <a:ext cx="2286000" cy="704850"/>
          </a:xfrm>
          <a:prstGeom xmlns:a="http://schemas.openxmlformats.org/drawingml/2006/main" prst="roundRect">
            <a:avLst>
              <a:gd name="adj" fmla="val 16216"/>
            </a:avLst>
          </a:prstGeom>
          <a:solidFill xmlns:a="http://schemas.openxmlformats.org/drawingml/2006/main">
            <a:srgbClr val="F5F8FA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43CC47E9-53E8-4449-B8C0-DCE7D1E47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4562475"/>
            <a:ext cx="21145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42534"/>
                </a:solidFill>
              </a:defRPr>
            </a:pPr>
            <a:r>
              <a:rPr sz="1125" b="1">
                <a:solidFill>
                  <a:srgbClr val="142534"/>
                </a:solidFill>
              </a:rPr>
              <a:t>Uremic symptoms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83FAA45E-45E9-493B-B2D9-018B5B8BD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4533900"/>
            <a:ext cx="4476750" cy="704850"/>
          </a:xfrm>
          <a:prstGeom xmlns:a="http://schemas.openxmlformats.org/drawingml/2006/main" prst="roundRect">
            <a:avLst>
              <a:gd name="adj" fmla="val 16216"/>
            </a:avLst>
          </a:prstGeom>
          <a:solidFill xmlns:a="http://schemas.openxmlformats.org/drawingml/2006/main">
            <a:srgbClr val="F5F8FA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44382FE7-6786-4379-9440-787F6A7FF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7525" y="4562475"/>
            <a:ext cx="43053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142534"/>
                </a:solidFill>
              </a:defRPr>
            </a:pPr>
            <a:r>
              <a:rPr sz="1125" b="0">
                <a:solidFill>
                  <a:srgbClr val="142534"/>
                </a:solidFill>
              </a:rPr>
              <a:t>Urgent nephrology/KRT assessment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2BD66C5C-90BE-42DF-A8A8-768199FC4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4533900"/>
            <a:ext cx="4057650" cy="704850"/>
          </a:xfrm>
          <a:prstGeom xmlns:a="http://schemas.openxmlformats.org/drawingml/2006/main" prst="roundRect">
            <a:avLst>
              <a:gd name="adj" fmla="val 16216"/>
            </a:avLst>
          </a:prstGeom>
          <a:solidFill xmlns:a="http://schemas.openxmlformats.org/drawingml/2006/main">
            <a:srgbClr val="F5F8FA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BFEEEA3A-23F8-498E-88E5-BFA05186F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34275" y="4562475"/>
            <a:ext cx="38862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142534"/>
                </a:solidFill>
              </a:defRPr>
            </a:pPr>
            <a:r>
              <a:rPr sz="1125" b="0">
                <a:solidFill>
                  <a:srgbClr val="142534"/>
                </a:solidFill>
              </a:rPr>
              <a:t>Do not wait for a single eGFR number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EDC6A5C7-9B55-49C5-B0D3-8DB6F5A1D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0"/>
            <a:ext cx="2286000" cy="704850"/>
          </a:xfrm>
          <a:prstGeom xmlns:a="http://schemas.openxmlformats.org/drawingml/2006/main" prst="roundRect">
            <a:avLst>
              <a:gd name="adj" fmla="val 1621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5CBC2F2C-C087-4AF2-B0C0-8C11EFCB6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5267325"/>
            <a:ext cx="21145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42534"/>
                </a:solidFill>
              </a:defRPr>
            </a:pPr>
            <a:r>
              <a:rPr sz="1125" b="1">
                <a:solidFill>
                  <a:srgbClr val="142534"/>
                </a:solidFill>
              </a:rPr>
              <a:t>Dehydration / UTI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3ADDA710-E83D-4B04-92D0-0609B0B24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5238750"/>
            <a:ext cx="4476750" cy="704850"/>
          </a:xfrm>
          <a:prstGeom xmlns:a="http://schemas.openxmlformats.org/drawingml/2006/main" prst="roundRect">
            <a:avLst>
              <a:gd name="adj" fmla="val 1621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09AC6B62-049C-4E7F-AD26-462986B2E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7525" y="5267325"/>
            <a:ext cx="43053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142534"/>
                </a:solidFill>
              </a:defRPr>
            </a:pPr>
            <a:r>
              <a:rPr sz="1125" b="0">
                <a:solidFill>
                  <a:srgbClr val="142534"/>
                </a:solidFill>
              </a:rPr>
              <a:t>Prompt isotonic rehydration; culture/treat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7D00C753-F8DD-4A45-9F02-8FC48363F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5238750"/>
            <a:ext cx="4057650" cy="704850"/>
          </a:xfrm>
          <a:prstGeom xmlns:a="http://schemas.openxmlformats.org/drawingml/2006/main" prst="roundRect">
            <a:avLst>
              <a:gd name="adj" fmla="val 1621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D18F53A2-6F1F-48A3-933B-F14F2C008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34275" y="5267325"/>
            <a:ext cx="38862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142534"/>
                </a:solidFill>
              </a:defRPr>
            </a:pPr>
            <a:r>
              <a:rPr sz="1125" b="0">
                <a:solidFill>
                  <a:srgbClr val="142534"/>
                </a:solidFill>
              </a:rPr>
              <a:t>Prevent additional nephron loss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09C002B6-6603-437D-A4F8-265F577AA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29250"/>
            <a:ext cx="10820400" cy="523875"/>
          </a:xfrm>
          <a:prstGeom xmlns:a="http://schemas.openxmlformats.org/drawingml/2006/main" prst="roundRect">
            <a:avLst>
              <a:gd name="adj" fmla="val 21818"/>
            </a:avLst>
          </a:prstGeom>
          <a:solidFill xmlns:a="http://schemas.openxmlformats.org/drawingml/2006/main">
            <a:srgbClr val="FFF3F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B15111F0-85A4-4EDB-BF88-0E9E46724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76875"/>
            <a:ext cx="108204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F26B5B"/>
                </a:solidFill>
              </a:defRPr>
            </a:pPr>
            <a:r>
              <a:rPr sz="1425" b="1">
                <a:solidFill>
                  <a:srgbClr val="F26B5B"/>
                </a:solidFill>
              </a:rPr>
              <a:t>AEIOU still frames urgent dialysis: Acidosis • Electrolytes • Intoxication • Overload • Uremia</a:t>
            </a:r>
          </a:p>
        </p:txBody>
      </p:sp>
    </p:spTree>
    <p:extLst>
      <p:ext uri="{BB962C8B-B14F-4D97-AF65-F5344CB8AC3E}">
        <p14:creationId xmlns:p14="http://schemas.microsoft.com/office/powerpoint/2010/main" val="1869946756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1753FCE-0897-4CA3-9E3A-DAC15BA59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3375"/>
            <a:ext cx="857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9A6A2"/>
                </a:solidFill>
              </a:defRPr>
            </a:pPr>
            <a:r>
              <a:rPr sz="975" b="1">
                <a:solidFill>
                  <a:srgbClr val="19A6A2"/>
                </a:solidFill>
              </a:rPr>
              <a:t>PEDIATRIC NEPHROLOGY • RESIDENT BOARD REVIEW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B8CDC2-62AC-4158-AC30-E73B5E476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09243B"/>
                </a:solidFill>
              </a:defRPr>
            </a:pPr>
            <a:r>
              <a:rPr sz="2850" b="1">
                <a:solidFill>
                  <a:srgbClr val="09243B"/>
                </a:solidFill>
              </a:rPr>
              <a:t>Prevent avoidable harm: vaccines, dosing, and nephrotoxins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5DF135-0486-4625-84C8-2D1DFA935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23975"/>
            <a:ext cx="70485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6B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F4319A-7C2E-4403-A805-1A4F513E3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587080"/>
                </a:solidFill>
              </a:defRPr>
            </a:pPr>
            <a:r>
              <a:rPr sz="825" b="0">
                <a:solidFill>
                  <a:srgbClr val="587080"/>
                </a:solidFill>
              </a:rPr>
              <a:t>Dr. Manar Mohammad Alshawabkeh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473C29-7E8C-4FCA-A53B-BF68EFC82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587080"/>
                </a:solidFill>
              </a:defRPr>
            </a:pPr>
            <a:r>
              <a:rPr sz="825" b="1">
                <a:solidFill>
                  <a:srgbClr val="587080"/>
                </a:solidFill>
              </a:rPr>
              <a:t>15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53484A-B6F9-426A-9F63-DD4CBB6B7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71650"/>
            <a:ext cx="3333750" cy="3381375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EAF6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DC927F-E1E2-497B-9575-360FF5975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2038350"/>
            <a:ext cx="2857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9A6A2"/>
                </a:solidFill>
              </a:defRPr>
            </a:pPr>
            <a:r>
              <a:rPr sz="2025" b="1">
                <a:solidFill>
                  <a:srgbClr val="19A6A2"/>
                </a:solidFill>
              </a:rPr>
              <a:t>Vaccines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0F9165-C64C-4DFE-87AC-B1B35AA31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2667000"/>
            <a:ext cx="2857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9243B"/>
                </a:solidFill>
              </a:defRPr>
            </a:pPr>
            <a:r>
              <a:rPr sz="1575" b="1">
                <a:solidFill>
                  <a:srgbClr val="09243B"/>
                </a:solidFill>
              </a:rPr>
              <a:t>Routine schedule</a:t>
            </a:r>
          </a:p>
          <a:p xmlns:a="http://schemas.openxmlformats.org/drawingml/2006/main">
            <a:pPr algn="l">
              <a:defRPr sz="1575" b="1">
                <a:solidFill>
                  <a:srgbClr val="09243B"/>
                </a:solidFill>
              </a:defRPr>
            </a:pPr>
            <a:r>
              <a:rPr sz="1575" b="1">
                <a:solidFill>
                  <a:srgbClr val="09243B"/>
                </a:solidFill>
              </a:rPr>
              <a:t>Annual influenza</a:t>
            </a:r>
          </a:p>
          <a:p xmlns:a="http://schemas.openxmlformats.org/drawingml/2006/main">
            <a:pPr algn="l">
              <a:defRPr sz="1575" b="1">
                <a:solidFill>
                  <a:srgbClr val="09243B"/>
                </a:solidFill>
              </a:defRPr>
            </a:pPr>
            <a:r>
              <a:rPr sz="1575" b="1">
                <a:solidFill>
                  <a:srgbClr val="09243B"/>
                </a:solidFill>
              </a:rPr>
              <a:t>Pneumococcal risk-based vaccination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EFF65A-DB22-4CC6-A8EC-369D8FEBE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1771650"/>
            <a:ext cx="3333750" cy="3381375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3F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686EFC-3EB3-439E-81C5-2522DF219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2038350"/>
            <a:ext cx="2857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F26B5B"/>
                </a:solidFill>
              </a:defRPr>
            </a:pPr>
            <a:r>
              <a:rPr sz="2025" b="1">
                <a:solidFill>
                  <a:srgbClr val="F26B5B"/>
                </a:solidFill>
              </a:rPr>
              <a:t>Live vaccines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92C080-0079-40CA-8738-9F5FB8467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2667000"/>
            <a:ext cx="2857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9243B"/>
                </a:solidFill>
              </a:defRPr>
            </a:pPr>
            <a:r>
              <a:rPr sz="1575" b="1">
                <a:solidFill>
                  <a:srgbClr val="09243B"/>
                </a:solidFill>
              </a:rPr>
              <a:t>Give before transplant when possible</a:t>
            </a:r>
          </a:p>
          <a:p xmlns:a="http://schemas.openxmlformats.org/drawingml/2006/main">
            <a:pPr algn="l">
              <a:defRPr sz="1575" b="1">
                <a:solidFill>
                  <a:srgbClr val="09243B"/>
                </a:solidFill>
              </a:defRPr>
            </a:pPr>
            <a:r>
              <a:rPr sz="1575" b="1">
                <a:solidFill>
                  <a:srgbClr val="09243B"/>
                </a:solidFill>
              </a:rPr>
              <a:t>Withhold during significant immunosuppression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E107EEB-5E65-4495-89AC-AA40C7EA9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1771650"/>
            <a:ext cx="3333750" cy="3381375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EAF6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A75A695-1964-4754-B2C3-58007538C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4825" y="2038350"/>
            <a:ext cx="2857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9A6A2"/>
                </a:solidFill>
              </a:defRPr>
            </a:pPr>
            <a:r>
              <a:rPr sz="2025" b="1">
                <a:solidFill>
                  <a:srgbClr val="19A6A2"/>
                </a:solidFill>
              </a:rPr>
              <a:t>Medications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D3431A2-51D7-4E00-AF22-641329A6F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4825" y="2667000"/>
            <a:ext cx="2857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9243B"/>
                </a:solidFill>
              </a:defRPr>
            </a:pPr>
            <a:r>
              <a:rPr sz="1575" b="1">
                <a:solidFill>
                  <a:srgbClr val="09243B"/>
                </a:solidFill>
              </a:rPr>
              <a:t>Dose to eGFR and dialysis modality</a:t>
            </a:r>
          </a:p>
          <a:p xmlns:a="http://schemas.openxmlformats.org/drawingml/2006/main">
            <a:pPr algn="l">
              <a:defRPr sz="1575" b="1">
                <a:solidFill>
                  <a:srgbClr val="09243B"/>
                </a:solidFill>
              </a:defRPr>
            </a:pPr>
            <a:r>
              <a:rPr sz="1575" b="1">
                <a:solidFill>
                  <a:srgbClr val="09243B"/>
                </a:solidFill>
              </a:rPr>
              <a:t>Avoid NSAIDs and nephrotoxic combinations</a:t>
            </a:r>
          </a:p>
          <a:p xmlns:a="http://schemas.openxmlformats.org/drawingml/2006/main">
            <a:pPr algn="l">
              <a:defRPr sz="1575" b="1">
                <a:solidFill>
                  <a:srgbClr val="09243B"/>
                </a:solidFill>
              </a:defRPr>
            </a:pPr>
            <a:r>
              <a:rPr sz="1575" b="1">
                <a:solidFill>
                  <a:srgbClr val="09243B"/>
                </a:solidFill>
              </a:rPr>
              <a:t>Recheck K⁺/creatinine after ACEi/ARB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3CE49F4-F777-410A-8A7A-26322D560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76875"/>
            <a:ext cx="10534650" cy="523875"/>
          </a:xfrm>
          <a:prstGeom xmlns:a="http://schemas.openxmlformats.org/drawingml/2006/main" prst="roundRect">
            <a:avLst>
              <a:gd name="adj" fmla="val 21818"/>
            </a:avLst>
          </a:prstGeom>
          <a:solidFill xmlns:a="http://schemas.openxmlformats.org/drawingml/2006/main">
            <a:srgbClr val="0924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7A0C197-DF86-434A-AEE0-F621F4645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14975"/>
            <a:ext cx="105346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Board habit: every prescription asks “What is the eGFR—and is the child dialyzed?”</a:t>
            </a:r>
          </a:p>
        </p:txBody>
      </p:sp>
    </p:spTree>
    <p:extLst>
      <p:ext uri="{BB962C8B-B14F-4D97-AF65-F5344CB8AC3E}">
        <p14:creationId xmlns:p14="http://schemas.microsoft.com/office/powerpoint/2010/main" val="899883239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964C601-1036-41DB-97A2-D550DF7C7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3375"/>
            <a:ext cx="857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9A6A2"/>
                </a:solidFill>
              </a:defRPr>
            </a:pPr>
            <a:r>
              <a:rPr sz="975" b="1">
                <a:solidFill>
                  <a:srgbClr val="19A6A2"/>
                </a:solidFill>
              </a:rPr>
              <a:t>PEDIATRIC NEPHROLOGY • RESIDENT BOARD REVIEW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A02443-E0C6-40B5-8B6E-5FC7E0E43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09243B"/>
                </a:solidFill>
              </a:defRPr>
            </a:pPr>
            <a:r>
              <a:rPr sz="2850" b="1">
                <a:solidFill>
                  <a:srgbClr val="09243B"/>
                </a:solidFill>
              </a:rPr>
              <a:t>Kidney replacement planning starts before the crisis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E3939C-071C-44E2-9A7F-A52CCD379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23975"/>
            <a:ext cx="70485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6B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C08EA1-7E32-4490-87BB-B474E057B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587080"/>
                </a:solidFill>
              </a:defRPr>
            </a:pPr>
            <a:r>
              <a:rPr sz="825" b="0">
                <a:solidFill>
                  <a:srgbClr val="587080"/>
                </a:solidFill>
              </a:rPr>
              <a:t>Dr. Manar Mohammad Alshawabkeh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D396BF-806B-41B3-82D0-8F336BDFC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587080"/>
                </a:solidFill>
              </a:defRPr>
            </a:pPr>
            <a:r>
              <a:rPr sz="825" b="1">
                <a:solidFill>
                  <a:srgbClr val="587080"/>
                </a:solidFill>
              </a:rPr>
              <a:t>16</a:t>
            </a:r>
          </a:p>
        </p:txBody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9e5a8dfcf24838"/>
          <a:stretch xmlns:a="http://schemas.openxmlformats.org/drawingml/2006/main"/>
        </p:blipFill>
        <p:spPr>
          <a:xfrm xmlns:a="http://schemas.openxmlformats.org/drawingml/2006/main">
            <a:off x="1203722" y="1695450"/>
            <a:ext cx="6012656" cy="3333750"/>
          </a:xfrm>
          <a:prstGeom xmlns:a="http://schemas.openxmlformats.org/drawingml/2006/main" prst="roundRect">
            <a:avLst>
              <a:gd name="adj" fmla="val 3429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F9D40E-D1EB-406C-AC53-57379916B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1695450"/>
            <a:ext cx="340995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924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2E78477-666F-45AF-A00D-F851C5EC1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1952625"/>
            <a:ext cx="2857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F4B942"/>
                </a:solidFill>
              </a:defRPr>
            </a:pPr>
            <a:r>
              <a:rPr sz="2025" b="1">
                <a:solidFill>
                  <a:srgbClr val="F4B942"/>
                </a:solidFill>
              </a:rPr>
              <a:t>Prepare in G4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B56FE5-175B-43C4-90A9-C83F1507B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2495550"/>
            <a:ext cx="228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F26B5B"/>
                </a:solidFill>
              </a:defRPr>
            </a:pPr>
            <a:r>
              <a:rPr sz="1425" b="1">
                <a:solidFill>
                  <a:srgbClr val="F26B5B"/>
                </a:solidFill>
              </a:rPr>
              <a:t>•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18A13FA-1B68-4B0E-B755-2B95FF039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2495550"/>
            <a:ext cx="25241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Education + modality choice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FE335C-919A-4A45-8436-E2FD293A5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2990850"/>
            <a:ext cx="228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F26B5B"/>
                </a:solidFill>
              </a:defRPr>
            </a:pPr>
            <a:r>
              <a:rPr sz="1425" b="1">
                <a:solidFill>
                  <a:srgbClr val="F26B5B"/>
                </a:solidFill>
              </a:rPr>
              <a:t>•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F7FFF5-2CA9-4B6A-B450-2680DAACF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2990850"/>
            <a:ext cx="25241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Preserve vessels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F54D993-AEFF-4FDD-8ADF-821796525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3486150"/>
            <a:ext cx="228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F26B5B"/>
                </a:solidFill>
              </a:defRPr>
            </a:pPr>
            <a:r>
              <a:rPr sz="1425" b="1">
                <a:solidFill>
                  <a:srgbClr val="F26B5B"/>
                </a:solidFill>
              </a:rPr>
              <a:t>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918F9B4-83C3-484F-91FD-46CA0AA51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3486150"/>
            <a:ext cx="25241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Transplant work-up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B8900C-0B18-4CA2-AB4A-ADD41A427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3981450"/>
            <a:ext cx="228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F26B5B"/>
                </a:solidFill>
              </a:defRPr>
            </a:pPr>
            <a:r>
              <a:rPr sz="1425" b="1">
                <a:solidFill>
                  <a:srgbClr val="F26B5B"/>
                </a:solidFill>
              </a:rPr>
              <a:t>•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5C317DE-57D2-4433-8498-F353AC8CC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3981450"/>
            <a:ext cx="25241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Access planning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D8F9242-EEFC-46DC-8A2F-3E3E43C0B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4476750"/>
            <a:ext cx="228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F26B5B"/>
                </a:solidFill>
              </a:defRPr>
            </a:pPr>
            <a:r>
              <a:rPr sz="1425" b="1">
                <a:solidFill>
                  <a:srgbClr val="F26B5B"/>
                </a:solidFill>
              </a:rPr>
              <a:t>•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A1D8556-FD3C-4FFD-B760-C1B00D11E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4476750"/>
            <a:ext cx="25241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Psychosocial + school support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7E7E42D-434F-4F90-A215-5952E2181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0"/>
            <a:ext cx="10820400" cy="523875"/>
          </a:xfrm>
          <a:prstGeom xmlns:a="http://schemas.openxmlformats.org/drawingml/2006/main" prst="roundRect">
            <a:avLst>
              <a:gd name="adj" fmla="val 21818"/>
            </a:avLst>
          </a:prstGeom>
          <a:solidFill xmlns:a="http://schemas.openxmlformats.org/drawingml/2006/main">
            <a:srgbClr val="EAF6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FD379B0-F9A2-4BDB-9660-414B42A41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91150"/>
            <a:ext cx="108204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09243B"/>
                </a:solidFill>
              </a:defRPr>
            </a:pPr>
            <a:r>
              <a:rPr sz="1575" b="1">
                <a:solidFill>
                  <a:srgbClr val="09243B"/>
                </a:solidFill>
              </a:rPr>
              <a:t>Start for symptoms/complications—not merely because eGFR crossed a number.</a:t>
            </a:r>
          </a:p>
        </p:txBody>
      </p:sp>
    </p:spTree>
    <p:extLst>
      <p:ext uri="{BB962C8B-B14F-4D97-AF65-F5344CB8AC3E}">
        <p14:creationId xmlns:p14="http://schemas.microsoft.com/office/powerpoint/2010/main" val="419831208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A8C7E31A-8547-40C2-8978-3612252E5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3375"/>
            <a:ext cx="857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9A6A2"/>
                </a:solidFill>
              </a:defRPr>
            </a:pPr>
            <a:r>
              <a:rPr sz="975" b="1">
                <a:solidFill>
                  <a:srgbClr val="19A6A2"/>
                </a:solidFill>
              </a:rPr>
              <a:t>PEDIATRIC NEPHROLOGY • RESIDENT BOARD REVIEW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A018A6-A436-4746-A2D0-6407AD88E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09243B"/>
                </a:solidFill>
              </a:defRPr>
            </a:pPr>
            <a:r>
              <a:rPr sz="2850" b="1">
                <a:solidFill>
                  <a:srgbClr val="09243B"/>
                </a:solidFill>
              </a:rPr>
              <a:t>PD offers home flexibility; HD offers efficient intermittent clearance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E3CD7E-9F38-4CEF-886D-A3593BBF6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23975"/>
            <a:ext cx="70485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6B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C063A4-1644-400C-B2F6-319AC528F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587080"/>
                </a:solidFill>
              </a:defRPr>
            </a:pPr>
            <a:r>
              <a:rPr sz="825" b="0">
                <a:solidFill>
                  <a:srgbClr val="587080"/>
                </a:solidFill>
              </a:rPr>
              <a:t>Dr. Manar Mohammad Alshawabkeh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F41DD4-ED83-43B3-A8B7-C3845E37B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587080"/>
                </a:solidFill>
              </a:defRPr>
            </a:pPr>
            <a:r>
              <a:rPr sz="825" b="1">
                <a:solidFill>
                  <a:srgbClr val="587080"/>
                </a:solidFill>
              </a:rPr>
              <a:t>17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ACAAD4-6432-4EDA-B0FB-48D9BAC2C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95450"/>
            <a:ext cx="2095500" cy="62865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0924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878D35-C23C-48F3-8CBE-CB2571A6B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724025"/>
            <a:ext cx="19431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Decision point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AAFBDA-8436-4509-9EF8-E2CB853D2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1695450"/>
            <a:ext cx="4362450" cy="62865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0924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766852-F1C7-4B0D-A6F8-2C42BB4F0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1724025"/>
            <a:ext cx="42100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Peritoneal dialysis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30583CE-8789-4E43-96C4-F1ECAAA40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1695450"/>
            <a:ext cx="4362450" cy="62865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0924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D628616-2689-4369-9488-CA5EC1A41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1724025"/>
            <a:ext cx="42100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Hemodialysis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6F4E82D-8316-4367-A260-26B2086FF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24100"/>
            <a:ext cx="2095500" cy="62865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8E24204-2A25-40C8-B8C9-9F82FBAAF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2352675"/>
            <a:ext cx="19240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42534"/>
                </a:solidFill>
              </a:defRPr>
            </a:pPr>
            <a:r>
              <a:rPr sz="1125" b="1">
                <a:solidFill>
                  <a:srgbClr val="142534"/>
                </a:solidFill>
              </a:rPr>
              <a:t>Where / frequency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9AA94F9-7C16-448E-80AC-A74CC6469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2324100"/>
            <a:ext cx="4362450" cy="62865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0F6944B-9BC1-4C5E-A199-62B967BD2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7025" y="2352675"/>
            <a:ext cx="4191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142534"/>
                </a:solidFill>
              </a:defRPr>
            </a:pPr>
            <a:r>
              <a:rPr sz="1125" b="0">
                <a:solidFill>
                  <a:srgbClr val="142534"/>
                </a:solidFill>
              </a:rPr>
              <a:t>Home; commonly 6–7 d/week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65EC56E-2213-40ED-87E7-BAA9D3F28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2324100"/>
            <a:ext cx="4362450" cy="62865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E0F4222-9A8F-4542-BE6F-1F5295C26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29475" y="2352675"/>
            <a:ext cx="4191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142534"/>
                </a:solidFill>
              </a:defRPr>
            </a:pPr>
            <a:r>
              <a:rPr sz="1125" b="0">
                <a:solidFill>
                  <a:srgbClr val="142534"/>
                </a:solidFill>
              </a:rPr>
              <a:t>Center; usually 3×/week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541663E-F471-4A4A-8DA7-32D0FC8F2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52750"/>
            <a:ext cx="2095500" cy="62865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F5F8FA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53E22A2-C9BD-49B0-9E62-7CE31EDCB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2981325"/>
            <a:ext cx="19240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42534"/>
                </a:solidFill>
              </a:defRPr>
            </a:pPr>
            <a:r>
              <a:rPr sz="1125" b="1">
                <a:solidFill>
                  <a:srgbClr val="142534"/>
                </a:solidFill>
              </a:rPr>
              <a:t>Access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B365488-9CF8-46AC-BBA5-1DD5036AF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2952750"/>
            <a:ext cx="4362450" cy="62865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F5F8FA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99B9B4E-0F43-422B-B3AC-5A33F1BBD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7025" y="2981325"/>
            <a:ext cx="4191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142534"/>
                </a:solidFill>
              </a:defRPr>
            </a:pPr>
            <a:r>
              <a:rPr sz="1125" b="0">
                <a:solidFill>
                  <a:srgbClr val="142534"/>
                </a:solidFill>
              </a:rPr>
              <a:t>Peritoneal catheter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413068A-5626-4D3D-9DCD-4964B4051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2952750"/>
            <a:ext cx="4362450" cy="62865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F5F8FA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82D23B5-EE93-4981-8560-1C8D70AEF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29475" y="2981325"/>
            <a:ext cx="4191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142534"/>
                </a:solidFill>
              </a:defRPr>
            </a:pPr>
            <a:r>
              <a:rPr sz="1125" b="0">
                <a:solidFill>
                  <a:srgbClr val="142534"/>
                </a:solidFill>
              </a:rPr>
              <a:t>AV fistula/graft or tunneled catheter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AD0E8AD-D804-4A51-AB52-874F7C6AB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81400"/>
            <a:ext cx="2095500" cy="62865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44D50A1-5204-468B-82BB-6D00C2519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3609975"/>
            <a:ext cx="19240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42534"/>
                </a:solidFill>
              </a:defRPr>
            </a:pPr>
            <a:r>
              <a:rPr sz="1125" b="1">
                <a:solidFill>
                  <a:srgbClr val="142534"/>
                </a:solidFill>
              </a:rPr>
              <a:t>Strength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61317E9-DB3D-4892-8E89-A4E374ECB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3581400"/>
            <a:ext cx="4362450" cy="62865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E6DE574-FEB4-4840-BE85-FC77E290B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7025" y="3609975"/>
            <a:ext cx="4191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142534"/>
                </a:solidFill>
              </a:defRPr>
            </a:pPr>
            <a:r>
              <a:rPr sz="1125" b="0">
                <a:solidFill>
                  <a:srgbClr val="142534"/>
                </a:solidFill>
              </a:rPr>
              <a:t>Independence; gentle continuous fluid removal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62E35D1-3F6B-46EF-8638-DD8F1A249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3581400"/>
            <a:ext cx="4362450" cy="62865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7BBE8D0-9AA0-43AB-BFC8-6CFA9D6A0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29475" y="3609975"/>
            <a:ext cx="4191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142534"/>
                </a:solidFill>
              </a:defRPr>
            </a:pPr>
            <a:r>
              <a:rPr sz="1125" b="0">
                <a:solidFill>
                  <a:srgbClr val="142534"/>
                </a:solidFill>
              </a:rPr>
              <a:t>Efficient solute and fluid removal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F7D2033-DF6E-4654-BDF0-187E7BCB9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10050"/>
            <a:ext cx="2095500" cy="62865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F5F8FA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1E8C2AC7-75DE-4FE8-BD63-AC3D4B4C3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4238625"/>
            <a:ext cx="19240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42534"/>
                </a:solidFill>
              </a:defRPr>
            </a:pPr>
            <a:r>
              <a:rPr sz="1125" b="1">
                <a:solidFill>
                  <a:srgbClr val="142534"/>
                </a:solidFill>
              </a:rPr>
              <a:t>Key infection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D7F46A4F-6F0F-4E6E-85C5-587081278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4210050"/>
            <a:ext cx="4362450" cy="62865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F5F8FA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083F19FD-F347-47D8-BEA8-7EEBBF38B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7025" y="4238625"/>
            <a:ext cx="4191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142534"/>
                </a:solidFill>
              </a:defRPr>
            </a:pPr>
            <a:r>
              <a:rPr sz="1125" b="0">
                <a:solidFill>
                  <a:srgbClr val="142534"/>
                </a:solidFill>
              </a:rPr>
              <a:t>Peritonitis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4E904CCA-D8E6-468F-9493-9280A2550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4210050"/>
            <a:ext cx="4362450" cy="62865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F5F8FA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AC1201EE-C5E7-4BC5-B8E7-AA217ECD9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29475" y="4238625"/>
            <a:ext cx="4191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142534"/>
                </a:solidFill>
              </a:defRPr>
            </a:pPr>
            <a:r>
              <a:rPr sz="1125" b="0">
                <a:solidFill>
                  <a:srgbClr val="142534"/>
                </a:solidFill>
              </a:rPr>
              <a:t>Bloodstream/access infection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E7E2C996-C39B-4113-94E0-340219B46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38700"/>
            <a:ext cx="2095500" cy="62865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050A67E2-A9CD-4699-AA5E-AFC63897E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4867275"/>
            <a:ext cx="19240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42534"/>
                </a:solidFill>
              </a:defRPr>
            </a:pPr>
            <a:r>
              <a:rPr sz="1125" b="1">
                <a:solidFill>
                  <a:srgbClr val="142534"/>
                </a:solidFill>
              </a:rPr>
              <a:t>Contraindication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926D626D-9BBA-432A-B3BF-D869A7EAA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4838700"/>
            <a:ext cx="4362450" cy="62865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5838BA3C-FD8B-447E-9774-5BA110894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7025" y="4867275"/>
            <a:ext cx="4191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142534"/>
                </a:solidFill>
              </a:defRPr>
            </a:pPr>
            <a:r>
              <a:rPr sz="1125" b="0">
                <a:solidFill>
                  <a:srgbClr val="142534"/>
                </a:solidFill>
              </a:rPr>
              <a:t>Major adhesions/abdominal defects; unreliable caregiver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93E1A667-4BFF-4AFF-AE86-9CD0D80C1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4838700"/>
            <a:ext cx="4362450" cy="62865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28BD09C9-EC89-4F6B-9355-8F6E5C025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29475" y="4867275"/>
            <a:ext cx="4191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142534"/>
                </a:solidFill>
              </a:defRPr>
            </a:pPr>
            <a:r>
              <a:rPr sz="1125" b="0">
                <a:solidFill>
                  <a:srgbClr val="142534"/>
                </a:solidFill>
              </a:rPr>
              <a:t>Inadequate vascular access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FDB3F409-3926-4185-A359-3F62BA6E4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67350"/>
            <a:ext cx="2095500" cy="62865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F5F8FA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E1274B36-2632-4FE5-BF22-ECABC2F77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5495925"/>
            <a:ext cx="19240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42534"/>
                </a:solidFill>
              </a:defRPr>
            </a:pPr>
            <a:r>
              <a:rPr sz="1125" b="1">
                <a:solidFill>
                  <a:srgbClr val="142534"/>
                </a:solidFill>
              </a:rPr>
              <a:t>Board pearl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8FD27735-D825-4644-AC3B-5AD0C77E1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5467350"/>
            <a:ext cx="4362450" cy="62865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F5F8FA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B556C652-083B-4F2D-8F9A-22B09187D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7025" y="5495925"/>
            <a:ext cx="4191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142534"/>
                </a:solidFill>
              </a:defRPr>
            </a:pPr>
            <a:r>
              <a:rPr sz="1125" b="0">
                <a:solidFill>
                  <a:srgbClr val="142534"/>
                </a:solidFill>
              </a:rPr>
              <a:t>Preserves school routine; caregiver burden matters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5E0856FC-1540-416A-8573-102AAAD41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5467350"/>
            <a:ext cx="4362450" cy="62865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F5F8FA"/>
          </a:solidFill>
          <a:ln xmlns:a="http://schemas.openxmlformats.org/drawingml/2006/main" w="9525">
            <a:solidFill>
              <a:srgbClr val="CEDCE3"/>
            </a:solidFill>
            <a:prstDash val="solid"/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560F46BA-C337-4F6D-AE1A-87ED4A09F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29475" y="5495925"/>
            <a:ext cx="4191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142534"/>
                </a:solidFill>
              </a:defRPr>
            </a:pPr>
            <a:r>
              <a:rPr sz="1125" b="0">
                <a:solidFill>
                  <a:srgbClr val="142534"/>
                </a:solidFill>
              </a:rPr>
              <a:t>Prefer internal jugular over subclavian catheter</a:t>
            </a:r>
          </a:p>
        </p:txBody>
      </p:sp>
    </p:spTree>
    <p:extLst>
      <p:ext uri="{BB962C8B-B14F-4D97-AF65-F5344CB8AC3E}">
        <p14:creationId xmlns:p14="http://schemas.microsoft.com/office/powerpoint/2010/main" val="439141270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52E8E17-EF11-457E-9B42-0F00D7677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3375"/>
            <a:ext cx="857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9A6A2"/>
                </a:solidFill>
              </a:defRPr>
            </a:pPr>
            <a:r>
              <a:rPr sz="975" b="1">
                <a:solidFill>
                  <a:srgbClr val="19A6A2"/>
                </a:solidFill>
              </a:rPr>
              <a:t>PEDIATRIC NEPHROLOGY • RESIDENT BOARD REVIEW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FC978C-F653-4C14-9E45-E12FF87E4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09243B"/>
                </a:solidFill>
              </a:defRPr>
            </a:pPr>
            <a:r>
              <a:rPr sz="2850" b="1">
                <a:solidFill>
                  <a:srgbClr val="09243B"/>
                </a:solidFill>
              </a:rPr>
              <a:t>Transplantation is the optimal long-term therapy for pediatric ESKD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18767F3-0140-40A4-A991-B87FF2137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23975"/>
            <a:ext cx="70485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6B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965F9D-EF99-4B4F-8A26-9415D0FA0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587080"/>
                </a:solidFill>
              </a:defRPr>
            </a:pPr>
            <a:r>
              <a:rPr sz="825" b="0">
                <a:solidFill>
                  <a:srgbClr val="587080"/>
                </a:solidFill>
              </a:rPr>
              <a:t>Dr. Manar Mohammad Alshawabkeh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9E9F38-0816-4E0D-810F-2338AB40C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587080"/>
                </a:solidFill>
              </a:defRPr>
            </a:pPr>
            <a:r>
              <a:rPr sz="825" b="1">
                <a:solidFill>
                  <a:srgbClr val="587080"/>
                </a:solidFill>
              </a:rPr>
              <a:t>18</a:t>
            </a:r>
          </a:p>
        </p:txBody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6540599abb4144"/>
          <a:stretch xmlns:a="http://schemas.openxmlformats.org/drawingml/2006/main"/>
        </p:blipFill>
        <p:spPr>
          <a:xfrm xmlns:a="http://schemas.openxmlformats.org/drawingml/2006/main">
            <a:off x="685800" y="1734436"/>
            <a:ext cx="4857750" cy="3389128"/>
          </a:xfrm>
          <a:prstGeom xmlns:a="http://schemas.openxmlformats.org/drawingml/2006/main" prst="roundRect">
            <a:avLst>
              <a:gd name="adj" fmla="val 3333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F92825-46F1-435F-A4D3-EF6E322C0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762125"/>
            <a:ext cx="2857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09243B"/>
                </a:solidFill>
              </a:defRPr>
            </a:pPr>
            <a:r>
              <a:rPr sz="2175" b="1">
                <a:solidFill>
                  <a:srgbClr val="09243B"/>
                </a:solidFill>
              </a:rPr>
              <a:t>Why it wins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F1A19D-E7C9-4A68-93AE-DD71AF76B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305050"/>
            <a:ext cx="228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F26B5B"/>
                </a:solidFill>
              </a:defRPr>
            </a:pPr>
            <a:r>
              <a:rPr sz="1650" b="1">
                <a:solidFill>
                  <a:srgbClr val="F26B5B"/>
                </a:solidFill>
              </a:rPr>
              <a:t>•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D224C1-C0E4-4937-A540-1BFBD08E1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305050"/>
            <a:ext cx="4667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42534"/>
                </a:solidFill>
              </a:defRPr>
            </a:pPr>
            <a:r>
              <a:rPr sz="1650" b="0">
                <a:solidFill>
                  <a:srgbClr val="142534"/>
                </a:solidFill>
              </a:rPr>
              <a:t>Better survival than remaining on dialysis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9670089-13FB-4DC6-9856-5CFE69E5F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943225"/>
            <a:ext cx="228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F26B5B"/>
                </a:solidFill>
              </a:defRPr>
            </a:pPr>
            <a:r>
              <a:rPr sz="1650" b="1">
                <a:solidFill>
                  <a:srgbClr val="F26B5B"/>
                </a:solidFill>
              </a:rPr>
              <a:t>•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1FF0C2-36D3-4C52-8028-3BC02E9A8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943225"/>
            <a:ext cx="4667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42534"/>
                </a:solidFill>
              </a:defRPr>
            </a:pPr>
            <a:r>
              <a:rPr sz="1650" b="0">
                <a:solidFill>
                  <a:srgbClr val="142534"/>
                </a:solidFill>
              </a:rPr>
              <a:t>Improved growth and development potential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E66561F-3032-46CF-8CE3-A4C16E74A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581400"/>
            <a:ext cx="228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F26B5B"/>
                </a:solidFill>
              </a:defRPr>
            </a:pPr>
            <a:r>
              <a:rPr sz="1650" b="1">
                <a:solidFill>
                  <a:srgbClr val="F26B5B"/>
                </a:solidFill>
              </a:rPr>
              <a:t>•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A8C3D69-FCA5-42D2-99A2-69C96DE55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581400"/>
            <a:ext cx="4667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42534"/>
                </a:solidFill>
              </a:defRPr>
            </a:pPr>
            <a:r>
              <a:rPr sz="1650" b="0">
                <a:solidFill>
                  <a:srgbClr val="142534"/>
                </a:solidFill>
              </a:rPr>
              <a:t>Restores school and family participation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731C4BD-5736-4B2A-A809-5E95AE540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219575"/>
            <a:ext cx="228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F26B5B"/>
                </a:solidFill>
              </a:defRPr>
            </a:pPr>
            <a:r>
              <a:rPr sz="1650" b="1">
                <a:solidFill>
                  <a:srgbClr val="F26B5B"/>
                </a:solidFill>
              </a:rPr>
              <a:t>•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61F33D0-C9EC-4876-A885-C05FF169E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219575"/>
            <a:ext cx="4667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42534"/>
                </a:solidFill>
              </a:defRPr>
            </a:pPr>
            <a:r>
              <a:rPr sz="1650" b="0">
                <a:solidFill>
                  <a:srgbClr val="142534"/>
                </a:solidFill>
              </a:rPr>
              <a:t>Pre-emptive transplant may avoid dialysis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722C12-D81E-4973-86A7-744E03720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962525"/>
            <a:ext cx="4953000" cy="781050"/>
          </a:xfrm>
          <a:prstGeom xmlns:a="http://schemas.openxmlformats.org/drawingml/2006/main" prst="roundRect">
            <a:avLst>
              <a:gd name="adj" fmla="val 14634"/>
            </a:avLst>
          </a:prstGeom>
          <a:solidFill xmlns:a="http://schemas.openxmlformats.org/drawingml/2006/main">
            <a:srgbClr val="0924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053B980-C776-4A53-8F8D-5D1C25A95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5105400"/>
            <a:ext cx="14763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F4B942"/>
                </a:solidFill>
              </a:defRPr>
            </a:pPr>
            <a:r>
              <a:rPr sz="1425" b="1">
                <a:solidFill>
                  <a:srgbClr val="F4B942"/>
                </a:solidFill>
              </a:rPr>
              <a:t>Never forget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01BFD73-7AF5-47B8-962A-8D0EA095F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5048250"/>
            <a:ext cx="2952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Vaccinate, assess adherence, and plan lifelong immunosuppression.</a:t>
            </a:r>
          </a:p>
        </p:txBody>
      </p:sp>
    </p:spTree>
    <p:extLst>
      <p:ext uri="{BB962C8B-B14F-4D97-AF65-F5344CB8AC3E}">
        <p14:creationId xmlns:p14="http://schemas.microsoft.com/office/powerpoint/2010/main" val="1706726604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AEF3853-47E3-4477-8B1D-0D9E1846D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3375"/>
            <a:ext cx="857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9A6A2"/>
                </a:solidFill>
              </a:defRPr>
            </a:pPr>
            <a:r>
              <a:rPr sz="975" b="1">
                <a:solidFill>
                  <a:srgbClr val="19A6A2"/>
                </a:solidFill>
              </a:rPr>
              <a:t>PEDIATRIC NEPHROLOGY • RESIDENT BOARD REVIEW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D19238-94A5-4C3B-8243-82B0DCF87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09243B"/>
                </a:solidFill>
              </a:defRPr>
            </a:pPr>
            <a:r>
              <a:rPr sz="2850" b="1">
                <a:solidFill>
                  <a:srgbClr val="09243B"/>
                </a:solidFill>
              </a:rPr>
              <a:t>Six board traps worth memorizing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FB015F-EB84-4DB4-A9AB-E13EC7ED8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23975"/>
            <a:ext cx="70485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6B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113A28-B6F2-492A-B9AE-E553FB62C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587080"/>
                </a:solidFill>
              </a:defRPr>
            </a:pPr>
            <a:r>
              <a:rPr sz="825" b="0">
                <a:solidFill>
                  <a:srgbClr val="587080"/>
                </a:solidFill>
              </a:rPr>
              <a:t>Dr. Manar Mohammad Alshawabkeh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C84FD1-8BA6-4979-AFCC-E1E7E810E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587080"/>
                </a:solidFill>
              </a:defRPr>
            </a:pPr>
            <a:r>
              <a:rPr sz="825" b="1">
                <a:solidFill>
                  <a:srgbClr val="587080"/>
                </a:solidFill>
              </a:rPr>
              <a:t>19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FD9A52-018B-4B91-BBEC-68F519C3A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95450"/>
            <a:ext cx="5143500" cy="1066800"/>
          </a:xfrm>
          <a:prstGeom xmlns:a="http://schemas.openxmlformats.org/drawingml/2006/main" prst="roundRect">
            <a:avLst>
              <a:gd name="adj" fmla="val 10714"/>
            </a:avLst>
          </a:prstGeom>
          <a:solidFill xmlns:a="http://schemas.openxmlformats.org/drawingml/2006/main">
            <a:srgbClr val="EAF6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C8B184-3EED-4752-BAFB-3EF3982A6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1847850"/>
            <a:ext cx="4714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9A6A2"/>
                </a:solidFill>
              </a:defRPr>
            </a:pPr>
            <a:r>
              <a:rPr sz="1650" b="1">
                <a:solidFill>
                  <a:srgbClr val="19A6A2"/>
                </a:solidFill>
              </a:rPr>
              <a:t>Normal eGFR ≠ no CKD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7F8467D-A111-4B0C-AC11-FE7553C60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38375"/>
            <a:ext cx="47148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9243B"/>
                </a:solidFill>
              </a:defRPr>
            </a:pPr>
            <a:r>
              <a:rPr sz="1350" b="1">
                <a:solidFill>
                  <a:srgbClr val="09243B"/>
                </a:solidFill>
              </a:rPr>
              <a:t>G1/G2 require a damage marker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18696BC-D8C9-4AF7-A380-02A26B6C6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695450"/>
            <a:ext cx="5143500" cy="1066800"/>
          </a:xfrm>
          <a:prstGeom xmlns:a="http://schemas.openxmlformats.org/drawingml/2006/main" prst="roundRect">
            <a:avLst>
              <a:gd name="adj" fmla="val 10714"/>
            </a:avLst>
          </a:prstGeom>
          <a:solidFill xmlns:a="http://schemas.openxmlformats.org/drawingml/2006/main">
            <a:srgbClr val="EAF6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08619F4-C3FA-491A-AB7E-23E5DFE87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1847850"/>
            <a:ext cx="4714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9A6A2"/>
                </a:solidFill>
              </a:defRPr>
            </a:pPr>
            <a:r>
              <a:rPr sz="1650" b="1">
                <a:solidFill>
                  <a:srgbClr val="19A6A2"/>
                </a:solidFill>
              </a:rPr>
              <a:t>One creatinine ≠ CKD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90E7F93-71D9-4792-8AA8-676779EA7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38375"/>
            <a:ext cx="47148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9243B"/>
                </a:solidFill>
              </a:defRPr>
            </a:pPr>
            <a:r>
              <a:rPr sz="1350" b="1">
                <a:solidFill>
                  <a:srgbClr val="09243B"/>
                </a:solidFill>
              </a:rPr>
              <a:t>Duration must be ≥3 months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6D59C4F-2303-4AFA-B402-CEC645BFF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09900"/>
            <a:ext cx="5143500" cy="1066800"/>
          </a:xfrm>
          <a:prstGeom xmlns:a="http://schemas.openxmlformats.org/drawingml/2006/main" prst="roundRect">
            <a:avLst>
              <a:gd name="adj" fmla="val 10714"/>
            </a:avLst>
          </a:prstGeom>
          <a:solidFill xmlns:a="http://schemas.openxmlformats.org/drawingml/2006/main">
            <a:srgbClr val="EAF6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B9DC991-C731-42EF-8114-FA297375B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62300"/>
            <a:ext cx="4714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9A6A2"/>
                </a:solidFill>
              </a:defRPr>
            </a:pPr>
            <a:r>
              <a:rPr sz="1650" b="1">
                <a:solidFill>
                  <a:srgbClr val="19A6A2"/>
                </a:solidFill>
              </a:rPr>
              <a:t>Creatinine alone misleads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661A93-AB6D-4BD4-A998-1024EECD1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552825"/>
            <a:ext cx="47148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9243B"/>
                </a:solidFill>
              </a:defRPr>
            </a:pPr>
            <a:r>
              <a:rPr sz="1350" b="1">
                <a:solidFill>
                  <a:srgbClr val="09243B"/>
                </a:solidFill>
              </a:rPr>
              <a:t>Low muscle mass can mask low GFR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A5A9B24-9B40-4CE0-8F9D-99E6C5DAF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009900"/>
            <a:ext cx="5143500" cy="1066800"/>
          </a:xfrm>
          <a:prstGeom xmlns:a="http://schemas.openxmlformats.org/drawingml/2006/main" prst="roundRect">
            <a:avLst>
              <a:gd name="adj" fmla="val 10714"/>
            </a:avLst>
          </a:prstGeom>
          <a:solidFill xmlns:a="http://schemas.openxmlformats.org/drawingml/2006/main">
            <a:srgbClr val="EAF6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43DD68A-C333-4551-AAFC-223F4E86B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62300"/>
            <a:ext cx="4714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9A6A2"/>
                </a:solidFill>
              </a:defRPr>
            </a:pPr>
            <a:r>
              <a:rPr sz="1650" b="1">
                <a:solidFill>
                  <a:srgbClr val="19A6A2"/>
                </a:solidFill>
              </a:rPr>
              <a:t>Protein restriction ≠ pediatric default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973143E-9D6E-442D-B5E3-9ED783F31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552825"/>
            <a:ext cx="47148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9243B"/>
                </a:solidFill>
              </a:defRPr>
            </a:pPr>
            <a:r>
              <a:rPr sz="1350" b="1">
                <a:solidFill>
                  <a:srgbClr val="09243B"/>
                </a:solidFill>
              </a:rPr>
              <a:t>Growth takes priority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6DD9B36-C542-4344-A3D1-2D37D688E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24350"/>
            <a:ext cx="5143500" cy="1066800"/>
          </a:xfrm>
          <a:prstGeom xmlns:a="http://schemas.openxmlformats.org/drawingml/2006/main" prst="roundRect">
            <a:avLst>
              <a:gd name="adj" fmla="val 10714"/>
            </a:avLst>
          </a:prstGeom>
          <a:solidFill xmlns:a="http://schemas.openxmlformats.org/drawingml/2006/main">
            <a:srgbClr val="FFF3F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4B49820-000B-4526-91CF-371FAC73F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476750"/>
            <a:ext cx="4714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9A6A2"/>
                </a:solidFill>
              </a:defRPr>
            </a:pPr>
            <a:r>
              <a:rPr sz="1650" b="1">
                <a:solidFill>
                  <a:srgbClr val="19A6A2"/>
                </a:solidFill>
              </a:rPr>
              <a:t>Binder timing matters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7CF02FD-0A34-4B27-AC60-DB76E448E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867275"/>
            <a:ext cx="47148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9243B"/>
                </a:solidFill>
              </a:defRPr>
            </a:pPr>
            <a:r>
              <a:rPr sz="1350" b="1">
                <a:solidFill>
                  <a:srgbClr val="09243B"/>
                </a:solidFill>
              </a:rPr>
              <a:t>Give phosphate binder with meals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7667A80-3BF8-48C8-96EB-DD696C413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324350"/>
            <a:ext cx="5143500" cy="1066800"/>
          </a:xfrm>
          <a:prstGeom xmlns:a="http://schemas.openxmlformats.org/drawingml/2006/main" prst="roundRect">
            <a:avLst>
              <a:gd name="adj" fmla="val 10714"/>
            </a:avLst>
          </a:prstGeom>
          <a:solidFill xmlns:a="http://schemas.openxmlformats.org/drawingml/2006/main">
            <a:srgbClr val="FFF3F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8A66B1A-258D-4CAA-94F6-7932B87B5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476750"/>
            <a:ext cx="4714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F26B5B"/>
                </a:solidFill>
              </a:defRPr>
            </a:pPr>
            <a:r>
              <a:rPr sz="1650" b="1">
                <a:solidFill>
                  <a:srgbClr val="F26B5B"/>
                </a:solidFill>
              </a:rPr>
              <a:t>Dialysis ≠ eGFR alone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0C953C5-4021-4350-8801-500B102D1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867275"/>
            <a:ext cx="47148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9243B"/>
                </a:solidFill>
              </a:defRPr>
            </a:pPr>
            <a:r>
              <a:rPr sz="1350" b="1">
                <a:solidFill>
                  <a:srgbClr val="09243B"/>
                </a:solidFill>
              </a:rPr>
              <a:t>Symptoms and refractory complications decide</a:t>
            </a:r>
          </a:p>
        </p:txBody>
      </p:sp>
    </p:spTree>
    <p:extLst>
      <p:ext uri="{BB962C8B-B14F-4D97-AF65-F5344CB8AC3E}">
        <p14:creationId xmlns:p14="http://schemas.microsoft.com/office/powerpoint/2010/main" val="1712956210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FFE05EB-09FC-47CF-9B0E-89F909FAF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3375"/>
            <a:ext cx="857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9A6A2"/>
                </a:solidFill>
              </a:defRPr>
            </a:pPr>
            <a:r>
              <a:rPr sz="975" b="1">
                <a:solidFill>
                  <a:srgbClr val="19A6A2"/>
                </a:solidFill>
              </a:rPr>
              <a:t>PEDIATRIC NEPHROLOGY • RESIDENT BOARD REVIEW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F94CB1-38D4-43B0-9B8E-4BA38C36B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09243B"/>
                </a:solidFill>
              </a:defRPr>
            </a:pPr>
            <a:r>
              <a:rPr sz="2850" b="1">
                <a:solidFill>
                  <a:srgbClr val="09243B"/>
                </a:solidFill>
              </a:rPr>
              <a:t>Rapid-fire board check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56232C-B619-4F12-A54B-87F4B0108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23975"/>
            <a:ext cx="70485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6B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CD912B-8ABE-4C13-9641-20CB4F5BC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587080"/>
                </a:solidFill>
              </a:defRPr>
            </a:pPr>
            <a:r>
              <a:rPr sz="825" b="0">
                <a:solidFill>
                  <a:srgbClr val="587080"/>
                </a:solidFill>
              </a:rPr>
              <a:t>Dr. Manar Mohammad Alshawabkeh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2396C9-684E-4C6E-BA0C-60112DB1C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587080"/>
                </a:solidFill>
              </a:defRPr>
            </a:pPr>
            <a:r>
              <a:rPr sz="825" b="1">
                <a:solidFill>
                  <a:srgbClr val="587080"/>
                </a:solidFill>
              </a:rPr>
              <a:t>20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961FA4-E713-460D-9FB2-9FF7B7586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95450"/>
            <a:ext cx="666750" cy="742950"/>
          </a:xfrm>
          <a:prstGeom xmlns:a="http://schemas.openxmlformats.org/drawingml/2006/main" prst="roundRect">
            <a:avLst>
              <a:gd name="adj" fmla="val 17143"/>
            </a:avLst>
          </a:prstGeom>
          <a:solidFill xmlns:a="http://schemas.openxmlformats.org/drawingml/2006/main">
            <a:srgbClr val="0924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0D6F37-7342-48F3-BF6E-D50568F0B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95450"/>
            <a:ext cx="666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175" b="1">
                <a:solidFill>
                  <a:srgbClr val="FFFFFF"/>
                </a:solidFill>
              </a:defRPr>
            </a:pPr>
            <a:r>
              <a:rPr sz="217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E355D4-6C71-4C91-B4D6-BDE579594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1762125"/>
            <a:ext cx="50958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42534"/>
                </a:solidFill>
              </a:defRPr>
            </a:pPr>
            <a:r>
              <a:rPr sz="1500" b="1">
                <a:solidFill>
                  <a:srgbClr val="142534"/>
                </a:solidFill>
              </a:rPr>
              <a:t>Child with CKD + proteinuria + HTN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A8BD34-44CF-4157-B9C3-5137EDECE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1695450"/>
            <a:ext cx="45529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EAF6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1E5E20B-D968-4A5F-8A59-C4FF127F0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1762125"/>
            <a:ext cx="41719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9243B"/>
                </a:solidFill>
              </a:defRPr>
            </a:pPr>
            <a:r>
              <a:rPr sz="1500" b="1">
                <a:solidFill>
                  <a:srgbClr val="09243B"/>
                </a:solidFill>
              </a:rPr>
              <a:t>ACE inhibitor / ARB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4629D99-049C-4A66-8C20-2F4F3CF7F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05100"/>
            <a:ext cx="666750" cy="742950"/>
          </a:xfrm>
          <a:prstGeom xmlns:a="http://schemas.openxmlformats.org/drawingml/2006/main" prst="roundRect">
            <a:avLst>
              <a:gd name="adj" fmla="val 17143"/>
            </a:avLst>
          </a:prstGeom>
          <a:solidFill xmlns:a="http://schemas.openxmlformats.org/drawingml/2006/main">
            <a:srgbClr val="0924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AA28D62-5F0D-4B3B-B4EE-BA90BB5A3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05100"/>
            <a:ext cx="666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175" b="1">
                <a:solidFill>
                  <a:srgbClr val="FFFFFF"/>
                </a:solidFill>
              </a:defRPr>
            </a:pPr>
            <a:r>
              <a:rPr sz="217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8FDB51-FC61-489C-A90A-7ACAA5534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2771775"/>
            <a:ext cx="50958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42534"/>
                </a:solidFill>
              </a:defRPr>
            </a:pPr>
            <a:r>
              <a:rPr sz="1500" b="1">
                <a:solidFill>
                  <a:srgbClr val="142534"/>
                </a:solidFill>
              </a:rPr>
              <a:t>High PO₄ + low Ca + high PTH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DA9314-1BA9-42AD-B609-6829EB555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2705100"/>
            <a:ext cx="45529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EAF6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2BC873F-F82D-4635-A358-6156FD518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2771775"/>
            <a:ext cx="41719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9243B"/>
                </a:solidFill>
              </a:defRPr>
            </a:pPr>
            <a:r>
              <a:rPr sz="1500" b="1">
                <a:solidFill>
                  <a:srgbClr val="09243B"/>
                </a:solidFill>
              </a:rPr>
              <a:t>Secondary hyperparathyroidism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56C1AB2-9397-4FE9-8B73-D7BF14DB2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14750"/>
            <a:ext cx="666750" cy="742950"/>
          </a:xfrm>
          <a:prstGeom xmlns:a="http://schemas.openxmlformats.org/drawingml/2006/main" prst="roundRect">
            <a:avLst>
              <a:gd name="adj" fmla="val 17143"/>
            </a:avLst>
          </a:prstGeom>
          <a:solidFill xmlns:a="http://schemas.openxmlformats.org/drawingml/2006/main">
            <a:srgbClr val="0924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B9EAEFC-78F8-43FB-88BF-6B68966E2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14750"/>
            <a:ext cx="666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175" b="1">
                <a:solidFill>
                  <a:srgbClr val="FFFFFF"/>
                </a:solidFill>
              </a:defRPr>
            </a:pPr>
            <a:r>
              <a:rPr sz="217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38FD7BA-A312-41CC-9E67-84292B9AA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3781425"/>
            <a:ext cx="50958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42534"/>
                </a:solidFill>
              </a:defRPr>
            </a:pPr>
            <a:r>
              <a:rPr sz="1500" b="1">
                <a:solidFill>
                  <a:srgbClr val="142534"/>
                </a:solidFill>
              </a:rPr>
              <a:t>CKD + low Hb; MCV normal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E530CF1-8247-4C8F-AC5E-F48EBCAD3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714750"/>
            <a:ext cx="45529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EAF6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BCE4020-7928-408B-A9EF-AAC213E54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3781425"/>
            <a:ext cx="41719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9243B"/>
                </a:solidFill>
              </a:defRPr>
            </a:pPr>
            <a:r>
              <a:rPr sz="1500" b="1">
                <a:solidFill>
                  <a:srgbClr val="09243B"/>
                </a:solidFill>
              </a:rPr>
              <a:t>EPO deficiency—check iron first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264D575-5C0F-4E86-8BF7-E11ECF80D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24400"/>
            <a:ext cx="666750" cy="742950"/>
          </a:xfrm>
          <a:prstGeom xmlns:a="http://schemas.openxmlformats.org/drawingml/2006/main" prst="roundRect">
            <a:avLst>
              <a:gd name="adj" fmla="val 17143"/>
            </a:avLst>
          </a:prstGeom>
          <a:solidFill xmlns:a="http://schemas.openxmlformats.org/drawingml/2006/main">
            <a:srgbClr val="0924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334EF43-2921-420A-A476-B8F300665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24400"/>
            <a:ext cx="666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175" b="1">
                <a:solidFill>
                  <a:srgbClr val="FFFFFF"/>
                </a:solidFill>
              </a:defRPr>
            </a:pPr>
            <a:r>
              <a:rPr sz="2175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47F63C1-B731-43F2-881F-7FCFAF15D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4791075"/>
            <a:ext cx="50958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42534"/>
                </a:solidFill>
              </a:defRPr>
            </a:pPr>
            <a:r>
              <a:rPr sz="1500" b="1">
                <a:solidFill>
                  <a:srgbClr val="142534"/>
                </a:solidFill>
              </a:rPr>
              <a:t>Advanced CKD + pulmonary edema despite diuretic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989D57F-F1EE-418E-9B7B-173DEDE2F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4724400"/>
            <a:ext cx="45529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3F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2119807-B9D5-4244-A2B8-2114DAE92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4791075"/>
            <a:ext cx="41719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26B5B"/>
                </a:solidFill>
              </a:defRPr>
            </a:pPr>
            <a:r>
              <a:rPr sz="1500" b="1">
                <a:solidFill>
                  <a:srgbClr val="F26B5B"/>
                </a:solidFill>
              </a:rPr>
              <a:t>Urgent kidney replacement therapy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F1092F5-0620-4864-B2C6-84222CEC9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05500"/>
            <a:ext cx="10820400" cy="304800"/>
          </a:xfrm>
          <a:prstGeom xmlns:a="http://schemas.openxmlformats.org/drawingml/2006/main" prst="roundRect">
            <a:avLst>
              <a:gd name="adj" fmla="val 37500"/>
            </a:avLst>
          </a:prstGeom>
          <a:solidFill xmlns:a="http://schemas.openxmlformats.org/drawingml/2006/main">
            <a:srgbClr val="19A6A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354D6E2-07FC-40BF-B9F7-4B8674A40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95975"/>
            <a:ext cx="10820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If you can explain the “why,” you can survive the distractors.</a:t>
            </a:r>
          </a:p>
        </p:txBody>
      </p:sp>
    </p:spTree>
    <p:extLst>
      <p:ext uri="{BB962C8B-B14F-4D97-AF65-F5344CB8AC3E}">
        <p14:creationId xmlns:p14="http://schemas.microsoft.com/office/powerpoint/2010/main" val="42356482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9243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26E2925-0AAD-49FE-97E6-873A9D573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055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9A6A2"/>
                </a:solidFill>
              </a:defRPr>
            </a:pPr>
            <a:r>
              <a:rPr sz="1125" b="1">
                <a:solidFill>
                  <a:srgbClr val="19A6A2"/>
                </a:solidFill>
              </a:rPr>
              <a:t>THE BOARD FRAME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82F648-02BD-4AEA-A580-AD639622A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5730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3000" b="1">
                <a:solidFill>
                  <a:srgbClr val="FFFFFF"/>
                </a:solidFill>
              </a:defRPr>
            </a:pPr>
            <a:r>
              <a:rPr sz="3000" b="1">
                <a:solidFill>
                  <a:srgbClr val="FFFFFF"/>
                </a:solidFill>
              </a:rPr>
              <a:t>Recognize → Stage → Explain → Protect → Prepare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E4B32A4-0E7C-47BB-8683-B1324C9BD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514600"/>
            <a:ext cx="2095500" cy="1952625"/>
          </a:xfrm>
          <a:prstGeom xmlns:a="http://schemas.openxmlformats.org/drawingml/2006/main" prst="roundRect">
            <a:avLst>
              <a:gd name="adj" fmla="val 5854"/>
            </a:avLst>
          </a:prstGeom>
          <a:solidFill xmlns:a="http://schemas.openxmlformats.org/drawingml/2006/main">
            <a:srgbClr val="123C5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CA4674-C5F1-43C6-BAC7-351C961CA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714625"/>
            <a:ext cx="6096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F4B942"/>
                </a:solidFill>
              </a:defRPr>
            </a:pPr>
            <a:r>
              <a:rPr sz="2250" b="1">
                <a:solidFill>
                  <a:srgbClr val="F4B942"/>
                </a:solidFill>
              </a:rPr>
              <a:t>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1CD58A-A968-4EC5-88F6-CD176E567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3305175"/>
            <a:ext cx="1809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FFFFFF"/>
                </a:solidFill>
              </a:defRPr>
            </a:pPr>
            <a:r>
              <a:rPr sz="1725" b="1">
                <a:solidFill>
                  <a:srgbClr val="FFFFFF"/>
                </a:solidFill>
              </a:rPr>
              <a:t>Recognize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2EF867-7446-4296-A3FF-34A099F21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3724275"/>
            <a:ext cx="1809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00" b="0">
                <a:solidFill>
                  <a:srgbClr val="D6E7EC"/>
                </a:solidFill>
              </a:defRPr>
            </a:pPr>
            <a:r>
              <a:rPr sz="1200" b="0">
                <a:solidFill>
                  <a:srgbClr val="D6E7EC"/>
                </a:solidFill>
              </a:rPr>
              <a:t>≥3 months</a:t>
            </a:r>
          </a:p>
          <a:p xmlns:a="http://schemas.openxmlformats.org/drawingml/2006/main">
            <a:pPr algn="ctr">
              <a:defRPr sz="1200" b="0">
                <a:solidFill>
                  <a:srgbClr val="D6E7EC"/>
                </a:solidFill>
              </a:defRPr>
            </a:pPr>
            <a:r>
              <a:rPr sz="1200" b="0">
                <a:solidFill>
                  <a:srgbClr val="D6E7EC"/>
                </a:solidFill>
              </a:rPr>
              <a:t>damage or eGFR &lt;60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1E36AD-BF60-4D22-8ABA-6F57256A6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2514600"/>
            <a:ext cx="2095500" cy="1952625"/>
          </a:xfrm>
          <a:prstGeom xmlns:a="http://schemas.openxmlformats.org/drawingml/2006/main" prst="roundRect">
            <a:avLst>
              <a:gd name="adj" fmla="val 5854"/>
            </a:avLst>
          </a:prstGeom>
          <a:solidFill xmlns:a="http://schemas.openxmlformats.org/drawingml/2006/main">
            <a:srgbClr val="123C5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45E973-FE4C-4003-9C17-ACB5B8914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714625"/>
            <a:ext cx="6096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F4B942"/>
                </a:solidFill>
              </a:defRPr>
            </a:pPr>
            <a:r>
              <a:rPr sz="2250" b="1">
                <a:solidFill>
                  <a:srgbClr val="F4B942"/>
                </a:solidFill>
              </a:rPr>
              <a:t>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77E383-46AC-4A7F-A400-589042521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81325" y="3305175"/>
            <a:ext cx="1809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FFFFFF"/>
                </a:solidFill>
              </a:defRPr>
            </a:pPr>
            <a:r>
              <a:rPr sz="1725" b="1">
                <a:solidFill>
                  <a:srgbClr val="FFFFFF"/>
                </a:solidFill>
              </a:rPr>
              <a:t>Stage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039EAD9-647F-46C3-8263-71624897D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81325" y="3724275"/>
            <a:ext cx="1809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00" b="0">
                <a:solidFill>
                  <a:srgbClr val="D6E7EC"/>
                </a:solidFill>
              </a:defRPr>
            </a:pPr>
            <a:r>
              <a:rPr sz="1200" b="0">
                <a:solidFill>
                  <a:srgbClr val="D6E7EC"/>
                </a:solidFill>
              </a:rPr>
              <a:t>GFR + albuminuria</a:t>
            </a:r>
          </a:p>
          <a:p xmlns:a="http://schemas.openxmlformats.org/drawingml/2006/main">
            <a:pPr algn="ctr">
              <a:defRPr sz="1200" b="0">
                <a:solidFill>
                  <a:srgbClr val="D6E7EC"/>
                </a:solidFill>
              </a:defRPr>
            </a:pPr>
            <a:r>
              <a:rPr sz="1200" b="0">
                <a:solidFill>
                  <a:srgbClr val="D6E7EC"/>
                </a:solidFill>
              </a:rPr>
              <a:t>+ BP + growth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DBB7A92-3974-4F14-A9BD-9E0875EB7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514600"/>
            <a:ext cx="2095500" cy="1952625"/>
          </a:xfrm>
          <a:prstGeom xmlns:a="http://schemas.openxmlformats.org/drawingml/2006/main" prst="roundRect">
            <a:avLst>
              <a:gd name="adj" fmla="val 5854"/>
            </a:avLst>
          </a:prstGeom>
          <a:solidFill xmlns:a="http://schemas.openxmlformats.org/drawingml/2006/main">
            <a:srgbClr val="123C5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48047BC-5AF9-41F9-A73A-DE9249C3F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24550" y="2714625"/>
            <a:ext cx="6096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F4B942"/>
                </a:solidFill>
              </a:defRPr>
            </a:pPr>
            <a:r>
              <a:rPr sz="2250" b="1">
                <a:solidFill>
                  <a:srgbClr val="F4B942"/>
                </a:solidFill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1CB8CD7-80CB-4ED6-BCF3-975692FA8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24475" y="3305175"/>
            <a:ext cx="1809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FFFFFF"/>
                </a:solidFill>
              </a:defRPr>
            </a:pPr>
            <a:r>
              <a:rPr sz="1725" b="1">
                <a:solidFill>
                  <a:srgbClr val="FFFFFF"/>
                </a:solidFill>
              </a:rPr>
              <a:t>Explain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58DB1DE-BE69-4412-BFA7-E120C17CC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24475" y="3724275"/>
            <a:ext cx="1809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00" b="0">
                <a:solidFill>
                  <a:srgbClr val="D6E7EC"/>
                </a:solidFill>
              </a:defRPr>
            </a:pPr>
            <a:r>
              <a:rPr sz="1200" b="0">
                <a:solidFill>
                  <a:srgbClr val="D6E7EC"/>
                </a:solidFill>
              </a:rPr>
              <a:t>Age, urine sediment,</a:t>
            </a:r>
          </a:p>
          <a:p xmlns:a="http://schemas.openxmlformats.org/drawingml/2006/main">
            <a:pPr algn="ctr">
              <a:defRPr sz="1200" b="0">
                <a:solidFill>
                  <a:srgbClr val="D6E7EC"/>
                </a:solidFill>
              </a:defRPr>
            </a:pPr>
            <a:r>
              <a:rPr sz="1200" b="0">
                <a:solidFill>
                  <a:srgbClr val="D6E7EC"/>
                </a:solidFill>
              </a:rPr>
              <a:t>and ultrasound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9D7383-41C4-46D8-81C6-05B538852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2514600"/>
            <a:ext cx="2095500" cy="1952625"/>
          </a:xfrm>
          <a:prstGeom xmlns:a="http://schemas.openxmlformats.org/drawingml/2006/main" prst="roundRect">
            <a:avLst>
              <a:gd name="adj" fmla="val 5854"/>
            </a:avLst>
          </a:prstGeom>
          <a:solidFill xmlns:a="http://schemas.openxmlformats.org/drawingml/2006/main">
            <a:srgbClr val="123C5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6EA817-6F2E-47CB-A879-EC524B276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714625"/>
            <a:ext cx="6096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F4B942"/>
                </a:solidFill>
              </a:defRPr>
            </a:pPr>
            <a:r>
              <a:rPr sz="2250" b="1">
                <a:solidFill>
                  <a:srgbClr val="F4B942"/>
                </a:solidFill>
              </a:rPr>
              <a:t>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3912CC7-B15C-454F-BE4B-4A5A2F311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7625" y="3305175"/>
            <a:ext cx="1809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FFFFFF"/>
                </a:solidFill>
              </a:defRPr>
            </a:pPr>
            <a:r>
              <a:rPr sz="1725" b="1">
                <a:solidFill>
                  <a:srgbClr val="FFFFFF"/>
                </a:solidFill>
              </a:rPr>
              <a:t>Protect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A8E4BCA-9EBE-4D01-B901-C5D445F77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7625" y="3724275"/>
            <a:ext cx="1809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00" b="0">
                <a:solidFill>
                  <a:srgbClr val="D6E7EC"/>
                </a:solidFill>
              </a:defRPr>
            </a:pPr>
            <a:r>
              <a:rPr sz="1200" b="0">
                <a:solidFill>
                  <a:srgbClr val="D6E7EC"/>
                </a:solidFill>
              </a:rPr>
              <a:t>BP/proteinuria, nutrition,</a:t>
            </a:r>
          </a:p>
          <a:p xmlns:a="http://schemas.openxmlformats.org/drawingml/2006/main">
            <a:pPr algn="ctr">
              <a:defRPr sz="1200" b="0">
                <a:solidFill>
                  <a:srgbClr val="D6E7EC"/>
                </a:solidFill>
              </a:defRPr>
            </a:pPr>
            <a:r>
              <a:rPr sz="1200" b="0">
                <a:solidFill>
                  <a:srgbClr val="D6E7EC"/>
                </a:solidFill>
              </a:rPr>
              <a:t>acid–base, bone, anemia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16E4B92-DC77-4E39-A45C-EA5058436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67900" y="2514600"/>
            <a:ext cx="2095500" cy="1952625"/>
          </a:xfrm>
          <a:prstGeom xmlns:a="http://schemas.openxmlformats.org/drawingml/2006/main" prst="roundRect">
            <a:avLst>
              <a:gd name="adj" fmla="val 5854"/>
            </a:avLst>
          </a:prstGeom>
          <a:solidFill xmlns:a="http://schemas.openxmlformats.org/drawingml/2006/main">
            <a:srgbClr val="F26B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D13C057-2B2C-414C-BDE6-EA360E71C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0850" y="2714625"/>
            <a:ext cx="6096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FFFFFF"/>
                </a:solidFill>
              </a:defRPr>
            </a:pPr>
            <a:r>
              <a:rPr sz="2250" b="1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10D52F0-D600-48FE-9D40-93E78DFB7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10775" y="3305175"/>
            <a:ext cx="1809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FFFFFF"/>
                </a:solidFill>
              </a:defRPr>
            </a:pPr>
            <a:r>
              <a:rPr sz="1725" b="1">
                <a:solidFill>
                  <a:srgbClr val="FFFFFF"/>
                </a:solidFill>
              </a:rPr>
              <a:t>Prepare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8EB723C-9756-4C6D-8F1D-1BB9045B7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10775" y="3724275"/>
            <a:ext cx="1809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00" b="0">
                <a:solidFill>
                  <a:srgbClr val="D6E7EC"/>
                </a:solidFill>
              </a:defRPr>
            </a:pPr>
            <a:r>
              <a:rPr sz="1200" b="0">
                <a:solidFill>
                  <a:srgbClr val="D6E7EC"/>
                </a:solidFill>
              </a:rPr>
              <a:t>PD vs HD; transplant</a:t>
            </a:r>
          </a:p>
          <a:p xmlns:a="http://schemas.openxmlformats.org/drawingml/2006/main">
            <a:pPr algn="ctr">
              <a:defRPr sz="1200" b="0">
                <a:solidFill>
                  <a:srgbClr val="D6E7EC"/>
                </a:solidFill>
              </a:defRPr>
            </a:pPr>
            <a:r>
              <a:rPr sz="1200" b="0">
                <a:solidFill>
                  <a:srgbClr val="D6E7EC"/>
                </a:solidFill>
              </a:rPr>
              <a:t>before crisis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4A52073-9C13-44ED-80B7-DB812DE03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19750"/>
            <a:ext cx="10820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Dr. Manar Mohammad Alshawabkeh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E5BF621-6751-4D75-A4BD-2C358599D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81700"/>
            <a:ext cx="10820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050" b="0">
                <a:solidFill>
                  <a:srgbClr val="AFCBD4"/>
                </a:solidFill>
              </a:defRPr>
            </a:pPr>
            <a:r>
              <a:rPr sz="1050" b="0">
                <a:solidFill>
                  <a:srgbClr val="AFCBD4"/>
                </a:solidFill>
              </a:rPr>
              <a:t>Pediatric Chronic Kidney Disease • Resident Board Review</a:t>
            </a:r>
          </a:p>
        </p:txBody>
      </p:sp>
    </p:spTree>
    <p:extLst>
      <p:ext uri="{BB962C8B-B14F-4D97-AF65-F5344CB8AC3E}">
        <p14:creationId xmlns:p14="http://schemas.microsoft.com/office/powerpoint/2010/main" val="79921013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2026-09-01T19:09:34.3390000Z</dcterms:created>
  <dcterms:modified xsi:type="dcterms:W3CDTF">2026-09-01T19:09:34.3390000Z</dcterms:modified>
</coreProperties>
</file>