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notesMasterIdLst>
    <p:notesMasterId r:id="rId4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1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image" Target="../media/image-3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254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3383280"/>
            <a:ext cx="12188952" cy="0"/>
          </a:xfrm>
          <a:prstGeom prst="line">
            <a:avLst/>
          </a:prstGeom>
          <a:noFill/>
          <a:ln w="15875">
            <a:solidFill>
              <a:srgbClr val="17335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flipV="1">
            <a:off x="914400" y="3383280"/>
            <a:ext cx="164592" cy="822960"/>
          </a:xfrm>
          <a:prstGeom prst="line">
            <a:avLst/>
          </a:prstGeom>
          <a:noFill/>
          <a:ln w="25400">
            <a:solidFill>
              <a:srgbClr val="C1121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78992" y="2560320"/>
            <a:ext cx="146304" cy="1051560"/>
          </a:xfrm>
          <a:prstGeom prst="line">
            <a:avLst/>
          </a:prstGeom>
          <a:noFill/>
          <a:ln w="25400">
            <a:solidFill>
              <a:srgbClr val="C1121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V="1">
            <a:off x="1225296" y="3611880"/>
            <a:ext cx="128016" cy="228600"/>
          </a:xfrm>
          <a:prstGeom prst="line">
            <a:avLst/>
          </a:prstGeom>
          <a:noFill/>
          <a:ln w="25400">
            <a:solidFill>
              <a:srgbClr val="C1121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3749040" y="3383280"/>
            <a:ext cx="164592" cy="822960"/>
          </a:xfrm>
          <a:prstGeom prst="line">
            <a:avLst/>
          </a:prstGeom>
          <a:noFill/>
          <a:ln w="25400">
            <a:solidFill>
              <a:srgbClr val="C1121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913632" y="2560320"/>
            <a:ext cx="146304" cy="1051560"/>
          </a:xfrm>
          <a:prstGeom prst="line">
            <a:avLst/>
          </a:prstGeom>
          <a:noFill/>
          <a:ln w="25400">
            <a:solidFill>
              <a:srgbClr val="C1121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4059936" y="3611880"/>
            <a:ext cx="128016" cy="228600"/>
          </a:xfrm>
          <a:prstGeom prst="line">
            <a:avLst/>
          </a:prstGeom>
          <a:noFill/>
          <a:ln w="25400">
            <a:solidFill>
              <a:srgbClr val="C1121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6583680" y="3383280"/>
            <a:ext cx="164592" cy="822960"/>
          </a:xfrm>
          <a:prstGeom prst="line">
            <a:avLst/>
          </a:prstGeom>
          <a:noFill/>
          <a:ln w="25400">
            <a:solidFill>
              <a:srgbClr val="C1121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748272" y="2560320"/>
            <a:ext cx="146304" cy="1051560"/>
          </a:xfrm>
          <a:prstGeom prst="line">
            <a:avLst/>
          </a:prstGeom>
          <a:noFill/>
          <a:ln w="25400">
            <a:solidFill>
              <a:srgbClr val="C1121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6894576" y="3611880"/>
            <a:ext cx="128016" cy="228600"/>
          </a:xfrm>
          <a:prstGeom prst="line">
            <a:avLst/>
          </a:prstGeom>
          <a:noFill/>
          <a:ln w="25400">
            <a:solidFill>
              <a:srgbClr val="C1121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V="1">
            <a:off x="9418320" y="3383280"/>
            <a:ext cx="164592" cy="822960"/>
          </a:xfrm>
          <a:prstGeom prst="line">
            <a:avLst/>
          </a:prstGeom>
          <a:noFill/>
          <a:ln w="25400">
            <a:solidFill>
              <a:srgbClr val="C1121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582912" y="2560320"/>
            <a:ext cx="146304" cy="1051560"/>
          </a:xfrm>
          <a:prstGeom prst="line">
            <a:avLst/>
          </a:prstGeom>
          <a:noFill/>
          <a:ln w="25400">
            <a:solidFill>
              <a:srgbClr val="C1121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flipV="1">
            <a:off x="9729216" y="3611880"/>
            <a:ext cx="128016" cy="228600"/>
          </a:xfrm>
          <a:prstGeom prst="line">
            <a:avLst/>
          </a:prstGeom>
          <a:noFill/>
          <a:ln w="25400">
            <a:solidFill>
              <a:srgbClr val="C1121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2920" y="685800"/>
            <a:ext cx="1097280" cy="1097280"/>
          </a:xfrm>
          <a:prstGeom prst="ellipse">
            <a:avLst/>
          </a:prstGeom>
          <a:solidFill>
            <a:srgbClr val="C1121F"/>
          </a:solidFill>
          <a:ln/>
        </p:spPr>
      </p:sp>
      <p:pic>
        <p:nvPicPr>
          <p:cNvPr id="17" name="Image 0" descr="icons/he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352" y="713232"/>
            <a:ext cx="1042416" cy="1042416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822960" y="18745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E9B4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ELECTROCARDIOGRAPHY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22960" y="219456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the Child's ECG</a:t>
            </a:r>
            <a:endParaRPr lang="en-US" sz="4800" dirty="0"/>
          </a:p>
        </p:txBody>
      </p:sp>
      <p:sp>
        <p:nvSpPr>
          <p:cNvPr id="20" name="Text 17"/>
          <p:cNvSpPr/>
          <p:nvPr/>
        </p:nvSpPr>
        <p:spPr>
          <a:xfrm>
            <a:off x="822960" y="45720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Basics to Arrhythmias — A Practical Lecture for Residents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822960" y="5257800"/>
            <a:ext cx="4937760" cy="685800"/>
          </a:xfrm>
          <a:prstGeom prst="roundRect">
            <a:avLst>
              <a:gd name="adj" fmla="val 13333"/>
            </a:avLst>
          </a:prstGeom>
          <a:solidFill>
            <a:srgbClr val="12325A"/>
          </a:solidFill>
          <a:ln w="12700">
            <a:solidFill>
              <a:srgbClr val="1B4965"/>
            </a:solidFill>
            <a:prstDash val="solid"/>
          </a:ln>
        </p:spPr>
      </p:sp>
      <p:pic>
        <p:nvPicPr>
          <p:cNvPr id="22" name="Image 1" descr="icons/stethoscop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5422392"/>
            <a:ext cx="365760" cy="365760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1554480" y="5330952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 </a:t>
            </a:r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25" name="Text 21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8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clipbo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OBJECTIVES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 Will Master Today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640080" y="1600200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41248" y="1943100"/>
            <a:ext cx="731520" cy="731520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8" name="Image 1" descr="icons/bab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" y="1961388"/>
            <a:ext cx="694944" cy="69494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91640" y="1801368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normal pediatric ECG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1691640" y="2203704"/>
            <a:ext cx="3977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 child's ECG is NOT a small adult's — RV dominance &amp; its evolution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6309360" y="1600200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510528" y="1943100"/>
            <a:ext cx="731520" cy="731520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13" name="Image 2" descr="icons/rul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816" y="1961388"/>
            <a:ext cx="694944" cy="69494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360920" y="1801368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systematic reading approach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360920" y="2203704"/>
            <a:ext cx="3977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→ rhythm → axis → intervals → chambers → ST/T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640080" y="3154680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41248" y="3497580"/>
            <a:ext cx="731520" cy="731520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18" name="Image 3" descr="icons/hear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536" y="3515868"/>
            <a:ext cx="694944" cy="69494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691640" y="3355848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Chamber enlargement &amp; hypertrophy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1691640" y="3758184"/>
            <a:ext cx="3977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Spotting RAE, LAE, RVH and LVH on the tracing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6309360" y="3154680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6510528" y="3497580"/>
            <a:ext cx="731520" cy="731520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23" name="Image 4" descr="icons/wav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8816" y="3515868"/>
            <a:ext cx="694944" cy="694944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360920" y="3355848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Conduction &amp; repolarization</a:t>
            </a:r>
            <a:endParaRPr lang="en-US" sz="1500" dirty="0"/>
          </a:p>
        </p:txBody>
      </p:sp>
      <p:sp>
        <p:nvSpPr>
          <p:cNvPr id="25" name="Text 18"/>
          <p:cNvSpPr/>
          <p:nvPr/>
        </p:nvSpPr>
        <p:spPr>
          <a:xfrm>
            <a:off x="7360920" y="3758184"/>
            <a:ext cx="3977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Bundle branch block, long QT, K⁺ abnormalities, ischemia</a:t>
            </a:r>
            <a:endParaRPr lang="en-US" sz="1200" dirty="0"/>
          </a:p>
        </p:txBody>
      </p:sp>
      <p:sp>
        <p:nvSpPr>
          <p:cNvPr id="26" name="Shape 19"/>
          <p:cNvSpPr/>
          <p:nvPr/>
        </p:nvSpPr>
        <p:spPr>
          <a:xfrm>
            <a:off x="640080" y="4709160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841248" y="5052060"/>
            <a:ext cx="731520" cy="731520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28" name="Image 5" descr="icons/bolt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536" y="5070348"/>
            <a:ext cx="694944" cy="694944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691640" y="4910328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Arrhythmias in children</a:t>
            </a:r>
            <a:endParaRPr lang="en-US" sz="1500" dirty="0"/>
          </a:p>
        </p:txBody>
      </p:sp>
      <p:sp>
        <p:nvSpPr>
          <p:cNvPr id="30" name="Text 22"/>
          <p:cNvSpPr/>
          <p:nvPr/>
        </p:nvSpPr>
        <p:spPr>
          <a:xfrm>
            <a:off x="1691640" y="5312664"/>
            <a:ext cx="3977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SVT, WPW, flutter, fibrillation, VT, heart block</a:t>
            </a:r>
            <a:endParaRPr lang="en-US" sz="1200" dirty="0"/>
          </a:p>
        </p:txBody>
      </p:sp>
      <p:sp>
        <p:nvSpPr>
          <p:cNvPr id="31" name="Shape 23"/>
          <p:cNvSpPr/>
          <p:nvPr/>
        </p:nvSpPr>
        <p:spPr>
          <a:xfrm>
            <a:off x="6309360" y="4709160"/>
            <a:ext cx="52120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32" name="Shape 24"/>
          <p:cNvSpPr/>
          <p:nvPr/>
        </p:nvSpPr>
        <p:spPr>
          <a:xfrm>
            <a:off x="6510528" y="5052060"/>
            <a:ext cx="731520" cy="731520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3" name="Image 6" descr="icons/clipboar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8816" y="5070348"/>
            <a:ext cx="694944" cy="694944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7360920" y="4910328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Self-assessment</a:t>
            </a:r>
            <a:endParaRPr lang="en-US" sz="1500" dirty="0"/>
          </a:p>
        </p:txBody>
      </p:sp>
      <p:sp>
        <p:nvSpPr>
          <p:cNvPr id="35" name="Text 26"/>
          <p:cNvSpPr/>
          <p:nvPr/>
        </p:nvSpPr>
        <p:spPr>
          <a:xfrm>
            <a:off x="7360920" y="5312664"/>
            <a:ext cx="3977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End-of-lecture MCQs to test recall</a:t>
            </a:r>
            <a:endParaRPr lang="en-US" sz="1200" dirty="0"/>
          </a:p>
        </p:txBody>
      </p:sp>
      <p:sp>
        <p:nvSpPr>
          <p:cNvPr id="36" name="Text 27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37" name="Text 28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38" name="Text 29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914400" y="22860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rgbClr val="E9B4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8961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Normal Pediatric ECG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Anatomy, chamber dominance, and how the ECG changes with age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418320" y="2377440"/>
            <a:ext cx="1828800" cy="1828800"/>
          </a:xfrm>
          <a:prstGeom prst="ellipse">
            <a:avLst/>
          </a:prstGeom>
          <a:solidFill>
            <a:srgbClr val="12325A"/>
          </a:solidFill>
          <a:ln/>
        </p:spPr>
      </p:sp>
      <p:pic>
        <p:nvPicPr>
          <p:cNvPr id="7" name="Image 0" descr="icons/bab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4040" y="2423160"/>
            <a:ext cx="1737360" cy="17373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8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he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FOUNDATIONS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Heart Anatomy Behind the ECG</a:t>
            </a:r>
            <a:endParaRPr lang="en-US" sz="2800" dirty="0"/>
          </a:p>
        </p:txBody>
      </p:sp>
      <p:pic>
        <p:nvPicPr>
          <p:cNvPr id="6" name="Image 1" descr="figs/fig_472_1_anatom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293" y="1600200"/>
            <a:ext cx="3654454" cy="4206240"/>
          </a:xfrm>
          <a:prstGeom prst="ellipse">
            <a:avLst/>
          </a:prstGeom>
        </p:spPr>
      </p:pic>
      <p:sp>
        <p:nvSpPr>
          <p:cNvPr id="7" name="Shape 3"/>
          <p:cNvSpPr/>
          <p:nvPr/>
        </p:nvSpPr>
        <p:spPr>
          <a:xfrm>
            <a:off x="1098853" y="1508760"/>
            <a:ext cx="3837334" cy="4389120"/>
          </a:xfrm>
          <a:prstGeom prst="roundRect">
            <a:avLst>
              <a:gd name="adj" fmla="val 1430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640080" y="58978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472.1 — Normal position of the cardiac chambers &amp; great vessels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5852160" y="160020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anatomy matters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5852160" y="2011680"/>
            <a:ext cx="57607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ECG records the summed electrical vectors of the heart's chambers.</a:t>
            </a:r>
            <a:endParaRPr lang="en-US" sz="1400" dirty="0"/>
          </a:p>
          <a:p>
            <a:pPr marL="190500" indent="-1905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fetus, PVR ≈ SVR, so both ventricles pump against equal resistance → equal muscle mass.</a:t>
            </a:r>
            <a:endParaRPr lang="en-US" sz="1400" dirty="0"/>
          </a:p>
          <a:p>
            <a:pPr marL="190500" indent="-1905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RV sits anterior and rightward; the LV is posterior and leftward.</a:t>
            </a:r>
            <a:endParaRPr lang="en-US" sz="1400" dirty="0"/>
          </a:p>
          <a:p>
            <a:pPr marL="190500" indent="-1905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Right-sided chest leads (V₃R, V₄R) and V₁ therefore 'see' the RV directly — vital in children.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852160" y="4572000"/>
            <a:ext cx="5760720" cy="1234440"/>
          </a:xfrm>
          <a:prstGeom prst="roundRect">
            <a:avLst>
              <a:gd name="adj" fmla="val 5926"/>
            </a:avLst>
          </a:prstGeom>
          <a:solidFill>
            <a:srgbClr val="EAF1F9"/>
          </a:solidFill>
          <a:ln w="12700">
            <a:solidFill>
              <a:srgbClr val="1B4965"/>
            </a:solidFill>
            <a:prstDash val="solid"/>
          </a:ln>
        </p:spPr>
      </p:sp>
      <p:pic>
        <p:nvPicPr>
          <p:cNvPr id="12" name="Image 2" descr="icons/heart_r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60" y="4800600"/>
            <a:ext cx="502920" cy="50292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766560" y="4681728"/>
            <a:ext cx="4663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CONCEPT
</a:t>
            </a:r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birth the RV is as thick as the LV. The newborn ECG is normally right-dominant — the opposite of the adult.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arrow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PHYSIOLOGY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Great Shift: RV → LV Dominance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640080" y="155448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birth, the lungs expand → pulmonary vascular resistance (PVR) falls → the RV wall thins while the LV grows. The ECG follows this over years.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40080" y="2377440"/>
            <a:ext cx="3566160" cy="265176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40080" y="2377440"/>
            <a:ext cx="3566160" cy="685800"/>
          </a:xfrm>
          <a:prstGeom prst="roundRect">
            <a:avLst>
              <a:gd name="adj" fmla="val 13333"/>
            </a:avLst>
          </a:prstGeom>
          <a:solidFill>
            <a:srgbClr val="C1121F"/>
          </a:solidFill>
          <a:ln/>
        </p:spPr>
      </p:sp>
      <p:sp>
        <p:nvSpPr>
          <p:cNvPr id="9" name="Shape 6"/>
          <p:cNvSpPr/>
          <p:nvPr/>
        </p:nvSpPr>
        <p:spPr>
          <a:xfrm>
            <a:off x="640080" y="2743200"/>
            <a:ext cx="3566160" cy="320040"/>
          </a:xfrm>
          <a:prstGeom prst="rect">
            <a:avLst/>
          </a:prstGeom>
          <a:solidFill>
            <a:srgbClr val="C1121F"/>
          </a:solidFill>
          <a:ln/>
        </p:spPr>
      </p:sp>
      <p:sp>
        <p:nvSpPr>
          <p:cNvPr id="10" name="Shape 7"/>
          <p:cNvSpPr/>
          <p:nvPr/>
        </p:nvSpPr>
        <p:spPr>
          <a:xfrm>
            <a:off x="886968" y="2468880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1" name="Image 1" descr="icons/baby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770" y="2481682"/>
            <a:ext cx="486461" cy="48646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54480" y="2450592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Newborn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896112" y="3246120"/>
            <a:ext cx="305409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axis +110° to +180°. Tall R in V₁, upright T in V₁ (first 48–72 h only). R/S in V₁ &gt; 1.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4480560" y="2377440"/>
            <a:ext cx="3566160" cy="265176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480560" y="2377440"/>
            <a:ext cx="3566160" cy="685800"/>
          </a:xfrm>
          <a:prstGeom prst="roundRect">
            <a:avLst>
              <a:gd name="adj" fmla="val 13333"/>
            </a:avLst>
          </a:prstGeom>
          <a:solidFill>
            <a:srgbClr val="E9B44C"/>
          </a:solidFill>
          <a:ln/>
        </p:spPr>
      </p:sp>
      <p:sp>
        <p:nvSpPr>
          <p:cNvPr id="16" name="Shape 12"/>
          <p:cNvSpPr/>
          <p:nvPr/>
        </p:nvSpPr>
        <p:spPr>
          <a:xfrm>
            <a:off x="4480560" y="2743200"/>
            <a:ext cx="3566160" cy="320040"/>
          </a:xfrm>
          <a:prstGeom prst="rect">
            <a:avLst/>
          </a:prstGeom>
          <a:solidFill>
            <a:srgbClr val="E9B44C"/>
          </a:solidFill>
          <a:ln/>
        </p:spPr>
      </p:sp>
      <p:sp>
        <p:nvSpPr>
          <p:cNvPr id="17" name="Shape 13"/>
          <p:cNvSpPr/>
          <p:nvPr/>
        </p:nvSpPr>
        <p:spPr>
          <a:xfrm>
            <a:off x="4727448" y="2468880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8" name="Image 2" descr="icons/child_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250" y="2481682"/>
            <a:ext cx="486461" cy="486461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394960" y="2450592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Childhood</a:t>
            </a:r>
            <a:endParaRPr lang="en-US" sz="1700" dirty="0"/>
          </a:p>
        </p:txBody>
      </p:sp>
      <p:sp>
        <p:nvSpPr>
          <p:cNvPr id="20" name="Text 15"/>
          <p:cNvSpPr/>
          <p:nvPr/>
        </p:nvSpPr>
        <p:spPr>
          <a:xfrm>
            <a:off x="4736592" y="3246120"/>
            <a:ext cx="305409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Axis normalises toward +60°. QRS gradually shifts leftward as the RV regresses.</a:t>
            </a:r>
            <a:endParaRPr lang="en-US" sz="1350" dirty="0"/>
          </a:p>
        </p:txBody>
      </p:sp>
      <p:sp>
        <p:nvSpPr>
          <p:cNvPr id="21" name="Shape 16"/>
          <p:cNvSpPr/>
          <p:nvPr/>
        </p:nvSpPr>
        <p:spPr>
          <a:xfrm>
            <a:off x="8321040" y="2377440"/>
            <a:ext cx="3566160" cy="265176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321040" y="2377440"/>
            <a:ext cx="3566160" cy="685800"/>
          </a:xfrm>
          <a:prstGeom prst="roundRect">
            <a:avLst>
              <a:gd name="adj" fmla="val 13333"/>
            </a:avLst>
          </a:prstGeom>
          <a:solidFill>
            <a:srgbClr val="1B4965"/>
          </a:solidFill>
          <a:ln/>
        </p:spPr>
      </p:sp>
      <p:sp>
        <p:nvSpPr>
          <p:cNvPr id="23" name="Shape 18"/>
          <p:cNvSpPr/>
          <p:nvPr/>
        </p:nvSpPr>
        <p:spPr>
          <a:xfrm>
            <a:off x="8321040" y="2743200"/>
            <a:ext cx="3566160" cy="320040"/>
          </a:xfrm>
          <a:prstGeom prst="rect">
            <a:avLst/>
          </a:prstGeom>
          <a:solidFill>
            <a:srgbClr val="1B4965"/>
          </a:solidFill>
          <a:ln/>
        </p:spPr>
      </p:sp>
      <p:sp>
        <p:nvSpPr>
          <p:cNvPr id="24" name="Shape 19"/>
          <p:cNvSpPr/>
          <p:nvPr/>
        </p:nvSpPr>
        <p:spPr>
          <a:xfrm>
            <a:off x="8567928" y="2468880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5" name="Image 3" descr="icons/clipboard_dar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0730" y="2481682"/>
            <a:ext cx="486461" cy="486461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9235440" y="2450592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Adolescent / Adult</a:t>
            </a:r>
            <a:endParaRPr lang="en-US" sz="1700" dirty="0"/>
          </a:p>
        </p:txBody>
      </p:sp>
      <p:sp>
        <p:nvSpPr>
          <p:cNvPr id="27" name="Text 21"/>
          <p:cNvSpPr/>
          <p:nvPr/>
        </p:nvSpPr>
        <p:spPr>
          <a:xfrm>
            <a:off x="8577072" y="3246120"/>
            <a:ext cx="305409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Dominant S in V₁, tall R in V₆. Normal adult R-wave progression. LV dominant.</a:t>
            </a:r>
            <a:endParaRPr lang="en-US" sz="1350" dirty="0"/>
          </a:p>
        </p:txBody>
      </p:sp>
      <p:sp>
        <p:nvSpPr>
          <p:cNvPr id="28" name="Shape 22"/>
          <p:cNvSpPr/>
          <p:nvPr/>
        </p:nvSpPr>
        <p:spPr>
          <a:xfrm>
            <a:off x="640080" y="5257800"/>
            <a:ext cx="10927080" cy="777240"/>
          </a:xfrm>
          <a:prstGeom prst="roundRect">
            <a:avLst>
              <a:gd name="adj" fmla="val 9412"/>
            </a:avLst>
          </a:prstGeom>
          <a:solidFill>
            <a:srgbClr val="FDECEC"/>
          </a:solidFill>
          <a:ln w="12700">
            <a:solidFill>
              <a:srgbClr val="C1121F"/>
            </a:solidFill>
            <a:prstDash val="solid"/>
          </a:ln>
        </p:spPr>
      </p:sp>
      <p:pic>
        <p:nvPicPr>
          <p:cNvPr id="29" name="Image 4" descr="icons/exclaim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5422392"/>
            <a:ext cx="457200" cy="457200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463040" y="5303520"/>
            <a:ext cx="9966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pitfall:  </a:t>
            </a:r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 wave that stays upright in V₁ after 1 week of life is abnormal — it suggests RVH or RV strain. Adult cardiologists frequently misread this.</a:t>
            </a:r>
            <a:endParaRPr lang="en-US" sz="1400" dirty="0"/>
          </a:p>
        </p:txBody>
      </p:sp>
      <p:sp>
        <p:nvSpPr>
          <p:cNvPr id="31" name="Text 24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32" name="Text 25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33" name="Text 26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bab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BY AGE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Newborn ECG (5 days old)</a:t>
            </a:r>
            <a:endParaRPr lang="en-US" sz="2800" dirty="0"/>
          </a:p>
        </p:txBody>
      </p:sp>
      <p:pic>
        <p:nvPicPr>
          <p:cNvPr id="6" name="Image 1" descr="figs/fig_472_2_5da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433753"/>
            <a:ext cx="6126480" cy="243855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2360601"/>
            <a:ext cx="6272784" cy="2584854"/>
          </a:xfrm>
          <a:prstGeom prst="roundRect">
            <a:avLst>
              <a:gd name="adj" fmla="val 1769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4982031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472.2 — Normal ECG, 5-day-old term infant. Frontal QRS axis ≈ 150°.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7040880" y="1572768"/>
            <a:ext cx="4645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normal here?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040880" y="2011680"/>
            <a:ext cx="464515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Marked right axis deviation (≈ +150°) — expected in a newborn.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Prominent voltages in the precordial leads with a tall R in V₁.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Suggests right ventricular preponderance, NOT hypertrophy.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QRS duration is short (≈ 60 ms) — conduction is fast in small hearts.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7040880" y="4892040"/>
            <a:ext cx="4645152" cy="960120"/>
          </a:xfrm>
          <a:prstGeom prst="roundRect">
            <a:avLst>
              <a:gd name="adj" fmla="val 7619"/>
            </a:avLst>
          </a:prstGeom>
          <a:solidFill>
            <a:srgbClr val="EAF1F9"/>
          </a:solidFill>
          <a:ln w="12700">
            <a:solidFill>
              <a:srgbClr val="1B4965"/>
            </a:solidFill>
            <a:prstDash val="solid"/>
          </a:ln>
        </p:spPr>
      </p:sp>
      <p:pic>
        <p:nvPicPr>
          <p:cNvPr id="12" name="Image 2" descr="icons/heart_r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818120" y="4983480"/>
            <a:ext cx="3685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POINT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Right-axis + tall R in V₁ in a neonate = physiologic RV dominance, not pathology.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bab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BY AGE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Infant ECG (8 months old)</a:t>
            </a:r>
            <a:endParaRPr lang="en-US" sz="2800" dirty="0"/>
          </a:p>
        </p:txBody>
      </p:sp>
      <p:pic>
        <p:nvPicPr>
          <p:cNvPr id="6" name="Image 1" descr="figs/fig_472_3_8m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478911"/>
            <a:ext cx="6126480" cy="2348233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2405759"/>
            <a:ext cx="6272784" cy="2494537"/>
          </a:xfrm>
          <a:prstGeom prst="roundRect">
            <a:avLst>
              <a:gd name="adj" fmla="val 1833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4936873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472.3 — Normal ECG, healthy 8-month-old. Frontal QRS axis ≈ 60°.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7040880" y="1572768"/>
            <a:ext cx="4645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has changed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040880" y="2011680"/>
            <a:ext cx="464515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Axis has already migrated to ≈ +60° — the RV is regressing.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Smaller R wave in V₁ and smaller S wave in V₆ than the newborn.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evidence of right ventricular preponderance.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transition from right to left dominance is well under way.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7040880" y="4892040"/>
            <a:ext cx="4645152" cy="960120"/>
          </a:xfrm>
          <a:prstGeom prst="roundRect">
            <a:avLst>
              <a:gd name="adj" fmla="val 7619"/>
            </a:avLst>
          </a:prstGeom>
          <a:solidFill>
            <a:srgbClr val="EAF6EC"/>
          </a:solidFill>
          <a:ln w="12700">
            <a:solidFill>
              <a:srgbClr val="2A9D3E"/>
            </a:solidFill>
            <a:prstDash val="solid"/>
          </a:ln>
        </p:spPr>
      </p:sp>
      <p:pic>
        <p:nvPicPr>
          <p:cNvPr id="12" name="Image 2" descr="icons/check_gree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818120" y="4983480"/>
            <a:ext cx="3685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A9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PEARL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serial ECGs by age — 'normal' is a moving target in the first years of life.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chi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BY AGE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Child vs Adolescent — The Maturing ECG</a:t>
            </a:r>
            <a:endParaRPr lang="en-US" sz="2800" dirty="0"/>
          </a:p>
        </p:txBody>
      </p:sp>
      <p:pic>
        <p:nvPicPr>
          <p:cNvPr id="6" name="Image 1" descr="figs/fig_472_4_3y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99" y="1554480"/>
            <a:ext cx="4721922" cy="19659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02920" y="3493008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472.4 — Healthy 3-yr-old. Axis ≈ 60°; R/S in V₁ &lt; 1.</a:t>
            </a:r>
            <a:endParaRPr lang="en-US" sz="1000" dirty="0"/>
          </a:p>
        </p:txBody>
      </p:sp>
      <p:pic>
        <p:nvPicPr>
          <p:cNvPr id="8" name="Image 2" descr="figs/fig_472_5_17y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080" y="3977640"/>
            <a:ext cx="4308160" cy="192024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02920" y="5870448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472.5 — Normal 17-yr-old athlete. Adult pattern; sinus bradycardia 43 bpm.</a:t>
            </a:r>
            <a:endParaRPr lang="en-US" sz="1000" dirty="0"/>
          </a:p>
        </p:txBody>
      </p:sp>
      <p:sp>
        <p:nvSpPr>
          <p:cNvPr id="10" name="Text 5"/>
          <p:cNvSpPr/>
          <p:nvPr/>
        </p:nvSpPr>
        <p:spPr>
          <a:xfrm>
            <a:off x="6858000" y="1554480"/>
            <a:ext cx="4828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differences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6858000" y="1965960"/>
            <a:ext cx="4828032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3-yr-old: R/S ratio in V₁ now &lt; 1 — LV starting to dominate.</a:t>
            </a:r>
            <a:endParaRPr lang="en-US" sz="13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adolescence the dominant wave in V₁ is the S wave.</a:t>
            </a:r>
            <a:endParaRPr lang="en-US" sz="13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R-wave progression: R grows taller from V₁ → V₆.</a:t>
            </a:r>
            <a:endParaRPr lang="en-US" sz="13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waves become negative in V₁ during childhood (normal!).</a:t>
            </a:r>
            <a:endParaRPr lang="en-US" sz="13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Athletes may show sinus bradycardia as a normal finding.</a:t>
            </a:r>
            <a:endParaRPr lang="en-US" sz="1350" dirty="0"/>
          </a:p>
        </p:txBody>
      </p:sp>
      <p:sp>
        <p:nvSpPr>
          <p:cNvPr id="12" name="Shape 7"/>
          <p:cNvSpPr/>
          <p:nvPr/>
        </p:nvSpPr>
        <p:spPr>
          <a:xfrm>
            <a:off x="6858000" y="4846320"/>
            <a:ext cx="4828032" cy="1005840"/>
          </a:xfrm>
          <a:prstGeom prst="roundRect">
            <a:avLst>
              <a:gd name="adj" fmla="val 7273"/>
            </a:avLst>
          </a:prstGeom>
          <a:solidFill>
            <a:srgbClr val="EAF1F9"/>
          </a:solidFill>
          <a:ln w="12700">
            <a:solidFill>
              <a:srgbClr val="1B4965"/>
            </a:solidFill>
            <a:prstDash val="solid"/>
          </a:ln>
        </p:spPr>
      </p:sp>
      <p:pic>
        <p:nvPicPr>
          <p:cNvPr id="13" name="Image 3" descr="icons/heart_r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0" y="5074920"/>
            <a:ext cx="457200" cy="4572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635240" y="4937760"/>
            <a:ext cx="38679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upright R/S &gt;1 in V₁ that persists into an older child is a red flag for RVH.</a:t>
            </a:r>
            <a:endParaRPr lang="en-US" sz="1100" dirty="0"/>
          </a:p>
        </p:txBody>
      </p:sp>
      <p:sp>
        <p:nvSpPr>
          <p:cNvPr id="15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6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7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lis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Systematic Way to Read Every ECG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640080" y="169164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59536" y="1865376"/>
            <a:ext cx="658368" cy="658368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8" name="Image 1" descr="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95" y="1881835"/>
            <a:ext cx="625450" cy="62545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187452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Rate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896112" y="251460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the rate — remember children run faster than adults.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4498848" y="169164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4718304" y="1865376"/>
            <a:ext cx="658368" cy="658368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13" name="Image 2" descr="icons/wav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4763" y="1881835"/>
            <a:ext cx="625450" cy="6254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504688" y="187452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Rhythm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4754880" y="251460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a P wave before every QRS? Sinus origin (P upright in I &amp; aVF)?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8357616" y="169164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577072" y="1865376"/>
            <a:ext cx="658368" cy="658368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18" name="Image 3" descr="icons/arrow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3531" y="1881835"/>
            <a:ext cx="625450" cy="62545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363456" y="187452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Axis</a:t>
            </a:r>
            <a:endParaRPr lang="en-US" sz="1600" dirty="0"/>
          </a:p>
        </p:txBody>
      </p:sp>
      <p:sp>
        <p:nvSpPr>
          <p:cNvPr id="20" name="Text 14"/>
          <p:cNvSpPr/>
          <p:nvPr/>
        </p:nvSpPr>
        <p:spPr>
          <a:xfrm>
            <a:off x="8613648" y="251460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 the frontal-plane QRS axis (age-dependent!).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640080" y="370332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59536" y="3877056"/>
            <a:ext cx="658368" cy="658368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23" name="Image 4" descr="icons/rule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995" y="3893515"/>
            <a:ext cx="625450" cy="62545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645920" y="38862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Intervals</a:t>
            </a:r>
            <a:endParaRPr lang="en-US" sz="1600" dirty="0"/>
          </a:p>
        </p:txBody>
      </p:sp>
      <p:sp>
        <p:nvSpPr>
          <p:cNvPr id="25" name="Text 18"/>
          <p:cNvSpPr/>
          <p:nvPr/>
        </p:nvSpPr>
        <p:spPr>
          <a:xfrm>
            <a:off x="896112" y="452628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PR, QRS width and the corrected QT (QTc).</a:t>
            </a:r>
            <a:endParaRPr lang="en-US" sz="1250" dirty="0"/>
          </a:p>
        </p:txBody>
      </p:sp>
      <p:sp>
        <p:nvSpPr>
          <p:cNvPr id="26" name="Shape 19"/>
          <p:cNvSpPr/>
          <p:nvPr/>
        </p:nvSpPr>
        <p:spPr>
          <a:xfrm>
            <a:off x="4498848" y="370332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4718304" y="3877056"/>
            <a:ext cx="658368" cy="658368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28" name="Image 5" descr="icons/heart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763" y="3893515"/>
            <a:ext cx="625450" cy="625450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5504688" y="38862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Chambers</a:t>
            </a:r>
            <a:endParaRPr lang="en-US" sz="1600" dirty="0"/>
          </a:p>
        </p:txBody>
      </p:sp>
      <p:sp>
        <p:nvSpPr>
          <p:cNvPr id="30" name="Text 22"/>
          <p:cNvSpPr/>
          <p:nvPr/>
        </p:nvSpPr>
        <p:spPr>
          <a:xfrm>
            <a:off x="4754880" y="452628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for atrial enlargement &amp; ventricular hypertrophy.</a:t>
            </a:r>
            <a:endParaRPr lang="en-US" sz="1250" dirty="0"/>
          </a:p>
        </p:txBody>
      </p:sp>
      <p:sp>
        <p:nvSpPr>
          <p:cNvPr id="31" name="Shape 23"/>
          <p:cNvSpPr/>
          <p:nvPr/>
        </p:nvSpPr>
        <p:spPr>
          <a:xfrm>
            <a:off x="8357616" y="370332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32" name="Shape 24"/>
          <p:cNvSpPr/>
          <p:nvPr/>
        </p:nvSpPr>
        <p:spPr>
          <a:xfrm>
            <a:off x="8577072" y="3877056"/>
            <a:ext cx="658368" cy="658368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3" name="Image 6" descr="icons/bolt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3531" y="3893515"/>
            <a:ext cx="625450" cy="625450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9363456" y="38862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ST / T waves</a:t>
            </a:r>
            <a:endParaRPr lang="en-US" sz="1600" dirty="0"/>
          </a:p>
        </p:txBody>
      </p:sp>
      <p:sp>
        <p:nvSpPr>
          <p:cNvPr id="35" name="Text 26"/>
          <p:cNvSpPr/>
          <p:nvPr/>
        </p:nvSpPr>
        <p:spPr>
          <a:xfrm>
            <a:off x="8613648" y="452628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repolarization — ischemia, K⁺, strain.</a:t>
            </a:r>
            <a:endParaRPr lang="en-US" sz="1250" dirty="0"/>
          </a:p>
        </p:txBody>
      </p:sp>
      <p:sp>
        <p:nvSpPr>
          <p:cNvPr id="36" name="Text 27"/>
          <p:cNvSpPr/>
          <p:nvPr/>
        </p:nvSpPr>
        <p:spPr>
          <a:xfrm>
            <a:off x="640080" y="5806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the same order every time — it stops you missing subtle findings.</a:t>
            </a:r>
            <a:endParaRPr lang="en-US" sz="1300" dirty="0"/>
          </a:p>
        </p:txBody>
      </p:sp>
      <p:sp>
        <p:nvSpPr>
          <p:cNvPr id="37" name="Text 28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38" name="Text 29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39" name="Text 30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914400" y="22860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rgbClr val="E9B4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8961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Chambers: Enlargement &amp; Hypertrophy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Recognising RAE, LAE, RVH and LVH on the tracing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418320" y="2377440"/>
            <a:ext cx="1828800" cy="1828800"/>
          </a:xfrm>
          <a:prstGeom prst="ellipse">
            <a:avLst/>
          </a:prstGeom>
          <a:solidFill>
            <a:srgbClr val="12325A"/>
          </a:solidFill>
          <a:ln/>
        </p:spPr>
      </p:sp>
      <p:pic>
        <p:nvPicPr>
          <p:cNvPr id="7" name="Image 0" descr="icons/he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4040" y="2423160"/>
            <a:ext cx="1737360" cy="17373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8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wav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WAVES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Atrial Enlargement (RAE &amp; LAE)</a:t>
            </a:r>
            <a:endParaRPr lang="en-US" sz="2800" dirty="0"/>
          </a:p>
        </p:txBody>
      </p:sp>
      <p:pic>
        <p:nvPicPr>
          <p:cNvPr id="6" name="Image 1" descr="figs/fig_472_8_atri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438182"/>
            <a:ext cx="5669280" cy="2429691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2365030"/>
            <a:ext cx="5815584" cy="2575995"/>
          </a:xfrm>
          <a:prstGeom prst="roundRect">
            <a:avLst>
              <a:gd name="adj" fmla="val 1775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4977602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472.8 — A: Peaked P waves (RAE). B: Wide, bifid / biphasic P waves (LAE).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6583680" y="1572768"/>
            <a:ext cx="51023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P wave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6583680" y="2011680"/>
            <a:ext cx="510235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 wave = atrial depolarization; its shape reveals atrial size.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RAE: tall (&gt;2.5 mm), narrow, spiked P waves — best in II, V₃R, V₁.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RAE causes: pulmonary stenosis, Ebstein anomaly, tricuspid atresia, cor pulmonale.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LAE: wide, bifid ('M-shaped') P in II and biphasic P in V₁.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LAE causes: large L-to-R shunts (VSD, PDA), mitral stenosis/regurgitation.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583680" y="4892040"/>
            <a:ext cx="5102352" cy="960120"/>
          </a:xfrm>
          <a:prstGeom prst="roundRect">
            <a:avLst>
              <a:gd name="adj" fmla="val 7619"/>
            </a:avLst>
          </a:prstGeom>
          <a:solidFill>
            <a:srgbClr val="FDECEC"/>
          </a:solidFill>
          <a:ln w="12700">
            <a:solidFill>
              <a:srgbClr val="C1121F"/>
            </a:solidFill>
            <a:prstDash val="solid"/>
          </a:ln>
        </p:spPr>
      </p:sp>
      <p:pic>
        <p:nvPicPr>
          <p:cNvPr id="12" name="Image 2" descr="icons/exclaim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360920" y="4983480"/>
            <a:ext cx="41422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PITFALL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 bifid P waves are a common false-positive on computerized ECG reads — always eyeball them.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he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VENTRICULAR HYPERTROPHY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Right Ventricular Hypertrophy (RVH)</a:t>
            </a:r>
            <a:endParaRPr lang="en-US" sz="2800" dirty="0"/>
          </a:p>
        </p:txBody>
      </p:sp>
      <p:pic>
        <p:nvPicPr>
          <p:cNvPr id="6" name="Image 1" descr="figs/fig_472_6_rv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341337"/>
            <a:ext cx="5852160" cy="2623382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2268185"/>
            <a:ext cx="5998464" cy="2769686"/>
          </a:xfrm>
          <a:prstGeom prst="roundRect">
            <a:avLst>
              <a:gd name="adj" fmla="val 1651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5074447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472.6 — Infant with RVH (tetralogy of Fallot). Tall R in V₁–V₂, deep S in V₆.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6766560" y="1572768"/>
            <a:ext cx="4919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Signs of RVH (need ≥ 2)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6766560" y="2011680"/>
            <a:ext cx="491947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Tall, pure R waves in right precordial leads (V₃R, V₄R, V₁).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S waves in the left leads (V₆, V₇).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Upright T wave in V₁ after the first week (a strain sign in infants).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Marked right-axis deviation (&gt; +120° beyond the newborn period).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 pattern in the RV leads; reversed adult RS precordial pattern.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766560" y="4892040"/>
            <a:ext cx="4919472" cy="960120"/>
          </a:xfrm>
          <a:prstGeom prst="roundRect">
            <a:avLst>
              <a:gd name="adj" fmla="val 7619"/>
            </a:avLst>
          </a:prstGeom>
          <a:solidFill>
            <a:srgbClr val="EAF1F9"/>
          </a:solidFill>
          <a:ln w="12700">
            <a:solidFill>
              <a:srgbClr val="1B4965"/>
            </a:solidFill>
            <a:prstDash val="solid"/>
          </a:ln>
        </p:spPr>
      </p:sp>
      <p:pic>
        <p:nvPicPr>
          <p:cNvPr id="12" name="Image 2" descr="icons/heart_r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543800" y="4983480"/>
            <a:ext cx="3959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POINT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overload (e.g. pulmonic stenosis) → tall pure R. Volume overload (ASD) → rsR′ pattern.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he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VENTRICULAR HYPERTROPHY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Left Ventricular Hypertrophy (LVH)</a:t>
            </a:r>
            <a:endParaRPr lang="en-US" sz="2800" dirty="0"/>
          </a:p>
        </p:txBody>
      </p:sp>
      <p:pic>
        <p:nvPicPr>
          <p:cNvPr id="6" name="Image 1" descr="figs/fig_472_10_lv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576108"/>
            <a:ext cx="6126480" cy="2153841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2502956"/>
            <a:ext cx="6272784" cy="2300145"/>
          </a:xfrm>
          <a:prstGeom prst="roundRect">
            <a:avLst>
              <a:gd name="adj" fmla="val 1988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4839676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472.10 — LVH in a 12-yr-old with aortic stenosis. Deep S in V₁–V₃, tall R in V₅–V₆, T inversion V₆ (strain).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7040880" y="1572768"/>
            <a:ext cx="4645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Signs of LVH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040880" y="2011680"/>
            <a:ext cx="464515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Increased S wave in V₃R/V₁ and/or R wave in V₆–V₇ (for age).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Sokolow index: S in V₁ (or V₂) + R in V₅ (or V₆) ≥ 35 mm.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Q waves in the left precordial leads.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'Left ventricular strain': ST depression + T inversion in V₅, V₆, V₇.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compare voltages against age-specific normal values.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7040880" y="4892040"/>
            <a:ext cx="4645152" cy="960120"/>
          </a:xfrm>
          <a:prstGeom prst="roundRect">
            <a:avLst>
              <a:gd name="adj" fmla="val 7619"/>
            </a:avLst>
          </a:prstGeom>
          <a:solidFill>
            <a:srgbClr val="FDECEC"/>
          </a:solidFill>
          <a:ln w="12700">
            <a:solidFill>
              <a:srgbClr val="C1121F"/>
            </a:solidFill>
            <a:prstDash val="solid"/>
          </a:ln>
        </p:spPr>
      </p:sp>
      <p:pic>
        <p:nvPicPr>
          <p:cNvPr id="12" name="Image 2" descr="icons/exclaim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818120" y="4983480"/>
            <a:ext cx="3685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PITFALL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ECG that looks 'normal' for an adult may actually be LVH in an infant — reference age-based norms.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bab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VARIANT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Premature Infant's ECG</a:t>
            </a:r>
            <a:endParaRPr lang="en-US" sz="2800" dirty="0"/>
          </a:p>
        </p:txBody>
      </p:sp>
      <p:pic>
        <p:nvPicPr>
          <p:cNvPr id="6" name="Image 1" descr="figs/fig_472_7_prematur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279851"/>
            <a:ext cx="6126480" cy="2746353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2206699"/>
            <a:ext cx="6272784" cy="2892657"/>
          </a:xfrm>
          <a:prstGeom prst="roundRect">
            <a:avLst>
              <a:gd name="adj" fmla="val 1581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5135933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472.7 — Normal ECG, 8-day-old, 28-week premature infant. Monophasic R in V₁, axis ≈ 150°.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7040880" y="1572768"/>
            <a:ext cx="4645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prematurity matters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040880" y="2011680"/>
            <a:ext cx="464515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Preterm infants have lower PVR (less pulmonary arteriole muscle).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produces a more 'mature' ECG than a term newborn of the same age.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monophasic R in V₁ can still be normal here; QRS &lt; 40 ms.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preterm babies show generalized low precordial voltage.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7040880" y="4892040"/>
            <a:ext cx="4645152" cy="960120"/>
          </a:xfrm>
          <a:prstGeom prst="roundRect">
            <a:avLst>
              <a:gd name="adj" fmla="val 7619"/>
            </a:avLst>
          </a:prstGeom>
          <a:solidFill>
            <a:srgbClr val="EAF6EC"/>
          </a:solidFill>
          <a:ln w="12700">
            <a:solidFill>
              <a:srgbClr val="2A9D3E"/>
            </a:solidFill>
            <a:prstDash val="solid"/>
          </a:ln>
        </p:spPr>
      </p:sp>
      <p:pic>
        <p:nvPicPr>
          <p:cNvPr id="12" name="Image 2" descr="icons/check_gree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818120" y="4983480"/>
            <a:ext cx="3685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A9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PEARL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voltages in the context of gestational age, not just chronological age.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914400" y="22860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rgbClr val="E9B4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8961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Conduction &amp; Repolarization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Bundle branch block, intervals, K⁺, and ST–T abnormalities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418320" y="2377440"/>
            <a:ext cx="1828800" cy="1828800"/>
          </a:xfrm>
          <a:prstGeom prst="ellipse">
            <a:avLst/>
          </a:prstGeom>
          <a:solidFill>
            <a:srgbClr val="12325A"/>
          </a:solidFill>
          <a:ln/>
        </p:spPr>
      </p:sp>
      <p:pic>
        <p:nvPicPr>
          <p:cNvPr id="7" name="Image 0" descr="icons/wav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4040" y="2423160"/>
            <a:ext cx="1737360" cy="17373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8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wav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CONDUCTION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Minor RV Conduction Delay (rSR′)</a:t>
            </a:r>
            <a:endParaRPr lang="en-US" sz="2800" dirty="0"/>
          </a:p>
        </p:txBody>
      </p:sp>
      <p:pic>
        <p:nvPicPr>
          <p:cNvPr id="6" name="Image 1" descr="figs/fig_472_9_rs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715708"/>
            <a:ext cx="6126480" cy="1874639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2642556"/>
            <a:ext cx="6272784" cy="2020943"/>
          </a:xfrm>
          <a:prstGeom prst="roundRect">
            <a:avLst>
              <a:gd name="adj" fmla="val 2262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4700076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472.9 — rSR′ pattern in V₁ with NORMAL QRS duration (60 ms) — not a true RBBB.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7040880" y="1572768"/>
            <a:ext cx="4645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rSR′ vs RBBB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040880" y="2011680"/>
            <a:ext cx="464515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rSR′ in V₁ is a very common finding in children.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QRS duration is normal → minor RV conduction delay (benign).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Classically seen with volume overload, e.g. atrial septal defect (ASD).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true right bundle branch block has a PROLONGED QRS.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7040880" y="4892040"/>
            <a:ext cx="4645152" cy="960120"/>
          </a:xfrm>
          <a:prstGeom prst="roundRect">
            <a:avLst>
              <a:gd name="adj" fmla="val 7619"/>
            </a:avLst>
          </a:prstGeom>
          <a:solidFill>
            <a:srgbClr val="EAF1F9"/>
          </a:solidFill>
          <a:ln w="12700">
            <a:solidFill>
              <a:srgbClr val="1B4965"/>
            </a:solidFill>
            <a:prstDash val="solid"/>
          </a:ln>
        </p:spPr>
      </p:sp>
      <p:pic>
        <p:nvPicPr>
          <p:cNvPr id="12" name="Image 2" descr="icons/heart_r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818120" y="4983480"/>
            <a:ext cx="3685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POINT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check QRS width before calling 'RBBB' — the rSR′ shape alone is not enough.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he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APPLIED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ASD — Volume Overload Pattern</a:t>
            </a:r>
            <a:endParaRPr lang="en-US" sz="2800" dirty="0"/>
          </a:p>
        </p:txBody>
      </p:sp>
      <p:pic>
        <p:nvPicPr>
          <p:cNvPr id="6" name="Image 1" descr="figs/fig_475_3_as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060122"/>
            <a:ext cx="6766560" cy="3185812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1986970"/>
            <a:ext cx="6912864" cy="3332116"/>
          </a:xfrm>
          <a:prstGeom prst="roundRect">
            <a:avLst>
              <a:gd name="adj" fmla="val 1372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5355662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475.3 — Child with atrial septal defect: rSR′ pattern (minor RV conduction delay) in the right precordial leads.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7680960" y="1572768"/>
            <a:ext cx="4005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Linking pattern to lesion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680960" y="2011680"/>
            <a:ext cx="400507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ASD causes a chronic left-to-right shunt → RV volume overload.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 ECG: rSR′ in the right precordial leads (V₁, V₃R, V₄R).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QRS is only mildly widened — distinguishing it from true RBBB.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Right-axis deviation may accompany the pattern.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7680960" y="4892040"/>
            <a:ext cx="4005072" cy="960120"/>
          </a:xfrm>
          <a:prstGeom prst="roundRect">
            <a:avLst>
              <a:gd name="adj" fmla="val 7619"/>
            </a:avLst>
          </a:prstGeom>
          <a:solidFill>
            <a:srgbClr val="EAF6EC"/>
          </a:solidFill>
          <a:ln w="12700">
            <a:solidFill>
              <a:srgbClr val="2A9D3E"/>
            </a:solidFill>
            <a:prstDash val="solid"/>
          </a:ln>
        </p:spPr>
      </p:sp>
      <p:pic>
        <p:nvPicPr>
          <p:cNvPr id="12" name="Image 2" descr="icons/check_gree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458200" y="4983480"/>
            <a:ext cx="3044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A9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PEARL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 recognition: rSR′ + right axis in a child with a murmur → think ASD.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wav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CONDUCTION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Bundle Branch Block — RBBB vs LBBB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640080" y="1691640"/>
            <a:ext cx="5394960" cy="32004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40080" y="1691640"/>
            <a:ext cx="5394960" cy="640080"/>
          </a:xfrm>
          <a:prstGeom prst="roundRect">
            <a:avLst>
              <a:gd name="adj" fmla="val 14286"/>
            </a:avLst>
          </a:prstGeom>
          <a:solidFill>
            <a:srgbClr val="C1121F"/>
          </a:solidFill>
          <a:ln/>
        </p:spPr>
      </p:sp>
      <p:sp>
        <p:nvSpPr>
          <p:cNvPr id="8" name="Shape 5"/>
          <p:cNvSpPr/>
          <p:nvPr/>
        </p:nvSpPr>
        <p:spPr>
          <a:xfrm>
            <a:off x="640080" y="2011680"/>
            <a:ext cx="5394960" cy="320040"/>
          </a:xfrm>
          <a:prstGeom prst="rect">
            <a:avLst/>
          </a:prstGeom>
          <a:solidFill>
            <a:srgbClr val="C1121F"/>
          </a:solidFill>
          <a:ln/>
        </p:spPr>
      </p:sp>
      <p:sp>
        <p:nvSpPr>
          <p:cNvPr id="9" name="Text 6"/>
          <p:cNvSpPr/>
          <p:nvPr/>
        </p:nvSpPr>
        <p:spPr>
          <a:xfrm>
            <a:off x="914400" y="1746504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BBB (RBBB)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960120" y="2514600"/>
            <a:ext cx="47548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Prolonged QRS with rsR′ in V₁.</a:t>
            </a:r>
            <a:endParaRPr lang="en-US" sz="14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Wide S wave in V₆.</a:t>
            </a:r>
            <a:endParaRPr lang="en-US" sz="14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after surgery for CHD (e.g. TOF repair, ventriculotomy).</a:t>
            </a:r>
            <a:endParaRPr lang="en-US" sz="14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 be congenital.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355080" y="1691640"/>
            <a:ext cx="5394960" cy="32004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355080" y="1691640"/>
            <a:ext cx="5394960" cy="640080"/>
          </a:xfrm>
          <a:prstGeom prst="roundRect">
            <a:avLst>
              <a:gd name="adj" fmla="val 14286"/>
            </a:avLst>
          </a:prstGeom>
          <a:solidFill>
            <a:srgbClr val="1B4965"/>
          </a:solidFill>
          <a:ln/>
        </p:spPr>
      </p:sp>
      <p:sp>
        <p:nvSpPr>
          <p:cNvPr id="13" name="Shape 10"/>
          <p:cNvSpPr/>
          <p:nvPr/>
        </p:nvSpPr>
        <p:spPr>
          <a:xfrm>
            <a:off x="6355080" y="2011680"/>
            <a:ext cx="5394960" cy="320040"/>
          </a:xfrm>
          <a:prstGeom prst="rect">
            <a:avLst/>
          </a:prstGeom>
          <a:solidFill>
            <a:srgbClr val="1B4965"/>
          </a:solidFill>
          <a:ln/>
        </p:spPr>
      </p:sp>
      <p:sp>
        <p:nvSpPr>
          <p:cNvPr id="14" name="Text 11"/>
          <p:cNvSpPr/>
          <p:nvPr/>
        </p:nvSpPr>
        <p:spPr>
          <a:xfrm>
            <a:off x="6629400" y="1746504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BBB (LBBB)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675120" y="2514600"/>
            <a:ext cx="47548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Prolonged QRS, usually upright with rsR′ in V₆.</a:t>
            </a:r>
            <a:endParaRPr lang="en-US" sz="14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Wide S wave in V₁.</a:t>
            </a:r>
            <a:endParaRPr lang="en-US" sz="14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 less common in children.</a:t>
            </a:r>
            <a:endParaRPr lang="en-US" sz="140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Seen with cardiomyopathy or after aortic/mitral valve surgery.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640080" y="5120640"/>
            <a:ext cx="10927080" cy="868680"/>
          </a:xfrm>
          <a:prstGeom prst="roundRect">
            <a:avLst>
              <a:gd name="adj" fmla="val 8421"/>
            </a:avLst>
          </a:prstGeom>
          <a:solidFill>
            <a:srgbClr val="EAF1F9"/>
          </a:solidFill>
          <a:ln w="12700">
            <a:solidFill>
              <a:srgbClr val="1B4965"/>
            </a:solidFill>
            <a:prstDash val="solid"/>
          </a:ln>
        </p:spPr>
      </p:sp>
      <p:pic>
        <p:nvPicPr>
          <p:cNvPr id="17" name="Image 1" descr="icons/heart_r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5321808"/>
            <a:ext cx="457200" cy="45720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463040" y="5166360"/>
            <a:ext cx="9966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unifying rule:  </a:t>
            </a:r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true bundle branch block always PROLONGS the QRS. A normal-width QRS with an rSR′ is only a conduction delay.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20" name="Text 16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21" name="Text 17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clo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INTERVALS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 and QT — The Timing of the Heart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640080" y="1645920"/>
            <a:ext cx="5394960" cy="233172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59536" y="1819656"/>
            <a:ext cx="658368" cy="658368"/>
          </a:xfrm>
          <a:prstGeom prst="ellipse">
            <a:avLst/>
          </a:prstGeom>
          <a:solidFill>
            <a:srgbClr val="C1121F"/>
          </a:solidFill>
          <a:ln/>
        </p:spPr>
      </p:sp>
      <p:pic>
        <p:nvPicPr>
          <p:cNvPr id="8" name="Image 1" descr="icons/rul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995" y="1836115"/>
            <a:ext cx="625450" cy="62545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182880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 interval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960120" y="2514600"/>
            <a:ext cx="4754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Shortens as heart rate rises — use age/rate nomograms.</a:t>
            </a:r>
            <a:endParaRPr lang="en-US" sz="13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 PR = first-degree AV block.</a:t>
            </a:r>
            <a:endParaRPr lang="en-US" sz="13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Causes: post-op, myocarditis, Lyme, rheumatic fever, digitalis, CCBs.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6355080" y="1645920"/>
            <a:ext cx="5394960" cy="233172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5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574536" y="1819656"/>
            <a:ext cx="658368" cy="658368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13" name="Image 2" descr="icons/clo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995" y="1836115"/>
            <a:ext cx="625450" cy="6254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360920" y="182880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QT / QTc interval</a:t>
            </a:r>
            <a:endParaRPr lang="en-US" sz="1700" dirty="0"/>
          </a:p>
        </p:txBody>
      </p:sp>
      <p:sp>
        <p:nvSpPr>
          <p:cNvPr id="15" name="Text 10"/>
          <p:cNvSpPr/>
          <p:nvPr/>
        </p:nvSpPr>
        <p:spPr>
          <a:xfrm>
            <a:off x="6675120" y="2514600"/>
            <a:ext cx="4754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QTc = QT ÷ √(RR interval); normal QTc &lt; 0.45 s.</a:t>
            </a:r>
            <a:endParaRPr lang="en-US" sz="13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Prolonged by hypokalemia, hypocalcemia, many drugs.</a:t>
            </a:r>
            <a:endParaRPr lang="en-US" sz="1300" dirty="0"/>
          </a:p>
          <a:p>
            <a:pPr marL="177800" indent="-1778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Congenital long-QT → risk of torsades de pointes &amp; sudden death.</a:t>
            </a:r>
            <a:endParaRPr lang="en-US" sz="1300" dirty="0"/>
          </a:p>
        </p:txBody>
      </p:sp>
      <p:pic>
        <p:nvPicPr>
          <p:cNvPr id="16" name="Image 3" descr="figs/fig_472_12_longq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9933" y="4206240"/>
            <a:ext cx="3620933" cy="1737360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1316781" y="4133088"/>
            <a:ext cx="3767237" cy="1883664"/>
          </a:xfrm>
          <a:prstGeom prst="roundRect">
            <a:avLst>
              <a:gd name="adj" fmla="val 2427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18" name="Text 12"/>
          <p:cNvSpPr/>
          <p:nvPr/>
        </p:nvSpPr>
        <p:spPr>
          <a:xfrm>
            <a:off x="502920" y="5870448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472.12 — Prolonged QT in long-QT syndrome.</a:t>
            </a:r>
            <a:endParaRPr lang="en-US" sz="1000" dirty="0"/>
          </a:p>
        </p:txBody>
      </p:sp>
      <p:sp>
        <p:nvSpPr>
          <p:cNvPr id="19" name="Shape 13"/>
          <p:cNvSpPr/>
          <p:nvPr/>
        </p:nvSpPr>
        <p:spPr>
          <a:xfrm>
            <a:off x="6263640" y="4343400"/>
            <a:ext cx="5303520" cy="1417320"/>
          </a:xfrm>
          <a:prstGeom prst="roundRect">
            <a:avLst>
              <a:gd name="adj" fmla="val 5161"/>
            </a:avLst>
          </a:prstGeom>
          <a:solidFill>
            <a:srgbClr val="FDECEC"/>
          </a:solidFill>
          <a:ln w="12700">
            <a:solidFill>
              <a:srgbClr val="C1121F"/>
            </a:solidFill>
            <a:prstDash val="solid"/>
          </a:ln>
        </p:spPr>
      </p:sp>
      <p:pic>
        <p:nvPicPr>
          <p:cNvPr id="20" name="Image 4" descr="icons/exclaim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0" y="4617720"/>
            <a:ext cx="502920" cy="50292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7132320" y="4434840"/>
            <a:ext cx="4206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
</a:t>
            </a:r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Children with long-QT are at risk of torsades de pointes and sudden death. Take a careful drug history and screen the family.</a:t>
            </a:r>
            <a:endParaRPr lang="en-US" sz="1200" dirty="0"/>
          </a:p>
        </p:txBody>
      </p:sp>
      <p:sp>
        <p:nvSpPr>
          <p:cNvPr id="22" name="Text 15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23" name="Text 16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24" name="Text 17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flas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ELECTROLYTES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Hypokalemia on the ECG</a:t>
            </a:r>
            <a:endParaRPr lang="en-US" sz="2800" dirty="0"/>
          </a:p>
        </p:txBody>
      </p:sp>
      <p:pic>
        <p:nvPicPr>
          <p:cNvPr id="6" name="Image 1" descr="figs/fig_472_11_hypo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339180"/>
            <a:ext cx="5852160" cy="2627697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2266028"/>
            <a:ext cx="5998464" cy="2774001"/>
          </a:xfrm>
          <a:prstGeom prst="roundRect">
            <a:avLst>
              <a:gd name="adj" fmla="val 1648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5076604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472.11 — Hypokalemia (K⁺ 2.7 mEq/L). Widened T–U wave and ST depression in V₄R, V₁, V₆.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6766560" y="1572768"/>
            <a:ext cx="4919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potassium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6766560" y="2011680"/>
            <a:ext cx="491947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 triad: ST depression, flattened T waves, and prominent U waves.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 and U may fuse into a widened 'T–U' complex.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Prolongs the apparent QT and predisposes to arrhythmia.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coexists with hypocalcemia, which lengthens the true QT.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766560" y="4892040"/>
            <a:ext cx="4919472" cy="960120"/>
          </a:xfrm>
          <a:prstGeom prst="roundRect">
            <a:avLst>
              <a:gd name="adj" fmla="val 7619"/>
            </a:avLst>
          </a:prstGeom>
          <a:solidFill>
            <a:srgbClr val="EAF1F9"/>
          </a:solidFill>
          <a:ln w="12700">
            <a:solidFill>
              <a:srgbClr val="1B4965"/>
            </a:solidFill>
            <a:prstDash val="solid"/>
          </a:ln>
        </p:spPr>
      </p:sp>
      <p:pic>
        <p:nvPicPr>
          <p:cNvPr id="12" name="Image 2" descr="icons/heart_r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543800" y="4983480"/>
            <a:ext cx="3959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POINT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a U wave? Check the potassium — and review diuretics and losses.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flas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ELECTROLYTES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Hyperkalemia on the ECG</a:t>
            </a:r>
            <a:endParaRPr lang="en-US" sz="2800" dirty="0"/>
          </a:p>
        </p:txBody>
      </p:sp>
      <p:pic>
        <p:nvPicPr>
          <p:cNvPr id="6" name="Image 1" descr="figs/fig_472_14_hype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908415"/>
            <a:ext cx="5486400" cy="3489226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1835263"/>
            <a:ext cx="5632704" cy="3635530"/>
          </a:xfrm>
          <a:prstGeom prst="roundRect">
            <a:avLst>
              <a:gd name="adj" fmla="val 1258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5507369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472.14 — Hyperkalemia (K⁺ 6.5 mEq/L). Tall, tent-shaped T waves — best in I, II and V₆.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6400800" y="1572768"/>
            <a:ext cx="5285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potassium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6400800" y="2011680"/>
            <a:ext cx="528523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Earliest sign: tall, narrow, 'tented' (peaked) T waves.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Progresses to: flattening P waves, PR prolongation, QRS widening.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hyperkalemia → sine-wave pattern → arrest.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true emergency — correlate immediately with the serum level.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400800" y="4892040"/>
            <a:ext cx="5285232" cy="960120"/>
          </a:xfrm>
          <a:prstGeom prst="roundRect">
            <a:avLst>
              <a:gd name="adj" fmla="val 7619"/>
            </a:avLst>
          </a:prstGeom>
          <a:solidFill>
            <a:srgbClr val="FDECEC"/>
          </a:solidFill>
          <a:ln w="12700">
            <a:solidFill>
              <a:srgbClr val="C1121F"/>
            </a:solidFill>
            <a:prstDash val="solid"/>
          </a:ln>
        </p:spPr>
      </p:sp>
      <p:pic>
        <p:nvPicPr>
          <p:cNvPr id="12" name="Image 2" descr="icons/exclaim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178040" y="4983480"/>
            <a:ext cx="43251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PITFALL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Peaked T waves are the ECG's early warning of a life-threatening potassium level.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bol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&amp; T WAVES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Benign vs Dangerous ST–T Changes</a:t>
            </a:r>
            <a:endParaRPr lang="en-US" sz="2800" dirty="0"/>
          </a:p>
        </p:txBody>
      </p:sp>
      <p:pic>
        <p:nvPicPr>
          <p:cNvPr id="6" name="Image 1" descr="figs/fig_472_13_repo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643978"/>
            <a:ext cx="6400800" cy="186926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1570826"/>
            <a:ext cx="6547104" cy="2015564"/>
          </a:xfrm>
          <a:prstGeom prst="roundRect">
            <a:avLst>
              <a:gd name="adj" fmla="val 2268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502920" y="3566160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472.13 — Benign early repolarization in a teenage boy (lateral leads V₂–V₅).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7315200" y="1572768"/>
            <a:ext cx="4370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A9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repolarization (benign)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7315200" y="1965960"/>
            <a:ext cx="437083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in healthy teenagers, especially males.</a:t>
            </a:r>
            <a:endParaRPr lang="en-US" sz="1250" dirty="0"/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elevation limited to lateral leads (V₅, V₆).</a:t>
            </a:r>
            <a:endParaRPr lang="en-US" sz="1250" dirty="0"/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Notch at the J point + concave (not convex) ST segment.</a:t>
            </a:r>
            <a:endParaRPr lang="en-US" sz="1250" dirty="0"/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concerning symptoms; resolves with exercise-tachycardia.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594360" y="4160520"/>
            <a:ext cx="10954512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0000"/>
              </a:srgbClr>
            </a:outerShdw>
          </a:effectLst>
        </p:spPr>
      </p:sp>
      <p:pic>
        <p:nvPicPr>
          <p:cNvPr id="12" name="Image 2" descr="icons/exclaim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4389120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63040" y="434340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Ischemia / injury (dangerous)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1463040" y="4709160"/>
            <a:ext cx="9875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 ischemia (ST/T abnormalities as in adults) is RARE in children.</a:t>
            </a:r>
            <a:endParaRPr lang="en-US" sz="12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depression: severe anemia, CO poisoning, myocarditis, glycogen storage disease.</a:t>
            </a:r>
            <a:endParaRPr lang="en-US" sz="12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Anomalous left coronary from pulmonary artery (ALCAPA) mimics acute MI.</a:t>
            </a:r>
            <a:endParaRPr lang="en-US" sz="12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Kawasaki disease with coronary aneurysms.</a:t>
            </a:r>
            <a:endParaRPr lang="en-US" sz="125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high suspicion in an infant with dilated cardiomyopathy or inconsolable crying.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6" name="Text 11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7" name="Text 12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he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APPLIED ISCHEMIA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Infarction Pattern — ALCAPA</a:t>
            </a:r>
            <a:endParaRPr lang="en-US" sz="2800" dirty="0"/>
          </a:p>
        </p:txBody>
      </p:sp>
      <p:pic>
        <p:nvPicPr>
          <p:cNvPr id="6" name="Image 1" descr="figs/fig_481_4_alcap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007031"/>
            <a:ext cx="6766560" cy="3291994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1933879"/>
            <a:ext cx="6912864" cy="3438298"/>
          </a:xfrm>
          <a:prstGeom prst="roundRect">
            <a:avLst>
              <a:gd name="adj" fmla="val 1330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5408753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481.4 — 2-mo-old with ALCAPA. Abnormal Q in I &amp; aVL and anterolateral leads; ST elevation V₄–V₅.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7680960" y="1572768"/>
            <a:ext cx="40050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Recognising infant MI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680960" y="2011680"/>
            <a:ext cx="400507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ALCAPA = anomalous origin of the left coronary from the pulmonary artery.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Produces a genuine myocardial infarction pattern in a baby.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Abnormal Q waves in leads I, aVL and the anterolateral precordium.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elevation (V₄–V₅) signals ongoing ischemia.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/ diminution of R waves in the mid-precordial leads (V₂, V₃).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7680960" y="4892040"/>
            <a:ext cx="4005072" cy="960120"/>
          </a:xfrm>
          <a:prstGeom prst="roundRect">
            <a:avLst>
              <a:gd name="adj" fmla="val 7619"/>
            </a:avLst>
          </a:prstGeom>
          <a:solidFill>
            <a:srgbClr val="FDECEC"/>
          </a:solidFill>
          <a:ln w="12700">
            <a:solidFill>
              <a:srgbClr val="C1121F"/>
            </a:solidFill>
            <a:prstDash val="solid"/>
          </a:ln>
        </p:spPr>
      </p:sp>
      <p:pic>
        <p:nvPicPr>
          <p:cNvPr id="12" name="Image 2" descr="icons/exclaim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458200" y="4983480"/>
            <a:ext cx="3044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PITFALL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'infarct pattern' in an irritable, feeding-poor infant → think ALCAPA, not adult-type CAD.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914400" y="22860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rgbClr val="E9B4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8961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Arrhythmias in Children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benign sinus arrhythmia to life-threatening VT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418320" y="2377440"/>
            <a:ext cx="1828800" cy="1828800"/>
          </a:xfrm>
          <a:prstGeom prst="ellipse">
            <a:avLst/>
          </a:prstGeom>
          <a:solidFill>
            <a:srgbClr val="12325A"/>
          </a:solidFill>
          <a:ln/>
        </p:spPr>
      </p:sp>
      <p:pic>
        <p:nvPicPr>
          <p:cNvPr id="7" name="Image 0" descr="icons/bol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4040" y="2423160"/>
            <a:ext cx="1737360" cy="17373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8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wav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BENIGN RHYTHM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Sinus Arrhythmia — Normal!</a:t>
            </a:r>
            <a:endParaRPr lang="en-US" sz="2800" dirty="0"/>
          </a:p>
        </p:txBody>
      </p:sp>
      <p:pic>
        <p:nvPicPr>
          <p:cNvPr id="6" name="Image 1" descr="figs/fig_484_1_sinusar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069124"/>
            <a:ext cx="6126480" cy="3167808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1995972"/>
            <a:ext cx="6272784" cy="3314112"/>
          </a:xfrm>
          <a:prstGeom prst="roundRect">
            <a:avLst>
              <a:gd name="adj" fmla="val 1380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5346660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484.1 — Phasic sinus arrhythmia. P–P interval varies; P morphology &amp; PR are unchanged.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7040880" y="1572768"/>
            <a:ext cx="4645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over-call it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040880" y="2011680"/>
            <a:ext cx="464515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P–P (and R–R) interval varies with the respiratory cycle.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P-wave morphology and the PR interval stay constant.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typically speeds up on inspiration, slows on expiration.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completely NORMAL finding in healthy children.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7040880" y="4892040"/>
            <a:ext cx="4645152" cy="960120"/>
          </a:xfrm>
          <a:prstGeom prst="roundRect">
            <a:avLst>
              <a:gd name="adj" fmla="val 7619"/>
            </a:avLst>
          </a:prstGeom>
          <a:solidFill>
            <a:srgbClr val="EAF6EC"/>
          </a:solidFill>
          <a:ln w="12700">
            <a:solidFill>
              <a:srgbClr val="2A9D3E"/>
            </a:solidFill>
            <a:prstDash val="solid"/>
          </a:ln>
        </p:spPr>
      </p:sp>
      <p:pic>
        <p:nvPicPr>
          <p:cNvPr id="12" name="Image 2" descr="icons/check_gree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818120" y="4983480"/>
            <a:ext cx="3685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A9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PEARL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P shape + varying rate with breathing = benign sinus arrhythmia. Reassure, don't investigate.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wav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ECTOPY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Premature Atrial Contraction (PAC)</a:t>
            </a:r>
            <a:endParaRPr lang="en-US" sz="2800" dirty="0"/>
          </a:p>
        </p:txBody>
      </p:sp>
      <p:pic>
        <p:nvPicPr>
          <p:cNvPr id="6" name="Image 1" descr="figs/fig_484_2_pa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069124"/>
            <a:ext cx="6126480" cy="3167808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1995972"/>
            <a:ext cx="6272784" cy="3314112"/>
          </a:xfrm>
          <a:prstGeom prst="roundRect">
            <a:avLst>
              <a:gd name="adj" fmla="val 1380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5346660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484.2 — PAC: the 2nd &amp; 10th beats are early; a deformed preceding T wave hides the premature P.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7040880" y="1572768"/>
            <a:ext cx="4645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Spotting a PAC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040880" y="2011680"/>
            <a:ext cx="464515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early beat that arises from atrial tissue, not the sinus node.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for a premature, abnormal P wave — often buried in the prior T wave.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QRS is usually narrow (normal), because conduction is normal.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Generally benign; common in newborns and often resolves.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7040880" y="4892040"/>
            <a:ext cx="4645152" cy="960120"/>
          </a:xfrm>
          <a:prstGeom prst="roundRect">
            <a:avLst>
              <a:gd name="adj" fmla="val 7619"/>
            </a:avLst>
          </a:prstGeom>
          <a:solidFill>
            <a:srgbClr val="EAF1F9"/>
          </a:solidFill>
          <a:ln w="12700">
            <a:solidFill>
              <a:srgbClr val="1B4965"/>
            </a:solidFill>
            <a:prstDash val="solid"/>
          </a:ln>
        </p:spPr>
      </p:sp>
      <p:pic>
        <p:nvPicPr>
          <p:cNvPr id="12" name="Image 2" descr="icons/heart_r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818120" y="4983480"/>
            <a:ext cx="3685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POINT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deformed T wave before an early beat is the clue that a hidden premature P is present.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bol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ECTOPY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Premature Ventricular Contraction (PVC)</a:t>
            </a:r>
            <a:endParaRPr lang="en-US" sz="2800" dirty="0"/>
          </a:p>
        </p:txBody>
      </p:sp>
      <p:pic>
        <p:nvPicPr>
          <p:cNvPr id="6" name="Image 1" descr="figs/fig_484_3_pv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965813"/>
            <a:ext cx="5852160" cy="3374431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1892661"/>
            <a:ext cx="5998464" cy="3520735"/>
          </a:xfrm>
          <a:prstGeom prst="roundRect">
            <a:avLst>
              <a:gd name="adj" fmla="val 1299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5449971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484.3 — PVCs in bigeminy: wide, bizarre beats with no preceding P wave.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6766560" y="1572768"/>
            <a:ext cx="4919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Ventricular ectopy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6766560" y="2011680"/>
            <a:ext cx="491947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premature beat is WIDE and morphologically different from sinus beats.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preceding premature P wave; often a full compensatory pause follows.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Bigeminy = every other beat is a PVC; trigeminy = every third.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Uniform (monomorphic) = one focus; multiform = multiple foci.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Fusion beats prove the ventricular origin of the ectopic beat.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766560" y="4892040"/>
            <a:ext cx="4919472" cy="960120"/>
          </a:xfrm>
          <a:prstGeom prst="roundRect">
            <a:avLst>
              <a:gd name="adj" fmla="val 7619"/>
            </a:avLst>
          </a:prstGeom>
          <a:solidFill>
            <a:srgbClr val="EAF1F9"/>
          </a:solidFill>
          <a:ln w="12700">
            <a:solidFill>
              <a:srgbClr val="1B4965"/>
            </a:solidFill>
            <a:prstDash val="solid"/>
          </a:ln>
        </p:spPr>
      </p:sp>
      <p:pic>
        <p:nvPicPr>
          <p:cNvPr id="12" name="Image 2" descr="icons/heart_r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543800" y="4983480"/>
            <a:ext cx="3959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POINT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Wide + early + no P wave = ventricular. Narrow + early + abnormal P = atrial.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bol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TACHYARRHYTHMIA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SVT &amp; Wolff–Parkinson–White (WPW)</a:t>
            </a:r>
            <a:endParaRPr lang="en-US" sz="2800" dirty="0"/>
          </a:p>
        </p:txBody>
      </p:sp>
      <p:pic>
        <p:nvPicPr>
          <p:cNvPr id="6" name="Image 1" descr="figs/fig_484_4a_sv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031" y="1554480"/>
            <a:ext cx="5169378" cy="20116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7200" y="352044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484.4A — SVT in WPW: narrow QRS, retrograde P on the T upstroke.</a:t>
            </a:r>
            <a:endParaRPr lang="en-US" sz="1000" dirty="0"/>
          </a:p>
        </p:txBody>
      </p:sp>
      <p:pic>
        <p:nvPicPr>
          <p:cNvPr id="8" name="Image 2" descr="figs/fig_484_4b_wp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992" y="3931920"/>
            <a:ext cx="3949456" cy="192024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57200" y="585216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484.4B — Later, WPW features: short PR, wide QRS with slurred delta wave.</a:t>
            </a:r>
            <a:endParaRPr lang="en-US" sz="1000" dirty="0"/>
          </a:p>
        </p:txBody>
      </p:sp>
      <p:sp>
        <p:nvSpPr>
          <p:cNvPr id="10" name="Text 5"/>
          <p:cNvSpPr/>
          <p:nvPr/>
        </p:nvSpPr>
        <p:spPr>
          <a:xfrm>
            <a:off x="6766560" y="1554480"/>
            <a:ext cx="4919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teaching points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6766560" y="1965960"/>
            <a:ext cx="4919472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SVT: sudden, regular, narrow-complex tachycardia (often &gt; 220–230 bpm).</a:t>
            </a:r>
            <a:endParaRPr lang="en-US" sz="1300" dirty="0"/>
          </a:p>
          <a:p>
            <a:pPr marL="165100" indent="-1651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is relatively FIXED — unlike sinus tachy which varies with tone.</a:t>
            </a:r>
            <a:endParaRPr lang="en-US" sz="1300" dirty="0"/>
          </a:p>
          <a:p>
            <a:pPr marL="165100" indent="-1651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WPW = an accessory pathway (bypass tract) between atria and ventricles.</a:t>
            </a:r>
            <a:endParaRPr lang="en-US" sz="1300" dirty="0"/>
          </a:p>
          <a:p>
            <a:pPr marL="165100" indent="-1651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WPW triad at rest: short PR, wide QRS, slurred upstroke = delta wave.</a:t>
            </a:r>
            <a:endParaRPr lang="en-US" sz="1300" dirty="0"/>
          </a:p>
          <a:p>
            <a:pPr marL="165100" indent="-1651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WPW carries a small but real risk of sudden death (AF → VF).</a:t>
            </a:r>
            <a:endParaRPr lang="en-US" sz="1300" dirty="0"/>
          </a:p>
          <a:p>
            <a:pPr marL="165100" indent="-1651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Syncope in WPW is an ominous sign → refer for EP study ± ablation.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6766560" y="5486400"/>
            <a:ext cx="4919472" cy="457200"/>
          </a:xfrm>
          <a:prstGeom prst="roundRect">
            <a:avLst>
              <a:gd name="adj" fmla="val 12000"/>
            </a:avLst>
          </a:prstGeom>
          <a:solidFill>
            <a:srgbClr val="FDECEC"/>
          </a:solidFill>
          <a:ln w="12700">
            <a:solidFill>
              <a:srgbClr val="C1121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949440" y="5504688"/>
            <a:ext cx="455371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 sinus tachy: </a:t>
            </a:r>
            <a:pPr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for a normal P-wave axis (upright in I &amp; aVF) and rate that varies.</a:t>
            </a:r>
            <a:endParaRPr lang="en-US" sz="125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bol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TACHYARRHYTHMIA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Atrial Flutter</a:t>
            </a:r>
            <a:endParaRPr lang="en-US" sz="2800" dirty="0"/>
          </a:p>
        </p:txBody>
      </p:sp>
      <p:pic>
        <p:nvPicPr>
          <p:cNvPr id="6" name="Image 1" descr="figs/fig_484_8_flutt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931107"/>
            <a:ext cx="6126480" cy="3443843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1857955"/>
            <a:ext cx="6272784" cy="3590147"/>
          </a:xfrm>
          <a:prstGeom prst="roundRect">
            <a:avLst>
              <a:gd name="adj" fmla="val 1273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5484677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484.8 — Neonatal atrial flutter: flutter waves at ~375 bpm with variable AV conduction.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7040880" y="1572768"/>
            <a:ext cx="4645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'saw-tooth' rhythm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040880" y="2011680"/>
            <a:ext cx="464515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Rapid, regular atrial activity — classic saw-tooth 'F' waves.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rates ~250–400 bpm; the AV node blocks some impulses.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 AV conduction (e.g. 2:1, 3:1) sets the ventricular rate.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Ventricular response is often regular for a given conduction ratio.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7040880" y="4892040"/>
            <a:ext cx="4645152" cy="960120"/>
          </a:xfrm>
          <a:prstGeom prst="roundRect">
            <a:avLst>
              <a:gd name="adj" fmla="val 7619"/>
            </a:avLst>
          </a:prstGeom>
          <a:solidFill>
            <a:srgbClr val="EAF1F9"/>
          </a:solidFill>
          <a:ln w="12700">
            <a:solidFill>
              <a:srgbClr val="1B4965"/>
            </a:solidFill>
            <a:prstDash val="solid"/>
          </a:ln>
        </p:spPr>
      </p:sp>
      <p:pic>
        <p:nvPicPr>
          <p:cNvPr id="12" name="Image 2" descr="icons/heart_r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818120" y="4983480"/>
            <a:ext cx="3685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POINT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Saw-tooth baseline + a ventricular rate that is a neat fraction of the atrial rate = flutter.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bol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TACHYARRHYTHMIA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Atrial Fibrillation</a:t>
            </a:r>
            <a:endParaRPr lang="en-US" sz="2800" dirty="0"/>
          </a:p>
        </p:txBody>
      </p:sp>
      <p:pic>
        <p:nvPicPr>
          <p:cNvPr id="6" name="Image 1" descr="figs/fig_484_9_afib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834869"/>
            <a:ext cx="6126480" cy="3636318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1761717"/>
            <a:ext cx="6272784" cy="3782622"/>
          </a:xfrm>
          <a:prstGeom prst="roundRect">
            <a:avLst>
              <a:gd name="adj" fmla="val 1209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5580915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484.9 — Atrial fibrillation: no clear P waves, irregularly irregular ventricular response.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7040880" y="1572768"/>
            <a:ext cx="4645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Irregularly irregular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040880" y="2011680"/>
            <a:ext cx="464515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Absence of clear, organised P waves.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Chaotic, low-amplitude fibrillatory ('f') waves in the baseline.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ventricular response is irregularly irregular — no two R–R alike.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carefully for f waves in every lead with an irregular rhythm.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7040880" y="4892040"/>
            <a:ext cx="4645152" cy="960120"/>
          </a:xfrm>
          <a:prstGeom prst="roundRect">
            <a:avLst>
              <a:gd name="adj" fmla="val 7619"/>
            </a:avLst>
          </a:prstGeom>
          <a:solidFill>
            <a:srgbClr val="EAF1F9"/>
          </a:solidFill>
          <a:ln w="12700">
            <a:solidFill>
              <a:srgbClr val="1B4965"/>
            </a:solidFill>
            <a:prstDash val="solid"/>
          </a:ln>
        </p:spPr>
      </p:sp>
      <p:pic>
        <p:nvPicPr>
          <p:cNvPr id="12" name="Image 2" descr="icons/heart_r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818120" y="4983480"/>
            <a:ext cx="3685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POINT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two R–R intervals the same + no P waves = atrial fibrillation until proven otherwise.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exclai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LIFE-THREATENING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Ventricular Tachycardia (VT)</a:t>
            </a:r>
            <a:endParaRPr lang="en-US" sz="2800" dirty="0"/>
          </a:p>
        </p:txBody>
      </p:sp>
      <p:pic>
        <p:nvPicPr>
          <p:cNvPr id="6" name="Image 1" descr="figs/fig_484_10_v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902170"/>
            <a:ext cx="6126480" cy="3501716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1829018"/>
            <a:ext cx="6272784" cy="3648020"/>
          </a:xfrm>
          <a:prstGeom prst="roundRect">
            <a:avLst>
              <a:gd name="adj" fmla="val 1253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5513614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484.10 — VT: wide, abnormal QRS complexes; AV dissociation seen in the lead II rhythm strip.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7040880" y="1572768"/>
            <a:ext cx="4645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can't-miss diagnosis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040880" y="2011680"/>
            <a:ext cx="464515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wide-complex tachycardia arising below the AV node.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QRS complexes are WIDE and abnormal in morphology.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dissociation — the atria and ventricles beat independently.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 beats and fusion beats confirm the diagnosis.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any wide-complex tachycardia as VT until proven otherwise.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7040880" y="4892040"/>
            <a:ext cx="4645152" cy="960120"/>
          </a:xfrm>
          <a:prstGeom prst="roundRect">
            <a:avLst>
              <a:gd name="adj" fmla="val 7619"/>
            </a:avLst>
          </a:prstGeom>
          <a:solidFill>
            <a:srgbClr val="FDECEC"/>
          </a:solidFill>
          <a:ln w="12700">
            <a:solidFill>
              <a:srgbClr val="C1121F"/>
            </a:solidFill>
            <a:prstDash val="solid"/>
          </a:ln>
        </p:spPr>
      </p:sp>
      <p:pic>
        <p:nvPicPr>
          <p:cNvPr id="12" name="Image 2" descr="icons/exclaim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818120" y="4983480"/>
            <a:ext cx="3685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PITFALL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sick child, a wide-complex tachycardia is VT until proven otherwise — never assume SVT with aberrancy.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he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BRADYARRHYTHMIA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Complete (3rd-Degree) AV Block</a:t>
            </a:r>
            <a:endParaRPr lang="en-US" sz="2800" dirty="0"/>
          </a:p>
        </p:txBody>
      </p:sp>
      <p:pic>
        <p:nvPicPr>
          <p:cNvPr id="6" name="Image 1" descr="figs/fig_484_14_avb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872000"/>
            <a:ext cx="6126480" cy="3562056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21208" y="1798848"/>
            <a:ext cx="6272784" cy="3708360"/>
          </a:xfrm>
          <a:prstGeom prst="roundRect">
            <a:avLst>
              <a:gd name="adj" fmla="val 1233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411480" y="5543784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484.14 — Congenital complete AV block: ventricular rate 44 bpm, atrial ~100 bpm, fully dissociated.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7040880" y="1572768"/>
            <a:ext cx="4645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 and ventricles divorced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7040880" y="2011680"/>
            <a:ext cx="464515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atrial impulse conducts to the ventricles — complete dissociation.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atrial rate is faster and totally independent of the ventricular rate.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escape rhythm drives the ventricles (here ~44 bpm).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CONGENITAL complete AV block the QRS is often narrow/normal.</a:t>
            </a:r>
            <a:endParaRPr lang="en-US" sz="1350" dirty="0"/>
          </a:p>
          <a:p>
            <a:pPr marL="177800" indent="-1778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Associated with maternal anti-Ro/anti-La (neonatal lupus).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7040880" y="4892040"/>
            <a:ext cx="4645152" cy="960120"/>
          </a:xfrm>
          <a:prstGeom prst="roundRect">
            <a:avLst>
              <a:gd name="adj" fmla="val 7619"/>
            </a:avLst>
          </a:prstGeom>
          <a:solidFill>
            <a:srgbClr val="EAF1F9"/>
          </a:solidFill>
          <a:ln w="12700">
            <a:solidFill>
              <a:srgbClr val="1B4965"/>
            </a:solidFill>
            <a:prstDash val="solid"/>
          </a:ln>
        </p:spPr>
      </p:sp>
      <p:pic>
        <p:nvPicPr>
          <p:cNvPr id="12" name="Image 2" descr="icons/heart_r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51114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818120" y="4983480"/>
            <a:ext cx="3685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POINT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P's + regular QRS's marching independently = complete heart block.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clo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CHANNELOPATHY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Long-QT Syndrome → Torsades de Pointes</a:t>
            </a:r>
            <a:endParaRPr lang="en-US" sz="2800" dirty="0"/>
          </a:p>
        </p:txBody>
      </p:sp>
      <p:pic>
        <p:nvPicPr>
          <p:cNvPr id="6" name="Image 1" descr="figs/fig_485_3_longq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660" y="1572768"/>
            <a:ext cx="6065641" cy="214884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734508" y="1499616"/>
            <a:ext cx="6211945" cy="2295144"/>
          </a:xfrm>
          <a:prstGeom prst="roundRect">
            <a:avLst>
              <a:gd name="adj" fmla="val 1992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502920" y="370332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485.3 — Long-QT in a neonate: markedly prolonged QTc with T-wave alternans.</a:t>
            </a:r>
            <a:endParaRPr lang="en-US" sz="1000" dirty="0"/>
          </a:p>
        </p:txBody>
      </p:sp>
      <p:pic>
        <p:nvPicPr>
          <p:cNvPr id="9" name="Image 2" descr="figs/fig_485_4_torsade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369" y="4343400"/>
            <a:ext cx="3266223" cy="1554480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2134217" y="4270248"/>
            <a:ext cx="3412527" cy="1700784"/>
          </a:xfrm>
          <a:prstGeom prst="roundRect">
            <a:avLst>
              <a:gd name="adj" fmla="val 2688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502920" y="594360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485.4 — Torsades de pointes in long-QT syndrome.</a:t>
            </a:r>
            <a:endParaRPr lang="en-US" sz="1000" dirty="0"/>
          </a:p>
        </p:txBody>
      </p:sp>
      <p:sp>
        <p:nvSpPr>
          <p:cNvPr id="12" name="Text 7"/>
          <p:cNvSpPr/>
          <p:nvPr/>
        </p:nvSpPr>
        <p:spPr>
          <a:xfrm>
            <a:off x="7406640" y="1572768"/>
            <a:ext cx="4279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lethal sequence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7406640" y="1965960"/>
            <a:ext cx="427939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prolonged QTc destabilizes ventricular repolarization.</a:t>
            </a:r>
            <a:endParaRPr lang="en-US" sz="1300" dirty="0"/>
          </a:p>
          <a:p>
            <a:pPr marL="165100" indent="-1651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T-wave alternans (beat-to-beat T change) signals high risk.</a:t>
            </a:r>
            <a:endParaRPr lang="en-US" sz="1300" dirty="0"/>
          </a:p>
          <a:p>
            <a:pPr marL="165100" indent="-1651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degenerate into torsades de pointes — a polymorphic VT.</a:t>
            </a:r>
            <a:endParaRPr lang="en-US" sz="1300" dirty="0"/>
          </a:p>
          <a:p>
            <a:pPr marL="165100" indent="-1651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Torsades may self-terminate or progress to VF and sudden death.</a:t>
            </a:r>
            <a:endParaRPr lang="en-US" sz="1300" dirty="0"/>
          </a:p>
          <a:p>
            <a:pPr marL="165100" indent="-1651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Causes: congenital channelopathy, drugs, hypokalemia, hypomagnesemia.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7406640" y="4800600"/>
            <a:ext cx="4279392" cy="1097280"/>
          </a:xfrm>
          <a:prstGeom prst="roundRect">
            <a:avLst>
              <a:gd name="adj" fmla="val 6667"/>
            </a:avLst>
          </a:prstGeom>
          <a:solidFill>
            <a:srgbClr val="FDECEC"/>
          </a:solidFill>
          <a:ln w="12700">
            <a:solidFill>
              <a:srgbClr val="C1121F"/>
            </a:solidFill>
            <a:prstDash val="solid"/>
          </a:ln>
        </p:spPr>
      </p:sp>
      <p:pic>
        <p:nvPicPr>
          <p:cNvPr id="15" name="Image 3" descr="icons/exclaim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0" y="5029200"/>
            <a:ext cx="457200" cy="4572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183880" y="4892040"/>
            <a:ext cx="3319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ON IT
</a:t>
            </a:r>
            <a:pPr indent="0" marL="0">
              <a:buNone/>
            </a:pPr>
            <a:r>
              <a:rPr lang="en-US" sz="13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 the family, review QT-prolonging drugs, correct K⁺/Mg²⁺, and refer — an ICD may be needed.</a:t>
            </a:r>
            <a:endParaRPr lang="en-US" sz="1100" dirty="0"/>
          </a:p>
        </p:txBody>
      </p:sp>
      <p:sp>
        <p:nvSpPr>
          <p:cNvPr id="17" name="Text 11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8" name="Text 12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9" name="Text 13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1B4965"/>
          </a:solidFill>
          <a:ln/>
        </p:spPr>
      </p:sp>
      <p:pic>
        <p:nvPicPr>
          <p:cNvPr id="3" name="Image 0" descr="icons/lis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REFERENCE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Diagnosing Tachyarrhythmias at a Glance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640080" y="1691640"/>
            <a:ext cx="3017520" cy="603504"/>
          </a:xfrm>
          <a:prstGeom prst="rect">
            <a:avLst/>
          </a:prstGeom>
          <a:solidFill>
            <a:srgbClr val="0B2545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49808" y="1691640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Rhythm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657600" y="1691640"/>
            <a:ext cx="2194560" cy="603504"/>
          </a:xfrm>
          <a:prstGeom prst="rect">
            <a:avLst/>
          </a:prstGeom>
          <a:solidFill>
            <a:srgbClr val="0B2545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767328" y="1691640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(bpm)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852160" y="1691640"/>
            <a:ext cx="3291840" cy="603504"/>
          </a:xfrm>
          <a:prstGeom prst="rect">
            <a:avLst/>
          </a:prstGeom>
          <a:solidFill>
            <a:srgbClr val="0B2545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961888" y="1691640"/>
            <a:ext cx="3108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wave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9144000" y="1691640"/>
            <a:ext cx="2423160" cy="603504"/>
          </a:xfrm>
          <a:prstGeom prst="rect">
            <a:avLst/>
          </a:prstGeom>
          <a:solidFill>
            <a:srgbClr val="0B2545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253728" y="169164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Regularity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40080" y="2295144"/>
            <a:ext cx="3017520" cy="603504"/>
          </a:xfrm>
          <a:prstGeom prst="rect">
            <a:avLst/>
          </a:prstGeom>
          <a:solidFill>
            <a:srgbClr val="EEF3F9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49808" y="2295144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Sinus tachycardia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3657600" y="2295144"/>
            <a:ext cx="2194560" cy="603504"/>
          </a:xfrm>
          <a:prstGeom prst="rect">
            <a:avLst/>
          </a:prstGeom>
          <a:solidFill>
            <a:srgbClr val="EEF3F9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767328" y="2295144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230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5852160" y="2295144"/>
            <a:ext cx="3291840" cy="603504"/>
          </a:xfrm>
          <a:prstGeom prst="rect">
            <a:avLst/>
          </a:prstGeom>
          <a:solidFill>
            <a:srgbClr val="EEF3F9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961888" y="2295144"/>
            <a:ext cx="3108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present, normal axis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9144000" y="2295144"/>
            <a:ext cx="2423160" cy="603504"/>
          </a:xfrm>
          <a:prstGeom prst="rect">
            <a:avLst/>
          </a:prstGeom>
          <a:solidFill>
            <a:srgbClr val="EEF3F9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253728" y="2295144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Varies with respiration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640080" y="2898648"/>
            <a:ext cx="301752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49808" y="2898648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tachycardia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3657600" y="2898648"/>
            <a:ext cx="219456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767328" y="2898648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180–320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5852160" y="2898648"/>
            <a:ext cx="329184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961888" y="2898648"/>
            <a:ext cx="3108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Abnormal P morphology/axis</a:t>
            </a:r>
            <a:endParaRPr lang="en-US" sz="1250" dirty="0"/>
          </a:p>
        </p:txBody>
      </p:sp>
      <p:sp>
        <p:nvSpPr>
          <p:cNvPr id="28" name="Shape 25"/>
          <p:cNvSpPr/>
          <p:nvPr/>
        </p:nvSpPr>
        <p:spPr>
          <a:xfrm>
            <a:off x="9144000" y="2898648"/>
            <a:ext cx="242316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9253728" y="2898648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Usually regular</a:t>
            </a:r>
            <a:endParaRPr lang="en-US" sz="1250" dirty="0"/>
          </a:p>
        </p:txBody>
      </p:sp>
      <p:sp>
        <p:nvSpPr>
          <p:cNvPr id="30" name="Shape 27"/>
          <p:cNvSpPr/>
          <p:nvPr/>
        </p:nvSpPr>
        <p:spPr>
          <a:xfrm>
            <a:off x="640080" y="3502152"/>
            <a:ext cx="3017520" cy="603504"/>
          </a:xfrm>
          <a:prstGeom prst="rect">
            <a:avLst/>
          </a:prstGeom>
          <a:solidFill>
            <a:srgbClr val="EEF3F9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49808" y="3502152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flutter</a:t>
            </a:r>
            <a:endParaRPr lang="en-US" sz="1250" dirty="0"/>
          </a:p>
        </p:txBody>
      </p:sp>
      <p:sp>
        <p:nvSpPr>
          <p:cNvPr id="32" name="Shape 29"/>
          <p:cNvSpPr/>
          <p:nvPr/>
        </p:nvSpPr>
        <p:spPr>
          <a:xfrm>
            <a:off x="3657600" y="3502152"/>
            <a:ext cx="2194560" cy="603504"/>
          </a:xfrm>
          <a:prstGeom prst="rect">
            <a:avLst/>
          </a:prstGeom>
          <a:solidFill>
            <a:srgbClr val="EEF3F9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3767328" y="3502152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250–400</a:t>
            </a:r>
            <a:endParaRPr lang="en-US" sz="1250" dirty="0"/>
          </a:p>
        </p:txBody>
      </p:sp>
      <p:sp>
        <p:nvSpPr>
          <p:cNvPr id="34" name="Shape 31"/>
          <p:cNvSpPr/>
          <p:nvPr/>
        </p:nvSpPr>
        <p:spPr>
          <a:xfrm>
            <a:off x="5852160" y="3502152"/>
            <a:ext cx="3291840" cy="603504"/>
          </a:xfrm>
          <a:prstGeom prst="rect">
            <a:avLst/>
          </a:prstGeom>
          <a:solidFill>
            <a:srgbClr val="EEF3F9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961888" y="3502152"/>
            <a:ext cx="3108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Saw-tooth flutter waves</a:t>
            </a:r>
            <a:endParaRPr lang="en-US" sz="1250" dirty="0"/>
          </a:p>
        </p:txBody>
      </p:sp>
      <p:sp>
        <p:nvSpPr>
          <p:cNvPr id="36" name="Shape 33"/>
          <p:cNvSpPr/>
          <p:nvPr/>
        </p:nvSpPr>
        <p:spPr>
          <a:xfrm>
            <a:off x="9144000" y="3502152"/>
            <a:ext cx="2423160" cy="603504"/>
          </a:xfrm>
          <a:prstGeom prst="rect">
            <a:avLst/>
          </a:prstGeom>
          <a:solidFill>
            <a:srgbClr val="EEF3F9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9253728" y="3502152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(2:1, 3:1…)</a:t>
            </a:r>
            <a:endParaRPr lang="en-US" sz="1250" dirty="0"/>
          </a:p>
        </p:txBody>
      </p:sp>
      <p:sp>
        <p:nvSpPr>
          <p:cNvPr id="38" name="Shape 35"/>
          <p:cNvSpPr/>
          <p:nvPr/>
        </p:nvSpPr>
        <p:spPr>
          <a:xfrm>
            <a:off x="640080" y="4105656"/>
            <a:ext cx="301752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749808" y="4105656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fibrillation</a:t>
            </a:r>
            <a:endParaRPr lang="en-US" sz="1250" dirty="0"/>
          </a:p>
        </p:txBody>
      </p:sp>
      <p:sp>
        <p:nvSpPr>
          <p:cNvPr id="40" name="Shape 37"/>
          <p:cNvSpPr/>
          <p:nvPr/>
        </p:nvSpPr>
        <p:spPr>
          <a:xfrm>
            <a:off x="3657600" y="4105656"/>
            <a:ext cx="219456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3767328" y="4105656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120–180</a:t>
            </a:r>
            <a:endParaRPr lang="en-US" sz="1250" dirty="0"/>
          </a:p>
        </p:txBody>
      </p:sp>
      <p:sp>
        <p:nvSpPr>
          <p:cNvPr id="42" name="Shape 39"/>
          <p:cNvSpPr/>
          <p:nvPr/>
        </p:nvSpPr>
        <p:spPr>
          <a:xfrm>
            <a:off x="5852160" y="4105656"/>
            <a:ext cx="329184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5961888" y="4105656"/>
            <a:ext cx="3108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Fibrillatory waves</a:t>
            </a:r>
            <a:endParaRPr lang="en-US" sz="1250" dirty="0"/>
          </a:p>
        </p:txBody>
      </p:sp>
      <p:sp>
        <p:nvSpPr>
          <p:cNvPr id="44" name="Shape 41"/>
          <p:cNvSpPr/>
          <p:nvPr/>
        </p:nvSpPr>
        <p:spPr>
          <a:xfrm>
            <a:off x="9144000" y="4105656"/>
            <a:ext cx="242316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9253728" y="4105656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Irregularly irregular</a:t>
            </a:r>
            <a:endParaRPr lang="en-US" sz="1250" dirty="0"/>
          </a:p>
        </p:txBody>
      </p:sp>
      <p:sp>
        <p:nvSpPr>
          <p:cNvPr id="46" name="Shape 43"/>
          <p:cNvSpPr/>
          <p:nvPr/>
        </p:nvSpPr>
        <p:spPr>
          <a:xfrm>
            <a:off x="640080" y="4709160"/>
            <a:ext cx="3017520" cy="603504"/>
          </a:xfrm>
          <a:prstGeom prst="rect">
            <a:avLst/>
          </a:prstGeom>
          <a:solidFill>
            <a:srgbClr val="EEF3F9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749808" y="4709160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Junctional tachycardia</a:t>
            </a:r>
            <a:endParaRPr lang="en-US" sz="1250" dirty="0"/>
          </a:p>
        </p:txBody>
      </p:sp>
      <p:sp>
        <p:nvSpPr>
          <p:cNvPr id="48" name="Shape 45"/>
          <p:cNvSpPr/>
          <p:nvPr/>
        </p:nvSpPr>
        <p:spPr>
          <a:xfrm>
            <a:off x="3657600" y="4709160"/>
            <a:ext cx="2194560" cy="603504"/>
          </a:xfrm>
          <a:prstGeom prst="rect">
            <a:avLst/>
          </a:prstGeom>
          <a:solidFill>
            <a:srgbClr val="EEF3F9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3767328" y="4709160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120–280</a:t>
            </a:r>
            <a:endParaRPr lang="en-US" sz="1250" dirty="0"/>
          </a:p>
        </p:txBody>
      </p:sp>
      <p:sp>
        <p:nvSpPr>
          <p:cNvPr id="50" name="Shape 47"/>
          <p:cNvSpPr/>
          <p:nvPr/>
        </p:nvSpPr>
        <p:spPr>
          <a:xfrm>
            <a:off x="5852160" y="4709160"/>
            <a:ext cx="3291840" cy="603504"/>
          </a:xfrm>
          <a:prstGeom prst="rect">
            <a:avLst/>
          </a:prstGeom>
          <a:solidFill>
            <a:srgbClr val="EEF3F9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5961888" y="4709160"/>
            <a:ext cx="3108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dissociation, capture beats</a:t>
            </a:r>
            <a:endParaRPr lang="en-US" sz="1250" dirty="0"/>
          </a:p>
        </p:txBody>
      </p:sp>
      <p:sp>
        <p:nvSpPr>
          <p:cNvPr id="52" name="Shape 49"/>
          <p:cNvSpPr/>
          <p:nvPr/>
        </p:nvSpPr>
        <p:spPr>
          <a:xfrm>
            <a:off x="9144000" y="4709160"/>
            <a:ext cx="2423160" cy="603504"/>
          </a:xfrm>
          <a:prstGeom prst="rect">
            <a:avLst/>
          </a:prstGeom>
          <a:solidFill>
            <a:srgbClr val="EEF3F9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9253728" y="4709160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(± capture)</a:t>
            </a:r>
            <a:endParaRPr lang="en-US" sz="1250" dirty="0"/>
          </a:p>
        </p:txBody>
      </p:sp>
      <p:sp>
        <p:nvSpPr>
          <p:cNvPr id="54" name="Shape 51"/>
          <p:cNvSpPr/>
          <p:nvPr/>
        </p:nvSpPr>
        <p:spPr>
          <a:xfrm>
            <a:off x="640080" y="5312664"/>
            <a:ext cx="301752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749808" y="5312664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Ventricular tachycardia</a:t>
            </a:r>
            <a:endParaRPr lang="en-US" sz="1250" dirty="0"/>
          </a:p>
        </p:txBody>
      </p:sp>
      <p:sp>
        <p:nvSpPr>
          <p:cNvPr id="56" name="Shape 53"/>
          <p:cNvSpPr/>
          <p:nvPr/>
        </p:nvSpPr>
        <p:spPr>
          <a:xfrm>
            <a:off x="3657600" y="5312664"/>
            <a:ext cx="219456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3767328" y="5312664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120–300</a:t>
            </a:r>
            <a:endParaRPr lang="en-US" sz="1250" dirty="0"/>
          </a:p>
        </p:txBody>
      </p:sp>
      <p:sp>
        <p:nvSpPr>
          <p:cNvPr id="58" name="Shape 55"/>
          <p:cNvSpPr/>
          <p:nvPr/>
        </p:nvSpPr>
        <p:spPr>
          <a:xfrm>
            <a:off x="5852160" y="5312664"/>
            <a:ext cx="329184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5961888" y="5312664"/>
            <a:ext cx="3108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dissociation, fusion beats</a:t>
            </a:r>
            <a:endParaRPr lang="en-US" sz="1250" dirty="0"/>
          </a:p>
        </p:txBody>
      </p:sp>
      <p:sp>
        <p:nvSpPr>
          <p:cNvPr id="60" name="Shape 57"/>
          <p:cNvSpPr/>
          <p:nvPr/>
        </p:nvSpPr>
        <p:spPr>
          <a:xfrm>
            <a:off x="9144000" y="5312664"/>
            <a:ext cx="242316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D3DEEC"/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9253728" y="5312664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(± capture)</a:t>
            </a:r>
            <a:endParaRPr lang="en-US" sz="1250" dirty="0"/>
          </a:p>
        </p:txBody>
      </p:sp>
      <p:sp>
        <p:nvSpPr>
          <p:cNvPr id="62" name="Text 59"/>
          <p:cNvSpPr/>
          <p:nvPr/>
        </p:nvSpPr>
        <p:spPr>
          <a:xfrm>
            <a:off x="640080" y="6007608"/>
            <a:ext cx="10927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Adapted from Nelson Textbook of Pediatrics, Table 484.2.</a:t>
            </a:r>
            <a:endParaRPr lang="en-US" sz="1100" dirty="0"/>
          </a:p>
        </p:txBody>
      </p:sp>
      <p:sp>
        <p:nvSpPr>
          <p:cNvPr id="63" name="Text 60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64" name="Text 61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65" name="Text 62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E9B4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822960" y="868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things to remember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1828800"/>
            <a:ext cx="10561320" cy="777240"/>
          </a:xfrm>
          <a:prstGeom prst="roundRect">
            <a:avLst>
              <a:gd name="adj" fmla="val 9412"/>
            </a:avLst>
          </a:prstGeom>
          <a:solidFill>
            <a:srgbClr val="12325A"/>
          </a:solidFill>
          <a:ln w="12700">
            <a:solidFill>
              <a:srgbClr val="1B496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78992" y="1920240"/>
            <a:ext cx="585216" cy="585216"/>
          </a:xfrm>
          <a:prstGeom prst="ellipse">
            <a:avLst/>
          </a:prstGeom>
          <a:solidFill>
            <a:srgbClr val="C1121F"/>
          </a:solidFill>
          <a:ln/>
        </p:spPr>
      </p:sp>
      <p:pic>
        <p:nvPicPr>
          <p:cNvPr id="6" name="Image 0" descr="icons/bab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3622" y="1934870"/>
            <a:ext cx="555955" cy="55595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920240" y="1828800"/>
            <a:ext cx="9235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child's ECG is age-dependent — the normal newborn is right-dominant and evolves toward the adult pattern.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822960" y="2724912"/>
            <a:ext cx="10561320" cy="777240"/>
          </a:xfrm>
          <a:prstGeom prst="roundRect">
            <a:avLst>
              <a:gd name="adj" fmla="val 9412"/>
            </a:avLst>
          </a:prstGeom>
          <a:solidFill>
            <a:srgbClr val="12325A"/>
          </a:solidFill>
          <a:ln w="12700">
            <a:solidFill>
              <a:srgbClr val="1B496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078992" y="2816352"/>
            <a:ext cx="585216" cy="585216"/>
          </a:xfrm>
          <a:prstGeom prst="ellipse">
            <a:avLst/>
          </a:prstGeom>
          <a:solidFill>
            <a:srgbClr val="C1121F"/>
          </a:solidFill>
          <a:ln/>
        </p:spPr>
      </p:sp>
      <p:pic>
        <p:nvPicPr>
          <p:cNvPr id="10" name="Image 1" descr="icons/lis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622" y="2830982"/>
            <a:ext cx="555955" cy="55595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920240" y="2724912"/>
            <a:ext cx="9235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systematically every time: rate → rhythm → axis → intervals → chambers → ST/T.</a:t>
            </a:r>
            <a:endParaRPr lang="en-US" sz="1450" dirty="0"/>
          </a:p>
        </p:txBody>
      </p:sp>
      <p:sp>
        <p:nvSpPr>
          <p:cNvPr id="12" name="Shape 8"/>
          <p:cNvSpPr/>
          <p:nvPr/>
        </p:nvSpPr>
        <p:spPr>
          <a:xfrm>
            <a:off x="822960" y="3621024"/>
            <a:ext cx="10561320" cy="777240"/>
          </a:xfrm>
          <a:prstGeom prst="roundRect">
            <a:avLst>
              <a:gd name="adj" fmla="val 9412"/>
            </a:avLst>
          </a:prstGeom>
          <a:solidFill>
            <a:srgbClr val="12325A"/>
          </a:solidFill>
          <a:ln w="12700">
            <a:solidFill>
              <a:srgbClr val="1B4965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1078992" y="3712464"/>
            <a:ext cx="585216" cy="585216"/>
          </a:xfrm>
          <a:prstGeom prst="ellipse">
            <a:avLst/>
          </a:prstGeom>
          <a:solidFill>
            <a:srgbClr val="C1121F"/>
          </a:solidFill>
          <a:ln/>
        </p:spPr>
      </p:sp>
      <p:pic>
        <p:nvPicPr>
          <p:cNvPr id="14" name="Image 2" descr="icons/hear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622" y="3727094"/>
            <a:ext cx="555955" cy="55595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920240" y="3621024"/>
            <a:ext cx="9235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QRS width before calling BBB; use age-based voltages before calling hypertrophy.</a:t>
            </a:r>
            <a:endParaRPr lang="en-US" sz="1450" dirty="0"/>
          </a:p>
        </p:txBody>
      </p:sp>
      <p:sp>
        <p:nvSpPr>
          <p:cNvPr id="16" name="Shape 11"/>
          <p:cNvSpPr/>
          <p:nvPr/>
        </p:nvSpPr>
        <p:spPr>
          <a:xfrm>
            <a:off x="822960" y="4517136"/>
            <a:ext cx="10561320" cy="777240"/>
          </a:xfrm>
          <a:prstGeom prst="roundRect">
            <a:avLst>
              <a:gd name="adj" fmla="val 9412"/>
            </a:avLst>
          </a:prstGeom>
          <a:solidFill>
            <a:srgbClr val="12325A"/>
          </a:solidFill>
          <a:ln w="12700">
            <a:solidFill>
              <a:srgbClr val="1B4965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1078992" y="4608576"/>
            <a:ext cx="585216" cy="585216"/>
          </a:xfrm>
          <a:prstGeom prst="ellipse">
            <a:avLst/>
          </a:prstGeom>
          <a:solidFill>
            <a:srgbClr val="C1121F"/>
          </a:solidFill>
          <a:ln/>
        </p:spPr>
      </p:sp>
      <p:pic>
        <p:nvPicPr>
          <p:cNvPr id="18" name="Image 3" descr="icons/flas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22" y="4623206"/>
            <a:ext cx="555955" cy="55595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920240" y="4517136"/>
            <a:ext cx="9235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Peaked T = hyperkalemia; U waves = hypokalemia; long QT risks torsades — act fast.</a:t>
            </a:r>
            <a:endParaRPr lang="en-US" sz="1450" dirty="0"/>
          </a:p>
        </p:txBody>
      </p:sp>
      <p:sp>
        <p:nvSpPr>
          <p:cNvPr id="20" name="Shape 14"/>
          <p:cNvSpPr/>
          <p:nvPr/>
        </p:nvSpPr>
        <p:spPr>
          <a:xfrm>
            <a:off x="822960" y="5413248"/>
            <a:ext cx="10561320" cy="777240"/>
          </a:xfrm>
          <a:prstGeom prst="roundRect">
            <a:avLst>
              <a:gd name="adj" fmla="val 9412"/>
            </a:avLst>
          </a:prstGeom>
          <a:solidFill>
            <a:srgbClr val="12325A"/>
          </a:solidFill>
          <a:ln w="12700">
            <a:solidFill>
              <a:srgbClr val="1B4965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1078992" y="5504688"/>
            <a:ext cx="585216" cy="585216"/>
          </a:xfrm>
          <a:prstGeom prst="ellipse">
            <a:avLst/>
          </a:prstGeom>
          <a:solidFill>
            <a:srgbClr val="C1121F"/>
          </a:solidFill>
          <a:ln/>
        </p:spPr>
      </p:sp>
      <p:pic>
        <p:nvPicPr>
          <p:cNvPr id="22" name="Image 4" descr="icons/exclaim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622" y="5519318"/>
            <a:ext cx="555955" cy="555955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920240" y="5413248"/>
            <a:ext cx="9235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wide-complex tachycardia in a sick child is VT until proven otherwise.</a:t>
            </a:r>
            <a:endParaRPr lang="en-US" sz="1450" dirty="0"/>
          </a:p>
        </p:txBody>
      </p:sp>
      <p:sp>
        <p:nvSpPr>
          <p:cNvPr id="24" name="Text 17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25" name="Text 18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8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26" name="Text 19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noFill/>
          <a:ln/>
        </p:spPr>
      </p:sp>
      <p:sp>
        <p:nvSpPr>
          <p:cNvPr id="3" name="Text 1"/>
          <p:cNvSpPr/>
          <p:nvPr/>
        </p:nvSpPr>
        <p:spPr>
          <a:xfrm>
            <a:off x="914400" y="22860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rgbClr val="E9B4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8961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 Yourself — MCQs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what you have learned. Answers follow each question.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418320" y="2377440"/>
            <a:ext cx="1828800" cy="1828800"/>
          </a:xfrm>
          <a:prstGeom prst="ellipse">
            <a:avLst/>
          </a:prstGeom>
          <a:solidFill>
            <a:srgbClr val="12325A"/>
          </a:solidFill>
          <a:ln/>
        </p:spPr>
      </p:sp>
      <p:pic>
        <p:nvPicPr>
          <p:cNvPr id="7" name="Image 0" descr="icons/ques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4040" y="2423160"/>
            <a:ext cx="1737360" cy="17373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8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C1121F"/>
          </a:solidFill>
          <a:ln/>
        </p:spPr>
      </p:sp>
      <p:pic>
        <p:nvPicPr>
          <p:cNvPr id="3" name="Image 0" descr="icons/ques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58368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healthy 3-day-old term newborn has an ECG showing a frontal QRS axis of +150° and a tall R wave in V₁. What is the most appropriate interpretation?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640080" y="1828800"/>
            <a:ext cx="1088136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22960" y="1979676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8" name="Text 5"/>
          <p:cNvSpPr/>
          <p:nvPr/>
        </p:nvSpPr>
        <p:spPr>
          <a:xfrm>
            <a:off x="822960" y="197967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463040" y="182880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ECG for age (physiologic RV dominance)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40080" y="2770632"/>
            <a:ext cx="1088136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22960" y="2921508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292150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463040" y="2770632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ventricular hypertrophy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40080" y="3712464"/>
            <a:ext cx="1088136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22960" y="3863340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16" name="Text 13"/>
          <p:cNvSpPr/>
          <p:nvPr/>
        </p:nvSpPr>
        <p:spPr>
          <a:xfrm>
            <a:off x="822960" y="38633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463040" y="3712464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ventricular hypertrophy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640080" y="4654296"/>
            <a:ext cx="1088136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822960" y="4805172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20" name="Text 17"/>
          <p:cNvSpPr/>
          <p:nvPr/>
        </p:nvSpPr>
        <p:spPr>
          <a:xfrm>
            <a:off x="822960" y="480517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463040" y="4654296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bundle branch block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EAF6EC"/>
          </a:solidFill>
          <a:ln/>
        </p:spPr>
      </p:sp>
      <p:pic>
        <p:nvPicPr>
          <p:cNvPr id="3" name="Image 0" descr="icons/check_gre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A9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— QUESTION 1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Explanation &amp; Rationale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640080" y="1600200"/>
            <a:ext cx="10927080" cy="960120"/>
          </a:xfrm>
          <a:prstGeom prst="roundRect">
            <a:avLst>
              <a:gd name="adj" fmla="val 9524"/>
            </a:avLst>
          </a:prstGeom>
          <a:solidFill>
            <a:srgbClr val="EAF6EC"/>
          </a:solidFill>
          <a:ln w="19050">
            <a:solidFill>
              <a:srgbClr val="2A9D3E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914400" y="1810512"/>
            <a:ext cx="548640" cy="548640"/>
          </a:xfrm>
          <a:prstGeom prst="ellipse">
            <a:avLst/>
          </a:prstGeom>
          <a:solidFill>
            <a:srgbClr val="2A9D3E"/>
          </a:solidFill>
          <a:ln/>
        </p:spPr>
      </p:sp>
      <p:sp>
        <p:nvSpPr>
          <p:cNvPr id="8" name="Text 5"/>
          <p:cNvSpPr/>
          <p:nvPr/>
        </p:nvSpPr>
        <p:spPr>
          <a:xfrm>
            <a:off x="914400" y="18105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91640" y="1600200"/>
            <a:ext cx="9692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9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answer:  </a:t>
            </a:r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ECG for age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40080" y="2788920"/>
            <a:ext cx="10927080" cy="297180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0000"/>
              </a:srgbClr>
            </a:outerShdw>
          </a:effectLst>
        </p:spPr>
      </p:sp>
      <p:pic>
        <p:nvPicPr>
          <p:cNvPr id="11" name="Image 1" descr="icons/brain_stee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035808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08760" y="3035808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Why?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1005840" y="3566160"/>
            <a:ext cx="102412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term newborn, right-axis deviation and a tall R wave in V₁ reflect physiologic right ventricular dominance — the RV is as thick as the LV at birth.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pattern is expected in the first days of life and does NOT by itself indicate hypertrophy.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RVH would require additional criteria (≥ 2), such as an upright T in V₁ after the first week, a very tall pure R, or extreme axis deviation.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1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C1121F"/>
          </a:solidFill>
          <a:ln/>
        </p:spPr>
      </p:sp>
      <p:pic>
        <p:nvPicPr>
          <p:cNvPr id="3" name="Image 0" descr="icons/ques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58368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This rhythm strip shows a beat-to-beat variation in the P–P interval, but the P-wave shape and PR interval are unchanged. The diagnosis is:</a:t>
            </a:r>
            <a:endParaRPr lang="en-US" sz="2000" dirty="0"/>
          </a:p>
        </p:txBody>
      </p:sp>
      <p:pic>
        <p:nvPicPr>
          <p:cNvPr id="6" name="Image 1" descr="figs/fig_484_1_sinusar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007457"/>
            <a:ext cx="5852160" cy="3025966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66928" y="1934305"/>
            <a:ext cx="5998464" cy="3172270"/>
          </a:xfrm>
          <a:prstGeom prst="roundRect">
            <a:avLst>
              <a:gd name="adj" fmla="val 1441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6766560" y="1828800"/>
            <a:ext cx="4919472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6949440" y="1979676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10" name="Text 6"/>
          <p:cNvSpPr/>
          <p:nvPr/>
        </p:nvSpPr>
        <p:spPr>
          <a:xfrm>
            <a:off x="6949440" y="197967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7589520" y="1828800"/>
            <a:ext cx="3913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Premature atrial contractions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766560" y="2770632"/>
            <a:ext cx="4919472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949440" y="2921508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14" name="Text 10"/>
          <p:cNvSpPr/>
          <p:nvPr/>
        </p:nvSpPr>
        <p:spPr>
          <a:xfrm>
            <a:off x="6949440" y="292150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7589520" y="2770632"/>
            <a:ext cx="3913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Sinus arrhythmia (normal)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6766560" y="3712464"/>
            <a:ext cx="4919472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949440" y="3863340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18" name="Text 14"/>
          <p:cNvSpPr/>
          <p:nvPr/>
        </p:nvSpPr>
        <p:spPr>
          <a:xfrm>
            <a:off x="6949440" y="38633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7589520" y="3712464"/>
            <a:ext cx="3913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Second-degree AV block</a:t>
            </a:r>
            <a:endParaRPr lang="en-US" sz="1400" dirty="0"/>
          </a:p>
        </p:txBody>
      </p:sp>
      <p:sp>
        <p:nvSpPr>
          <p:cNvPr id="20" name="Shape 16"/>
          <p:cNvSpPr/>
          <p:nvPr/>
        </p:nvSpPr>
        <p:spPr>
          <a:xfrm>
            <a:off x="6766560" y="4654296"/>
            <a:ext cx="4919472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6949440" y="4805172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22" name="Text 18"/>
          <p:cNvSpPr/>
          <p:nvPr/>
        </p:nvSpPr>
        <p:spPr>
          <a:xfrm>
            <a:off x="6949440" y="480517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600" dirty="0"/>
          </a:p>
        </p:txBody>
      </p:sp>
      <p:sp>
        <p:nvSpPr>
          <p:cNvPr id="23" name="Text 19"/>
          <p:cNvSpPr/>
          <p:nvPr/>
        </p:nvSpPr>
        <p:spPr>
          <a:xfrm>
            <a:off x="7589520" y="4654296"/>
            <a:ext cx="3913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fibrillation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25" name="Text 21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26" name="Text 22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EAF6EC"/>
          </a:solidFill>
          <a:ln/>
        </p:spPr>
      </p:sp>
      <p:pic>
        <p:nvPicPr>
          <p:cNvPr id="3" name="Image 0" descr="icons/check_gre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A9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— QUESTION 2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Explanation &amp; Rationale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640080" y="1600200"/>
            <a:ext cx="10927080" cy="960120"/>
          </a:xfrm>
          <a:prstGeom prst="roundRect">
            <a:avLst>
              <a:gd name="adj" fmla="val 9524"/>
            </a:avLst>
          </a:prstGeom>
          <a:solidFill>
            <a:srgbClr val="EAF6EC"/>
          </a:solidFill>
          <a:ln w="19050">
            <a:solidFill>
              <a:srgbClr val="2A9D3E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914400" y="1810512"/>
            <a:ext cx="548640" cy="548640"/>
          </a:xfrm>
          <a:prstGeom prst="ellipse">
            <a:avLst/>
          </a:prstGeom>
          <a:solidFill>
            <a:srgbClr val="2A9D3E"/>
          </a:solidFill>
          <a:ln/>
        </p:spPr>
      </p:sp>
      <p:sp>
        <p:nvSpPr>
          <p:cNvPr id="8" name="Text 5"/>
          <p:cNvSpPr/>
          <p:nvPr/>
        </p:nvSpPr>
        <p:spPr>
          <a:xfrm>
            <a:off x="914400" y="18105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91640" y="1600200"/>
            <a:ext cx="9692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9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answer:  </a:t>
            </a:r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Sinus arrhythmia (normal)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40080" y="2788920"/>
            <a:ext cx="10927080" cy="297180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0000"/>
              </a:srgbClr>
            </a:outerShdw>
          </a:effectLst>
        </p:spPr>
      </p:sp>
      <p:pic>
        <p:nvPicPr>
          <p:cNvPr id="11" name="Image 1" descr="icons/brain_stee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035808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08760" y="3035808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Why?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1005840" y="3566160"/>
            <a:ext cx="102412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Phasic sinus arrhythmia produces variation in the P–P (and R–R) interval that follows the respiratory cycle.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Crucially, the P-wave morphology and the PR interval remain constant — the impulse still originates in the sinus node.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normal finding in children and requires only reassurance, not investigation.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1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C1121F"/>
          </a:solidFill>
          <a:ln/>
        </p:spPr>
      </p:sp>
      <p:pic>
        <p:nvPicPr>
          <p:cNvPr id="3" name="Image 0" descr="icons/ques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58368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 infant's ECG shows tall, tent-shaped (peaked) T waves, best seen in leads II and V₆. What is the most likely cause?</a:t>
            </a:r>
            <a:endParaRPr lang="en-US" sz="2000" dirty="0"/>
          </a:p>
        </p:txBody>
      </p:sp>
      <p:pic>
        <p:nvPicPr>
          <p:cNvPr id="6" name="Image 1" descr="figs/fig_472_14_hype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475" y="1737360"/>
            <a:ext cx="5607370" cy="356616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89323" y="1664208"/>
            <a:ext cx="5753674" cy="3712464"/>
          </a:xfrm>
          <a:prstGeom prst="roundRect">
            <a:avLst>
              <a:gd name="adj" fmla="val 1232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6766560" y="1828800"/>
            <a:ext cx="4919472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6949440" y="1979676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10" name="Text 6"/>
          <p:cNvSpPr/>
          <p:nvPr/>
        </p:nvSpPr>
        <p:spPr>
          <a:xfrm>
            <a:off x="6949440" y="197967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7589520" y="1828800"/>
            <a:ext cx="3913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Hypokalemia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766560" y="2770632"/>
            <a:ext cx="4919472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949440" y="2921508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14" name="Text 10"/>
          <p:cNvSpPr/>
          <p:nvPr/>
        </p:nvSpPr>
        <p:spPr>
          <a:xfrm>
            <a:off x="6949440" y="292150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7589520" y="2770632"/>
            <a:ext cx="3913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Hypocalcemia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6766560" y="3712464"/>
            <a:ext cx="4919472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949440" y="3863340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18" name="Text 14"/>
          <p:cNvSpPr/>
          <p:nvPr/>
        </p:nvSpPr>
        <p:spPr>
          <a:xfrm>
            <a:off x="6949440" y="38633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7589520" y="3712464"/>
            <a:ext cx="3913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Hyperkalemia</a:t>
            </a:r>
            <a:endParaRPr lang="en-US" sz="1400" dirty="0"/>
          </a:p>
        </p:txBody>
      </p:sp>
      <p:sp>
        <p:nvSpPr>
          <p:cNvPr id="20" name="Shape 16"/>
          <p:cNvSpPr/>
          <p:nvPr/>
        </p:nvSpPr>
        <p:spPr>
          <a:xfrm>
            <a:off x="6766560" y="4654296"/>
            <a:ext cx="4919472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6949440" y="4805172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22" name="Text 18"/>
          <p:cNvSpPr/>
          <p:nvPr/>
        </p:nvSpPr>
        <p:spPr>
          <a:xfrm>
            <a:off x="6949440" y="480517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600" dirty="0"/>
          </a:p>
        </p:txBody>
      </p:sp>
      <p:sp>
        <p:nvSpPr>
          <p:cNvPr id="23" name="Text 19"/>
          <p:cNvSpPr/>
          <p:nvPr/>
        </p:nvSpPr>
        <p:spPr>
          <a:xfrm>
            <a:off x="7589520" y="4654296"/>
            <a:ext cx="3913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Benign early repolarization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25" name="Text 21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26" name="Text 22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1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EAF6EC"/>
          </a:solidFill>
          <a:ln/>
        </p:spPr>
      </p:sp>
      <p:pic>
        <p:nvPicPr>
          <p:cNvPr id="3" name="Image 0" descr="icons/check_gre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A9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— QUESTION 3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Explanation &amp; Rationale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640080" y="1600200"/>
            <a:ext cx="10927080" cy="960120"/>
          </a:xfrm>
          <a:prstGeom prst="roundRect">
            <a:avLst>
              <a:gd name="adj" fmla="val 9524"/>
            </a:avLst>
          </a:prstGeom>
          <a:solidFill>
            <a:srgbClr val="EAF6EC"/>
          </a:solidFill>
          <a:ln w="19050">
            <a:solidFill>
              <a:srgbClr val="2A9D3E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914400" y="1810512"/>
            <a:ext cx="548640" cy="548640"/>
          </a:xfrm>
          <a:prstGeom prst="ellipse">
            <a:avLst/>
          </a:prstGeom>
          <a:solidFill>
            <a:srgbClr val="2A9D3E"/>
          </a:solidFill>
          <a:ln/>
        </p:spPr>
      </p:sp>
      <p:sp>
        <p:nvSpPr>
          <p:cNvPr id="8" name="Text 5"/>
          <p:cNvSpPr/>
          <p:nvPr/>
        </p:nvSpPr>
        <p:spPr>
          <a:xfrm>
            <a:off x="914400" y="18105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91640" y="1600200"/>
            <a:ext cx="9692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9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answer:  </a:t>
            </a:r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Hyperkalemia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40080" y="2788920"/>
            <a:ext cx="10927080" cy="297180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0000"/>
              </a:srgbClr>
            </a:outerShdw>
          </a:effectLst>
        </p:spPr>
      </p:sp>
      <p:pic>
        <p:nvPicPr>
          <p:cNvPr id="11" name="Image 1" descr="icons/brain_stee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035808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08760" y="3035808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Why?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1005840" y="3566160"/>
            <a:ext cx="102412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Tall, narrow, 'tented' T waves are the earliest and most characteristic ECG sign of hyperkalemia.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the potassium rises further, expect flattening P waves, PR prolongation, and QRS widening — eventually a sine-wave pattern.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Hypokalemia does the opposite: ST depression, flat T waves, and prominent U waves.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1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C1121F"/>
          </a:solidFill>
          <a:ln/>
        </p:spPr>
      </p:sp>
      <p:pic>
        <p:nvPicPr>
          <p:cNvPr id="3" name="Image 0" descr="icons/ques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58368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child's resting ECG shows a short PR interval, a widened QRS, and a slurred upstroke of the QRS (delta wave). This is diagnostic of: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640080" y="1828800"/>
            <a:ext cx="1088136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22960" y="1979676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8" name="Text 5"/>
          <p:cNvSpPr/>
          <p:nvPr/>
        </p:nvSpPr>
        <p:spPr>
          <a:xfrm>
            <a:off x="822960" y="197967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463040" y="182880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bundle branch block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40080" y="2770632"/>
            <a:ext cx="1088136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822960" y="2921508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292150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463040" y="2770632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First-degree AV block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40080" y="3712464"/>
            <a:ext cx="1088136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22960" y="3863340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16" name="Text 13"/>
          <p:cNvSpPr/>
          <p:nvPr/>
        </p:nvSpPr>
        <p:spPr>
          <a:xfrm>
            <a:off x="822960" y="38633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463040" y="3712464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Long-QT syndrome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640080" y="4654296"/>
            <a:ext cx="1088136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822960" y="4805172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20" name="Text 17"/>
          <p:cNvSpPr/>
          <p:nvPr/>
        </p:nvSpPr>
        <p:spPr>
          <a:xfrm>
            <a:off x="822960" y="480517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463040" y="4654296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Wolff–Parkinson–White (WPW) pre-excitation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1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EAF6EC"/>
          </a:solidFill>
          <a:ln/>
        </p:spPr>
      </p:sp>
      <p:pic>
        <p:nvPicPr>
          <p:cNvPr id="3" name="Image 0" descr="icons/check_gre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A9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— QUESTION 4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Explanation &amp; Rationale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640080" y="1600200"/>
            <a:ext cx="10927080" cy="960120"/>
          </a:xfrm>
          <a:prstGeom prst="roundRect">
            <a:avLst>
              <a:gd name="adj" fmla="val 9524"/>
            </a:avLst>
          </a:prstGeom>
          <a:solidFill>
            <a:srgbClr val="EAF6EC"/>
          </a:solidFill>
          <a:ln w="19050">
            <a:solidFill>
              <a:srgbClr val="2A9D3E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914400" y="1810512"/>
            <a:ext cx="548640" cy="548640"/>
          </a:xfrm>
          <a:prstGeom prst="ellipse">
            <a:avLst/>
          </a:prstGeom>
          <a:solidFill>
            <a:srgbClr val="2A9D3E"/>
          </a:solidFill>
          <a:ln/>
        </p:spPr>
      </p:sp>
      <p:sp>
        <p:nvSpPr>
          <p:cNvPr id="8" name="Text 5"/>
          <p:cNvSpPr/>
          <p:nvPr/>
        </p:nvSpPr>
        <p:spPr>
          <a:xfrm>
            <a:off x="914400" y="18105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91640" y="1600200"/>
            <a:ext cx="9692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9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answer:  </a:t>
            </a:r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Wolff–Parkinson–White (WPW)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40080" y="2788920"/>
            <a:ext cx="10927080" cy="297180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0000"/>
              </a:srgbClr>
            </a:outerShdw>
          </a:effectLst>
        </p:spPr>
      </p:sp>
      <p:pic>
        <p:nvPicPr>
          <p:cNvPr id="11" name="Image 1" descr="icons/brain_stee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035808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08760" y="3035808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Why?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1005840" y="3566160"/>
            <a:ext cx="102412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triad of a short PR interval, a wide QRS, and a delta wave (slurred QRS upstroke) is the classic resting pattern of WPW pre-excitation.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reflects early ventricular activation through an accessory pathway that bypasses the AV node.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WPW carries a small but real risk of sudden death; syncope is an ominous symptom and warrants an EP study and consideration of catheter ablation.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1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C1121F"/>
          </a:solidFill>
          <a:ln/>
        </p:spPr>
      </p:sp>
      <p:pic>
        <p:nvPicPr>
          <p:cNvPr id="3" name="Image 0" descr="icons/ques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58368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critically ill child has this wide-complex tachycardia. The lead II strip shows AV dissociation. The safest working diagnosis is:</a:t>
            </a:r>
            <a:endParaRPr lang="en-US" sz="2000" dirty="0"/>
          </a:p>
        </p:txBody>
      </p:sp>
      <p:pic>
        <p:nvPicPr>
          <p:cNvPr id="6" name="Image 1" descr="figs/fig_484_10_v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847979"/>
            <a:ext cx="5852160" cy="3344922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66928" y="1774827"/>
            <a:ext cx="5998464" cy="3491226"/>
          </a:xfrm>
          <a:prstGeom prst="roundRect">
            <a:avLst>
              <a:gd name="adj" fmla="val 1310"/>
            </a:avLst>
          </a:prstGeom>
          <a:ln w="12700">
            <a:solidFill>
              <a:srgbClr val="D3DEEC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6766560" y="1828800"/>
            <a:ext cx="4919472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6949440" y="1979676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10" name="Text 6"/>
          <p:cNvSpPr/>
          <p:nvPr/>
        </p:nvSpPr>
        <p:spPr>
          <a:xfrm>
            <a:off x="6949440" y="197967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7589520" y="1828800"/>
            <a:ext cx="3913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Sinus tachycardia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766560" y="2770632"/>
            <a:ext cx="4919472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949440" y="2921508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14" name="Text 10"/>
          <p:cNvSpPr/>
          <p:nvPr/>
        </p:nvSpPr>
        <p:spPr>
          <a:xfrm>
            <a:off x="6949440" y="292150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7589520" y="2770632"/>
            <a:ext cx="3913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Ventricular tachycardia (VT)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6766560" y="3712464"/>
            <a:ext cx="4919472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949440" y="3863340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18" name="Text 14"/>
          <p:cNvSpPr/>
          <p:nvPr/>
        </p:nvSpPr>
        <p:spPr>
          <a:xfrm>
            <a:off x="6949440" y="38633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7589520" y="3712464"/>
            <a:ext cx="3913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flutter with 1:1 conduction</a:t>
            </a:r>
            <a:endParaRPr lang="en-US" sz="1400" dirty="0"/>
          </a:p>
        </p:txBody>
      </p:sp>
      <p:sp>
        <p:nvSpPr>
          <p:cNvPr id="20" name="Shape 16"/>
          <p:cNvSpPr/>
          <p:nvPr/>
        </p:nvSpPr>
        <p:spPr>
          <a:xfrm>
            <a:off x="6766560" y="4654296"/>
            <a:ext cx="4919472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0EC"/>
            </a:solidFill>
            <a:prstDash val="solid"/>
          </a:ln>
          <a:effectLst>
            <a:outerShdw sx="100000" sy="100000" kx="0" ky="0" algn="bl" rotWithShape="0" blurRad="50800" dist="12700" dir="5400000">
              <a:srgbClr val="AEBECF">
                <a:alpha val="30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6949440" y="4805172"/>
            <a:ext cx="475488" cy="475488"/>
          </a:xfrm>
          <a:prstGeom prst="ellipse">
            <a:avLst/>
          </a:prstGeom>
          <a:solidFill>
            <a:srgbClr val="1B4965"/>
          </a:solidFill>
          <a:ln/>
        </p:spPr>
      </p:sp>
      <p:sp>
        <p:nvSpPr>
          <p:cNvPr id="22" name="Text 18"/>
          <p:cNvSpPr/>
          <p:nvPr/>
        </p:nvSpPr>
        <p:spPr>
          <a:xfrm>
            <a:off x="6949440" y="480517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600" dirty="0"/>
          </a:p>
        </p:txBody>
      </p:sp>
      <p:sp>
        <p:nvSpPr>
          <p:cNvPr id="23" name="Text 19"/>
          <p:cNvSpPr/>
          <p:nvPr/>
        </p:nvSpPr>
        <p:spPr>
          <a:xfrm>
            <a:off x="7589520" y="4654296"/>
            <a:ext cx="39136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Benign sinus arrhythmia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25" name="Text 21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26" name="Text 22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1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84632" y="393192"/>
            <a:ext cx="768096" cy="768096"/>
          </a:xfrm>
          <a:prstGeom prst="ellipse">
            <a:avLst/>
          </a:prstGeom>
          <a:solidFill>
            <a:srgbClr val="EAF6EC"/>
          </a:solidFill>
          <a:ln/>
        </p:spPr>
      </p:sp>
      <p:pic>
        <p:nvPicPr>
          <p:cNvPr id="3" name="Image 0" descr="icons/check_gre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" y="412394"/>
            <a:ext cx="729691" cy="72969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2A9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— QUESTION 5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463040" y="6400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Explanation &amp; Rationale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640080" y="1600200"/>
            <a:ext cx="10927080" cy="960120"/>
          </a:xfrm>
          <a:prstGeom prst="roundRect">
            <a:avLst>
              <a:gd name="adj" fmla="val 9524"/>
            </a:avLst>
          </a:prstGeom>
          <a:solidFill>
            <a:srgbClr val="EAF6EC"/>
          </a:solidFill>
          <a:ln w="19050">
            <a:solidFill>
              <a:srgbClr val="2A9D3E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914400" y="1810512"/>
            <a:ext cx="548640" cy="548640"/>
          </a:xfrm>
          <a:prstGeom prst="ellipse">
            <a:avLst/>
          </a:prstGeom>
          <a:solidFill>
            <a:srgbClr val="2A9D3E"/>
          </a:solidFill>
          <a:ln/>
        </p:spPr>
      </p:sp>
      <p:sp>
        <p:nvSpPr>
          <p:cNvPr id="8" name="Text 5"/>
          <p:cNvSpPr/>
          <p:nvPr/>
        </p:nvSpPr>
        <p:spPr>
          <a:xfrm>
            <a:off x="914400" y="18105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91640" y="1600200"/>
            <a:ext cx="9692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A9D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answer:  </a:t>
            </a:r>
            <a:pPr indent="0" marL="0">
              <a:buNone/>
            </a:pPr>
            <a:r>
              <a:rPr lang="en-US" sz="16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Ventricular tachycardia (VT)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40080" y="2788920"/>
            <a:ext cx="10927080" cy="297180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1E8F0"/>
            </a:solidFill>
            <a:prstDash val="solid"/>
          </a:ln>
          <a:effectLst>
            <a:outerShdw sx="100000" sy="100000" kx="0" ky="0" algn="bl" rotWithShape="0" blurRad="76200" dist="25400" dir="5400000">
              <a:srgbClr val="9FB0C6">
                <a:alpha val="30000"/>
              </a:srgbClr>
            </a:outerShdw>
          </a:effectLst>
        </p:spPr>
      </p:sp>
      <p:pic>
        <p:nvPicPr>
          <p:cNvPr id="11" name="Image 1" descr="icons/brain_stee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035808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08760" y="3035808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112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Why?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1005840" y="3566160"/>
            <a:ext cx="102412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Wide, abnormal QRS complexes with AV dissociation (and capture or fusion beats) are hallmarks of ventricular tachycardia.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sick child, any wide-complex tachycardia should be treated as VT until proven otherwise — never assume SVT with aberrancy.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1A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recognition matters because VT can rapidly compromise the circulation and degenerate into ventricular fibrillation.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A8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11320272" y="6473952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B49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1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04104" y="1417320"/>
            <a:ext cx="1371600" cy="1371600"/>
          </a:xfrm>
          <a:prstGeom prst="ellipse">
            <a:avLst/>
          </a:prstGeom>
          <a:solidFill>
            <a:srgbClr val="C1121F"/>
          </a:solidFill>
          <a:ln/>
        </p:spPr>
      </p:sp>
      <p:pic>
        <p:nvPicPr>
          <p:cNvPr id="3" name="Image 0" descr="icons/he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8394" y="1451610"/>
            <a:ext cx="1303020" cy="13030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971800"/>
            <a:ext cx="112745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457200" y="3977640"/>
            <a:ext cx="11274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4114800" y="4800600"/>
            <a:ext cx="3959352" cy="731520"/>
          </a:xfrm>
          <a:prstGeom prst="roundRect">
            <a:avLst>
              <a:gd name="adj" fmla="val 12500"/>
            </a:avLst>
          </a:prstGeom>
          <a:solidFill>
            <a:srgbClr val="12325A"/>
          </a:solidFill>
          <a:ln w="12700">
            <a:solidFill>
              <a:srgbClr val="1B496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114800" y="4800600"/>
            <a:ext cx="3959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457200" y="5715000"/>
            <a:ext cx="11274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7C9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Electrocardiography • Lecture for Residents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02920" y="647395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i="1" dirty="0">
                <a:solidFill>
                  <a:srgbClr val="CF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Manar Shawabkeh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7159752" y="6473952"/>
            <a:ext cx="4526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8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Pediatric ECG • Nelson Textbook of Pediatrics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47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2026-07-17T12:11:15Z</dcterms:created>
  <dcterms:modified xsi:type="dcterms:W3CDTF">2026-07-17T12:11:15Z</dcterms:modified>
</cp:coreProperties>
</file>