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da4625a8a040fd" /><Relationship Type="http://schemas.openxmlformats.org/officeDocument/2006/relationships/extended-properties" Target="/docProps/app.xml" Id="R144d97527c204bbf" /><Relationship Type="http://schemas.openxmlformats.org/officeDocument/2006/relationships/officeDocument" Target="/ppt/presentation.xml" Id="R6b9e215b39a34a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a8a031fa85467e"/>
  </p:sldMasterIdLst>
  <p:notesMasterIdLst>
    <p:notesMasterId xmlns:r="http://schemas.openxmlformats.org/officeDocument/2006/relationships" r:id="R97c43ad593094c01"/>
  </p:notesMasterIdLst>
  <p:sldIdLst>
    <p:sldId xmlns:r="http://schemas.openxmlformats.org/officeDocument/2006/relationships" id="256" r:id="R99c84bdfcd0b467d"/>
    <p:sldId xmlns:r="http://schemas.openxmlformats.org/officeDocument/2006/relationships" id="257" r:id="Rf638b52ad7f34f0e"/>
    <p:sldId xmlns:r="http://schemas.openxmlformats.org/officeDocument/2006/relationships" id="258" r:id="R05d908a7c09c4a3c"/>
    <p:sldId xmlns:r="http://schemas.openxmlformats.org/officeDocument/2006/relationships" id="259" r:id="R40e171ea48e94993"/>
    <p:sldId xmlns:r="http://schemas.openxmlformats.org/officeDocument/2006/relationships" id="260" r:id="R130904e7b9f54e28"/>
    <p:sldId xmlns:r="http://schemas.openxmlformats.org/officeDocument/2006/relationships" id="261" r:id="R1e7dfb6de445406b"/>
    <p:sldId xmlns:r="http://schemas.openxmlformats.org/officeDocument/2006/relationships" id="262" r:id="R7fc17096ee6746b3"/>
    <p:sldId xmlns:r="http://schemas.openxmlformats.org/officeDocument/2006/relationships" id="263" r:id="R4a9b92861cf84674"/>
    <p:sldId xmlns:r="http://schemas.openxmlformats.org/officeDocument/2006/relationships" id="264" r:id="R8db6d16dc48443fe"/>
    <p:sldId xmlns:r="http://schemas.openxmlformats.org/officeDocument/2006/relationships" id="265" r:id="R5f8f3e6f76b9494f"/>
    <p:sldId xmlns:r="http://schemas.openxmlformats.org/officeDocument/2006/relationships" id="266" r:id="Rc22fb668ee6e4014"/>
    <p:sldId xmlns:r="http://schemas.openxmlformats.org/officeDocument/2006/relationships" id="267" r:id="R4f3894cfee4c4107"/>
    <p:sldId xmlns:r="http://schemas.openxmlformats.org/officeDocument/2006/relationships" id="268" r:id="R132df0827f4b4f3a"/>
    <p:sldId xmlns:r="http://schemas.openxmlformats.org/officeDocument/2006/relationships" id="269" r:id="R0e71b8b20ecb42e0"/>
    <p:sldId xmlns:r="http://schemas.openxmlformats.org/officeDocument/2006/relationships" id="270" r:id="R922aabf8772b45e6"/>
    <p:sldId xmlns:r="http://schemas.openxmlformats.org/officeDocument/2006/relationships" id="271" r:id="Rcc579d56f02f4197"/>
    <p:sldId xmlns:r="http://schemas.openxmlformats.org/officeDocument/2006/relationships" id="272" r:id="R386df2e0c48a4c40"/>
    <p:sldId xmlns:r="http://schemas.openxmlformats.org/officeDocument/2006/relationships" id="273" r:id="R2160f58c88d44f68"/>
    <p:sldId xmlns:r="http://schemas.openxmlformats.org/officeDocument/2006/relationships" id="274" r:id="R2e1c2a8c447c4d86"/>
    <p:sldId xmlns:r="http://schemas.openxmlformats.org/officeDocument/2006/relationships" id="275" r:id="Rc7a52dfc3ba0409e"/>
    <p:sldId xmlns:r="http://schemas.openxmlformats.org/officeDocument/2006/relationships" id="276" r:id="R9a499fb36dfd45e8"/>
    <p:sldId xmlns:r="http://schemas.openxmlformats.org/officeDocument/2006/relationships" id="277" r:id="R7d927a8ccffd41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235795def04bba" /><Relationship Type="http://schemas.openxmlformats.org/officeDocument/2006/relationships/slideMaster" Target="/ppt/slideMasters/slideMaster1.xml" Id="Rd2a8a031fa85467e" /><Relationship Type="http://schemas.openxmlformats.org/officeDocument/2006/relationships/notesMaster" Target="/ppt/notesMasters/notesMaster1.xml" Id="R97c43ad593094c01" /><Relationship Type="http://schemas.openxmlformats.org/officeDocument/2006/relationships/presProps" Target="/ppt/presProps.xml" Id="Ra1937929a4ef4d50" /><Relationship Type="http://schemas.openxmlformats.org/officeDocument/2006/relationships/tableStyles" Target="/ppt/tableStyles.xml" Id="R69441e48ba0f435f" /><Relationship Type="http://schemas.openxmlformats.org/officeDocument/2006/relationships/slide" Target="/ppt/slides/slide1.xml" Id="R99c84bdfcd0b467d" /><Relationship Type="http://schemas.openxmlformats.org/officeDocument/2006/relationships/slide" Target="/ppt/slides/slide2.xml" Id="Rf638b52ad7f34f0e" /><Relationship Type="http://schemas.openxmlformats.org/officeDocument/2006/relationships/slide" Target="/ppt/slides/slide3.xml" Id="R05d908a7c09c4a3c" /><Relationship Type="http://schemas.openxmlformats.org/officeDocument/2006/relationships/slide" Target="/ppt/slides/slide4.xml" Id="R40e171ea48e94993" /><Relationship Type="http://schemas.openxmlformats.org/officeDocument/2006/relationships/slide" Target="/ppt/slides/slide5.xml" Id="R130904e7b9f54e28" /><Relationship Type="http://schemas.openxmlformats.org/officeDocument/2006/relationships/slide" Target="/ppt/slides/slide6.xml" Id="R1e7dfb6de445406b" /><Relationship Type="http://schemas.openxmlformats.org/officeDocument/2006/relationships/slide" Target="/ppt/slides/slide7.xml" Id="R7fc17096ee6746b3" /><Relationship Type="http://schemas.openxmlformats.org/officeDocument/2006/relationships/slide" Target="/ppt/slides/slide8.xml" Id="R4a9b92861cf84674" /><Relationship Type="http://schemas.openxmlformats.org/officeDocument/2006/relationships/slide" Target="/ppt/slides/slide9.xml" Id="R8db6d16dc48443fe" /><Relationship Type="http://schemas.openxmlformats.org/officeDocument/2006/relationships/slide" Target="/ppt/slides/slide10.xml" Id="R5f8f3e6f76b9494f" /><Relationship Type="http://schemas.openxmlformats.org/officeDocument/2006/relationships/slide" Target="/ppt/slides/slide11.xml" Id="Rc22fb668ee6e4014" /><Relationship Type="http://schemas.openxmlformats.org/officeDocument/2006/relationships/slide" Target="/ppt/slides/slide12.xml" Id="R4f3894cfee4c4107" /><Relationship Type="http://schemas.openxmlformats.org/officeDocument/2006/relationships/slide" Target="/ppt/slides/slide13.xml" Id="R132df0827f4b4f3a" /><Relationship Type="http://schemas.openxmlformats.org/officeDocument/2006/relationships/slide" Target="/ppt/slides/slide14.xml" Id="R0e71b8b20ecb42e0" /><Relationship Type="http://schemas.openxmlformats.org/officeDocument/2006/relationships/slide" Target="/ppt/slides/slide15.xml" Id="R922aabf8772b45e6" /><Relationship Type="http://schemas.openxmlformats.org/officeDocument/2006/relationships/slide" Target="/ppt/slides/slide16.xml" Id="Rcc579d56f02f4197" /><Relationship Type="http://schemas.openxmlformats.org/officeDocument/2006/relationships/slide" Target="/ppt/slides/slide17.xml" Id="R386df2e0c48a4c40" /><Relationship Type="http://schemas.openxmlformats.org/officeDocument/2006/relationships/slide" Target="/ppt/slides/slide18.xml" Id="R2160f58c88d44f68" /><Relationship Type="http://schemas.openxmlformats.org/officeDocument/2006/relationships/slide" Target="/ppt/slides/slide19.xml" Id="R2e1c2a8c447c4d86" /><Relationship Type="http://schemas.openxmlformats.org/officeDocument/2006/relationships/slide" Target="/ppt/slides/slide20.xml" Id="Rc7a52dfc3ba0409e" /><Relationship Type="http://schemas.openxmlformats.org/officeDocument/2006/relationships/slide" Target="/ppt/slides/slide21.xml" Id="R9a499fb36dfd45e8" /><Relationship Type="http://schemas.openxmlformats.org/officeDocument/2006/relationships/slide" Target="/ppt/slides/slide22.xml" Id="R7d927a8ccffd41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badf7fb8254e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76aa2fc96948e7" /><Relationship Type="http://schemas.openxmlformats.org/officeDocument/2006/relationships/notesMaster" Target="/ppt/notesMasters/notesMaster1.xml" Id="R0dbe7328f1ec4f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deaf19f5424e05" /><Relationship Type="http://schemas.openxmlformats.org/officeDocument/2006/relationships/notesMaster" Target="/ppt/notesMasters/notesMaster1.xml" Id="R2451f07190b746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f51aec667a4856" /><Relationship Type="http://schemas.openxmlformats.org/officeDocument/2006/relationships/notesMaster" Target="/ppt/notesMasters/notesMaster1.xml" Id="R518625f8edba4d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0d8f9e574743df" /><Relationship Type="http://schemas.openxmlformats.org/officeDocument/2006/relationships/notesMaster" Target="/ppt/notesMasters/notesMaster1.xml" Id="R3cafad81f9b34b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8b344a9b2c4598" /><Relationship Type="http://schemas.openxmlformats.org/officeDocument/2006/relationships/notesMaster" Target="/ppt/notesMasters/notesMaster1.xml" Id="R6a9e44bd2c634e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22952e775ae4b82" /><Relationship Type="http://schemas.openxmlformats.org/officeDocument/2006/relationships/notesMaster" Target="/ppt/notesMasters/notesMaster1.xml" Id="R2018462b4ce64b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1408f209d1462f" /><Relationship Type="http://schemas.openxmlformats.org/officeDocument/2006/relationships/notesMaster" Target="/ppt/notesMasters/notesMaster1.xml" Id="R13561063943444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2ee13bad8f4130" /><Relationship Type="http://schemas.openxmlformats.org/officeDocument/2006/relationships/notesMaster" Target="/ppt/notesMasters/notesMaster1.xml" Id="Rdfbd01622854484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db499a651241e6" /><Relationship Type="http://schemas.openxmlformats.org/officeDocument/2006/relationships/notesMaster" Target="/ppt/notesMasters/notesMaster1.xml" Id="R3effaf90567e4b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85fc90f3c94edb" /><Relationship Type="http://schemas.openxmlformats.org/officeDocument/2006/relationships/notesMaster" Target="/ppt/notesMasters/notesMaster1.xml" Id="R88cd028106e241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f625f57d724c75" /><Relationship Type="http://schemas.openxmlformats.org/officeDocument/2006/relationships/notesMaster" Target="/ppt/notesMasters/notesMaster1.xml" Id="R739ef8a70a444d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8c94895e6e44a0" /><Relationship Type="http://schemas.openxmlformats.org/officeDocument/2006/relationships/notesMaster" Target="/ppt/notesMasters/notesMaster1.xml" Id="R9dc352a26b7146b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5df55fffaa14ba2" /><Relationship Type="http://schemas.openxmlformats.org/officeDocument/2006/relationships/notesMaster" Target="/ppt/notesMasters/notesMaster1.xml" Id="R0e1e686485244df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ea8b19c9d6a4735" /><Relationship Type="http://schemas.openxmlformats.org/officeDocument/2006/relationships/notesMaster" Target="/ppt/notesMasters/notesMaster1.xml" Id="R88a1ca7fa59f488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d73d9f814c24d99" /><Relationship Type="http://schemas.openxmlformats.org/officeDocument/2006/relationships/notesMaster" Target="/ppt/notesMasters/notesMaster1.xml" Id="Raf2895864b28442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61c79cf36964617" /><Relationship Type="http://schemas.openxmlformats.org/officeDocument/2006/relationships/notesMaster" Target="/ppt/notesMasters/notesMaster1.xml" Id="Refe276eb5769461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85f25bb183b4f31" /><Relationship Type="http://schemas.openxmlformats.org/officeDocument/2006/relationships/notesMaster" Target="/ppt/notesMasters/notesMaster1.xml" Id="R97a5f8f0d16744f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994652d097c4c64" /><Relationship Type="http://schemas.openxmlformats.org/officeDocument/2006/relationships/notesMaster" Target="/ppt/notesMasters/notesMaster1.xml" Id="R3f5351e03fd941a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e6801e62e1a42dc" /><Relationship Type="http://schemas.openxmlformats.org/officeDocument/2006/relationships/notesMaster" Target="/ppt/notesMasters/notesMaster1.xml" Id="Rd1e234c1a61f481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c5f019d9f4c4cc7" /><Relationship Type="http://schemas.openxmlformats.org/officeDocument/2006/relationships/notesMaster" Target="/ppt/notesMasters/notesMaster1.xml" Id="R5d6138f34384424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ce76ec4597445ce" /><Relationship Type="http://schemas.openxmlformats.org/officeDocument/2006/relationships/notesMaster" Target="/ppt/notesMasters/notesMaster1.xml" Id="R5e3acb0bb1ae4cb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f1b3c73660c4de4" /><Relationship Type="http://schemas.openxmlformats.org/officeDocument/2006/relationships/notesMaster" Target="/ppt/notesMasters/notesMaster1.xml" Id="Rfb803477061846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supplied clinical text, Foreign bodies of the esophagus and gastrointestinal tract in children.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2ed7e3dad14e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712c56655a488e" /><Relationship Type="http://schemas.openxmlformats.org/officeDocument/2006/relationships/slideLayout" Target="/ppt/slideLayouts/slideLayout1.xml" Id="R4856b324ccb54bd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56b324ccb54bd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7aa795cd4f4bb9" /><Relationship Type="http://schemas.openxmlformats.org/officeDocument/2006/relationships/notesSlide" Target="/ppt/notesSlides/notesSlide1.xml" Id="R0c65bf945fe842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5ae154f7774396" /><Relationship Type="http://schemas.openxmlformats.org/officeDocument/2006/relationships/notesSlide" Target="/ppt/notesSlides/notesSlide2.xml" Id="Rd15f84f81ec142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ddaf32f3ff4328" /><Relationship Type="http://schemas.openxmlformats.org/officeDocument/2006/relationships/notesSlide" Target="/ppt/notesSlides/notesSlide3.xml" Id="R1f5cbf4a6a8b43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26fd5ad8e4212" /><Relationship Type="http://schemas.openxmlformats.org/officeDocument/2006/relationships/notesSlide" Target="/ppt/notesSlides/notesSlide4.xml" Id="Rd87559cd81e944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0875e053145c3" /><Relationship Type="http://schemas.openxmlformats.org/officeDocument/2006/relationships/notesSlide" Target="/ppt/notesSlides/notesSlide5.xml" Id="R98b5a464c02241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f9e806c124e7f" /><Relationship Type="http://schemas.openxmlformats.org/officeDocument/2006/relationships/notesSlide" Target="/ppt/notesSlides/notesSlide6.xml" Id="R0efc2f58110043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4897fa18b40c7" /><Relationship Type="http://schemas.openxmlformats.org/officeDocument/2006/relationships/notesSlide" Target="/ppt/notesSlides/notesSlide7.xml" Id="Re809076f82e14ae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8c0d70538442f6" /><Relationship Type="http://schemas.openxmlformats.org/officeDocument/2006/relationships/notesSlide" Target="/ppt/notesSlides/notesSlide8.xml" Id="R376e2e5472424b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97ef90add24c37" /><Relationship Type="http://schemas.openxmlformats.org/officeDocument/2006/relationships/notesSlide" Target="/ppt/notesSlides/notesSlide9.xml" Id="R2db0279a796d44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ca64f80be479f" /><Relationship Type="http://schemas.openxmlformats.org/officeDocument/2006/relationships/notesSlide" Target="/ppt/notesSlides/notesSlide10.xml" Id="Ree247094ba5e46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79f5ebd5e4b70" /><Relationship Type="http://schemas.openxmlformats.org/officeDocument/2006/relationships/notesSlide" Target="/ppt/notesSlides/notesSlide11.xml" Id="R96c2d2fa3e7740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b4d2aeb28459b" /><Relationship Type="http://schemas.openxmlformats.org/officeDocument/2006/relationships/notesSlide" Target="/ppt/notesSlides/notesSlide12.xml" Id="R361cedddec7245d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c4b464c7b2445b" /><Relationship Type="http://schemas.openxmlformats.org/officeDocument/2006/relationships/notesSlide" Target="/ppt/notesSlides/notesSlide13.xml" Id="R26423ee920f54a8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0c489689464a7e" /><Relationship Type="http://schemas.openxmlformats.org/officeDocument/2006/relationships/notesSlide" Target="/ppt/notesSlides/notesSlide14.xml" Id="R336a17cd399c415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98b3a74144049" /><Relationship Type="http://schemas.openxmlformats.org/officeDocument/2006/relationships/notesSlide" Target="/ppt/notesSlides/notesSlide15.xml" Id="R3beffc3a12ac4b3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7c683ba2b34255" /><Relationship Type="http://schemas.openxmlformats.org/officeDocument/2006/relationships/notesSlide" Target="/ppt/notesSlides/notesSlide16.xml" Id="R06c324bbba5d473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3d38d42a44b31" /><Relationship Type="http://schemas.openxmlformats.org/officeDocument/2006/relationships/notesSlide" Target="/ppt/notesSlides/notesSlide17.xml" Id="Rd534c31b7ba443f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7db83cb90d4979" /><Relationship Type="http://schemas.openxmlformats.org/officeDocument/2006/relationships/notesSlide" Target="/ppt/notesSlides/notesSlide18.xml" Id="R115a389ca4c242a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7cd5d55d9445ca" /><Relationship Type="http://schemas.openxmlformats.org/officeDocument/2006/relationships/notesSlide" Target="/ppt/notesSlides/notesSlide19.xml" Id="R2b68aa3557c1409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46db2b52b430c" /><Relationship Type="http://schemas.openxmlformats.org/officeDocument/2006/relationships/notesSlide" Target="/ppt/notesSlides/notesSlide20.xml" Id="R2edaafe36a95482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cbbcfe702457f" /><Relationship Type="http://schemas.openxmlformats.org/officeDocument/2006/relationships/notesSlide" Target="/ppt/notesSlides/notesSlide21.xml" Id="R0865784343e9463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4c71ee0c6f4140" /><Relationship Type="http://schemas.openxmlformats.org/officeDocument/2006/relationships/notesSlide" Target="/ppt/notesSlides/notesSlide22.xml" Id="R4f096df65f4e4e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57B63-D20B-4565-BCDE-383FE2593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-857250"/>
            <a:ext cx="4476750" cy="447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4B6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F6D3E-38B8-4E53-9785-767A03E5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0"/>
            <a:ext cx="3143250" cy="3143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7A6A1-2320-47BD-8FC0-E260ABCC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81125"/>
            <a:ext cx="7810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PEDIATRIC GI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7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FOREIGN BODIES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0B5E4-695F-457A-843A-E46C476F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657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FE8E5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BFE8E5"/>
                </a:solidFill>
                <a:latin typeface="Aptos"/>
                <a:ea typeface="Aptos"/>
                <a:cs typeface="Aptos"/>
              </a:rPr>
              <a:t>A practical, board-focused approach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2A1E2-BF72-4D11-B325-F7EE0594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5240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0DDC2-DFCD-431C-8699-415F5547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1447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Recognition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54778-DE40-4C96-B17B-6F87C9AF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05250"/>
            <a:ext cx="1333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EA5E2F-CBAA-45D4-AD1D-A26A27C3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1725" y="3924300"/>
            <a:ext cx="1257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Imaging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A399E-37C6-4835-AB21-09A572AF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905250"/>
            <a:ext cx="138112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ADD93-501A-4DCC-9F23-4E74E393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924300"/>
            <a:ext cx="13049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Removal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E27F5D-D4DB-4EF7-ADFA-20C60D7E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657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Dr. Manar Mohammad Alshawabkeh</a:t>
            </a:r>
          </a:p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Pediatrician, Jordanian Board</a:t>
            </a:r>
          </a:p>
        </p:txBody>
      </p:sp>
    </p:spTree>
    <p:extLst>
      <p:ext uri="{BB962C8B-B14F-4D97-AF65-F5344CB8AC3E}">
        <p14:creationId xmlns:p14="http://schemas.microsoft.com/office/powerpoint/2010/main" val="507975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6A75CA-54A2-4151-9D5F-6D5A1D61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7FBC6-6EB0-46BA-9AAC-948DC140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The decisions that prevent complications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DD5F4-F48D-48BD-A709-261F286B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734C7-F906-4C9D-8BDF-5A82554B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840C3-B5AF-47CF-9B40-EAA5D7BB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14500"/>
            <a:ext cx="2524125" cy="31432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825EF-55AC-4850-A3EF-C8D6B12F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050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6E1903-412E-46BE-9F69-DF68031F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9050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901CB-61B0-49C3-97FF-C1D9FA52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14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Stabilize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AD37AD-06C0-4612-8853-F5163906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57550"/>
            <a:ext cx="209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Airway and breathing come first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4207A6-C912-4CFB-B305-2917346B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1714500"/>
            <a:ext cx="2524125" cy="31432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EFB7DE-DB5F-4C64-A3F8-98149127F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9050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771BD0-F979-4A1B-BF48-6D24E43B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9050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E56916-3251-4CAC-8567-1140D831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714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Localize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D13732-1B9D-4D72-B239-C67E96AB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257550"/>
            <a:ext cx="209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AP and lateral images from neck through abdomen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9B8DDD-EA87-400E-97AA-A020D6A7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714500"/>
            <a:ext cx="2524125" cy="31432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E98C6-82E8-4030-A7A9-8F6E61CD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9050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0F7541-511B-4E16-91DE-1970D81A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9050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F20D4B-AEA1-4B83-84DF-A597A09D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14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Classify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B2A5DE-6A5A-4F5F-B1A0-8E15A98FB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57550"/>
            <a:ext cx="209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Object, number, size, shape and toxicity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CE435-DA7B-407D-A70A-B4F8A0D57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14500"/>
            <a:ext cx="2524125" cy="3143250"/>
          </a:xfrm>
          <a:prstGeom xmlns:a="http://schemas.openxmlformats.org/drawingml/2006/main" prst="roundRect">
            <a:avLst>
              <a:gd name="adj" fmla="val 30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09F046-61B9-4CD8-9C81-E2ECCA61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90500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655141-EF1B-4D1B-99C5-7A4A52FC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9050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F5F3A1-21DA-4511-9A88-E2954735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7146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Act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66BCD8-DD6E-4334-8625-2731CF95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257550"/>
            <a:ext cx="209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Emergency removal, urgent removal or observation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D6B857-38DD-4339-9B88-2D594BF7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Board rule: symptoms and object hazard override reassuring appearance.</a:t>
            </a:r>
          </a:p>
        </p:txBody>
      </p:sp>
    </p:spTree>
    <p:extLst>
      <p:ext uri="{BB962C8B-B14F-4D97-AF65-F5344CB8AC3E}">
        <p14:creationId xmlns:p14="http://schemas.microsoft.com/office/powerpoint/2010/main" val="19680504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76C433-4A89-4151-B7D0-10CE51E3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B96E6-A50E-4AAE-9C1A-37264536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High-yield numbers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AA3BE3-D961-42AF-90F5-4948EE18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6CD6B0-F1D2-4B5F-B5BE-67EF03C3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3D9C8-D061-4D09-B7AE-3CB8EEA57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2000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8392FE-1C9E-461F-A4DA-F285BDCD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66900"/>
            <a:ext cx="1771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6 mo–3 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F32B5-AABB-49BA-AE4F-B34CDCF4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428875"/>
            <a:ext cx="173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Peak 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468307-FF02-4505-8AAB-C78B3AC7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1714500"/>
            <a:ext cx="2000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30ABBF-9610-4846-9544-73684C5B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1866900"/>
            <a:ext cx="1771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10–20%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770AA-0AAF-47FA-921B-2AA17D53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428875"/>
            <a:ext cx="173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Need endoscopy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530C73-E47E-4C7E-9D4D-0BBDEE3D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714500"/>
            <a:ext cx="2000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CF85B5-BDE5-4743-9366-78FD9084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1866900"/>
            <a:ext cx="1771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&lt;1%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67DD34-07AC-41B0-AF6E-4F732634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3975" y="2428875"/>
            <a:ext cx="173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Need surgery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8E6FDB-AC7D-4A0D-B2D2-AD3E88AB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714500"/>
            <a:ext cx="2000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9E679C-F2FC-47A8-A75C-77B52010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1866900"/>
            <a:ext cx="1771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E6A23C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E6A23C"/>
                </a:solidFill>
                <a:latin typeface="Aptos"/>
                <a:ea typeface="Aptos"/>
                <a:cs typeface="Aptos"/>
              </a:rPr>
              <a:t>&gt;5 cm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836546-9CA8-43C0-ACE0-1364E4E1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428875"/>
            <a:ext cx="173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Long object threshold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B7F0B2-3FD3-4706-9B4C-7C670B24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1714500"/>
            <a:ext cx="20002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08E744-CC2E-4EC1-AB19-E5653218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96425" y="1866900"/>
            <a:ext cx="17716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&gt;2 cm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1F7EAD-9906-40C1-90CA-F37C0BCE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428875"/>
            <a:ext cx="17335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Wide object threshold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C6C5B4-7C60-4E09-A971-9DBAD1054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714750"/>
            <a:ext cx="8763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B286D4-2D56-4BEB-AC28-294DB2F9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905250"/>
            <a:ext cx="809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Sharp objects: 15–35% historical perforation risk</a:t>
            </a:r>
          </a:p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Esophageal coin: observe up to 24 h only if stable and swallowing</a:t>
            </a:r>
          </a:p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Multiple magnets beyond stomach: reassess every 4–6 h</a:t>
            </a:r>
          </a:p>
        </p:txBody>
      </p:sp>
    </p:spTree>
    <p:extLst>
      <p:ext uri="{BB962C8B-B14F-4D97-AF65-F5344CB8AC3E}">
        <p14:creationId xmlns:p14="http://schemas.microsoft.com/office/powerpoint/2010/main" val="1198922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E26F99-39DF-47B6-AC95-B7C98FAF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515C76-4E1D-4993-A4D6-C3C066FF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Where objects lodge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A50C2C-4D7F-4413-A4AD-FD9A7354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5C4ED8-6CB4-4AD7-A0BB-BA0EED94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67A9E-7D0D-4305-ADD7-CB815FEA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1571625"/>
            <a:ext cx="1714500" cy="39052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28575">
            <a:solidFill>
              <a:srgbClr val="1976A3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E7CDF-4459-4298-A93E-2FAD9076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790700"/>
            <a:ext cx="85725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21CA63-150B-417B-AB5A-A19E1D15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14500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Upper esophageal sphincter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1E298-6E2A-4CA3-B075-E24599FA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574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27D98"/>
                </a:solidFill>
                <a:latin typeface="Aptos"/>
                <a:ea typeface="Aptos"/>
                <a:cs typeface="Aptos"/>
              </a:rPr>
              <a:t>Cricopharyngeus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B8A7BF-0483-497F-ABD6-3D21A9AE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000375"/>
            <a:ext cx="85725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FA39D4-0BA5-4B93-9E23-BACC6CEC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24175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Mid-esophagus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9E341-19E3-4AC9-A769-8B0C8487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67075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27D98"/>
                </a:solidFill>
                <a:latin typeface="Aptos"/>
                <a:ea typeface="Aptos"/>
                <a:cs typeface="Aptos"/>
              </a:rPr>
              <a:t>Aortic arch level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0EE8A7-FC53-4A86-A4CA-C7010B75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210050"/>
            <a:ext cx="85725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1847D9-2D72-4E8C-B5B1-A4905F11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133850"/>
            <a:ext cx="409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Lower esophageal sphincter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FFFE5-D204-47DB-9698-ECB427B8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767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27D98"/>
                </a:solidFill>
                <a:latin typeface="Aptos"/>
                <a:ea typeface="Aptos"/>
                <a:cs typeface="Aptos"/>
              </a:rPr>
              <a:t>Gastroesophageal junction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DE0C23-20E5-4CA4-82D5-8B470174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1771650"/>
            <a:ext cx="2476500" cy="30003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722F84-085E-4A49-ABCA-53762FFE0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9526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Retention risks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41E1F4-3D83-43CB-A925-EC9C45BD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381250"/>
            <a:ext cx="2095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Young age</a:t>
            </a:r>
          </a:p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Congenital anomaly</a:t>
            </a:r>
          </a:p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Prior esophageal surgery</a:t>
            </a:r>
          </a:p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Reflux or eosinophilic esophagitis</a:t>
            </a:r>
          </a:p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Neuromuscular disease</a:t>
            </a:r>
          </a:p>
        </p:txBody>
      </p:sp>
    </p:spTree>
    <p:extLst>
      <p:ext uri="{BB962C8B-B14F-4D97-AF65-F5344CB8AC3E}">
        <p14:creationId xmlns:p14="http://schemas.microsoft.com/office/powerpoint/2010/main" val="9686779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31595-434D-4B8F-8B6A-3EE3CE42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36B82-FC65-446A-B1D1-47EFC877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Symptoms help localize the object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0D9C04-83AD-467A-B6AF-0A4B4E7F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F02615-1917-4F98-A7A4-EFDA7DC0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60303-9474-46EB-9A11-954404B3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3429000" cy="3571875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F688B4-9EBF-4547-BD93-99779460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24050"/>
            <a:ext cx="29527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79755-8F96-484E-BD3D-9CF3846B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43100"/>
            <a:ext cx="2876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ESOPHAGUS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57315-13FF-41AE-A532-46B61242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571750"/>
            <a:ext cx="28956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Drooling or dysphagia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Food refusal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Stridor, wheeze or choking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Retrosternal pain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9D220-2DE1-4C3A-90F1-70AB87124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714500"/>
            <a:ext cx="3429000" cy="3571875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7654D2-BF3D-4891-AFB1-3E1AA95C0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924050"/>
            <a:ext cx="29527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359089-D4D4-4D0E-A0F5-EADEA4E07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1943100"/>
            <a:ext cx="2876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STOMACH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59A029-E87E-4D3B-94E3-6E41646A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571750"/>
            <a:ext cx="28956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Usually asymptomatic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Nonbilious vomiting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Feeding refusal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Gastric distension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10E40-1FF0-4BC9-96A8-5978A805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714500"/>
            <a:ext cx="3429000" cy="3571875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185B7D-4369-4BEB-90D2-D6D0A2408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924050"/>
            <a:ext cx="29527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E6A23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F4649-7A69-4C83-8784-8860BBA6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943100"/>
            <a:ext cx="2876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INTESTINE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DFBAE6-0372-423E-A148-2E6A26A6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2571750"/>
            <a:ext cx="28956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Usually passes silently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Pain or vomiting suggests obstruction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Fever or bleeding suggests injury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Peritoneal signs demand surgery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CE5BC5-D151-411C-A3C8-A2798F96E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72125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Neck swelling or crepitus suggests perforation.</a:t>
            </a:r>
          </a:p>
        </p:txBody>
      </p:sp>
    </p:spTree>
    <p:extLst>
      <p:ext uri="{BB962C8B-B14F-4D97-AF65-F5344CB8AC3E}">
        <p14:creationId xmlns:p14="http://schemas.microsoft.com/office/powerpoint/2010/main" val="11329821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75DC79-A9F0-452E-9493-F0287F45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C3EF4-6C84-43F0-9916-10AD51FB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Initial evaluation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1354D8-4E90-4CBD-B4DC-880331A3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B49EF-2E53-4375-A45D-575F82F4A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79A80-23CC-4078-87B9-9335E19C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00200"/>
            <a:ext cx="1057275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6E8676-E137-4066-A2B8-70D1DF997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733550"/>
            <a:ext cx="6096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96C5F2-35FA-4E6D-9B7D-B09DEBA96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743075"/>
            <a:ext cx="571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7E6A6C-0F70-4340-B1AA-C61C6A1A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714500"/>
            <a:ext cx="3000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Airway and breathing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2C6ECC-5613-4FE5-A8D2-258D6043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028825"/>
            <a:ext cx="8905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Stridor, wheeze, choking, cyanosis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474FE3-6DC1-4C97-8A2A-1865B5F5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67000"/>
            <a:ext cx="1057275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A7B043-D698-49BD-B4D2-0C1A14C2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6096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E1C5D-54F6-4C98-9D4A-AF63246B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09875"/>
            <a:ext cx="571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163E5-14BC-443B-A1DB-B1CF79E7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81300"/>
            <a:ext cx="3000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History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40A4BC-2354-4051-A34D-79861F12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95625"/>
            <a:ext cx="8905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Time, object, number, size, material, symptoms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A2D132-B8EA-4EE8-909D-30819039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33800"/>
            <a:ext cx="1057275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7F7D1F-B973-49FA-A093-20B4AF08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67150"/>
            <a:ext cx="6096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4EBDAA-8BCD-450C-A0B2-258E288E8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76675"/>
            <a:ext cx="571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61071-D2FE-4B00-BF58-488CB52E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848100"/>
            <a:ext cx="3000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Examination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26E125-92C2-4662-BBF8-A606E344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162425"/>
            <a:ext cx="8905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Neck crepitus, chest findings, abdominal obstruction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780874-37FB-4D9D-A159-F679FD4F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1057275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300856-35EA-4E31-9FD2-8FF2529A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933950"/>
            <a:ext cx="6096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5E175E-7968-48B8-B90C-7B903126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943475"/>
            <a:ext cx="571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9A4BE7-03E3-499A-AC87-FE98AF1D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14900"/>
            <a:ext cx="3000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Imaging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391680-79C3-4615-A247-22FB7AAB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229225"/>
            <a:ext cx="8905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Biplane radiographs: neck, chest and abdomen</a:t>
            </a:r>
          </a:p>
        </p:txBody>
      </p:sp>
    </p:spTree>
    <p:extLst>
      <p:ext uri="{BB962C8B-B14F-4D97-AF65-F5344CB8AC3E}">
        <p14:creationId xmlns:p14="http://schemas.microsoft.com/office/powerpoint/2010/main" val="13491293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1C0DE-C560-48EA-9766-30D1F80E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00303-07F5-4A8A-B682-F3980454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Radiography: what the board expects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C8C36B-0046-40F6-9BDD-8D545303E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50016-0A3F-4C64-ABEC-4FED1EE3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A9E6A-1B33-4A10-838E-6A075B2C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5334000" cy="38100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1F6BC-78C7-4D47-9D7B-3BDD2276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09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Initial study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E3E01-D05C-4B2D-B8D9-2C62709A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81250"/>
            <a:ext cx="47625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AP and lateral views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Include neck, chest and abdomen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Look for additional objects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Assess free air and obstruction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A8F0A-1372-4109-885A-8EA0BA40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5334000" cy="381000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31DCA-C055-489E-BAA9-3AA2A91D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1809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Interpretation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C4383-E124-4FBC-948D-FD393B16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81250"/>
            <a:ext cx="4762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Esophageal flat object: usually coronal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Tracheal flat object: usually sagittal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Button battery: double ring and lateral step-off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Stacked objects require a lateral 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1C019D-6996-4BD5-AC1F-7375BD914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5785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Only 64% of ingested objects were radiopaque in the cited pediatric series.</a:t>
            </a:r>
          </a:p>
        </p:txBody>
      </p:sp>
    </p:spTree>
    <p:extLst>
      <p:ext uri="{BB962C8B-B14F-4D97-AF65-F5344CB8AC3E}">
        <p14:creationId xmlns:p14="http://schemas.microsoft.com/office/powerpoint/2010/main" val="5139205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8269DD-2A5E-44F1-BF20-A8EA40CE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A85CA6-DB87-4251-BF97-F0AF615A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Negative radiograph does not end the evaluation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1461E-093D-4F44-8EA8-3F4962935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0A26D-3184-477F-93A1-8BB01B7F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A0A42-2834-4088-B880-C44B76028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19250"/>
            <a:ext cx="495300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A7566E-61E9-4235-93D3-044742991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857375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High-risk or symptomatic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F41AB8-B10F-432A-AFEE-D9643B5E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76500"/>
            <a:ext cx="41910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Sharp object suspected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Length &gt;5 cm or width &gt;2 cm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Object type uncertain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Persistent symptoms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6745BA-85DA-42A9-9098-10CE8305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19625"/>
            <a:ext cx="39052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7C7F42-E56D-4CB2-9E86-B59B31A1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4638675"/>
            <a:ext cx="3829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CT with 3D reconstruction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8B051-5C02-4CE0-BDF0-939FF2C4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619250"/>
            <a:ext cx="495300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00DAE4-8AD9-496B-8877-21964CD7D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1857375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Benign and asymptomatic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96100D-6AEB-46EB-8246-6E57D427A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476500"/>
            <a:ext cx="41910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Small object &lt;2 cm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Not sharp or long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Not a magnet or battery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Caregiver certain of object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BCA061-834B-4335-BE9E-F5A32229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619625"/>
            <a:ext cx="39052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F855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4E9059-94FD-43BF-890E-521AC304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638675"/>
            <a:ext cx="3829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Observe, oral challenge, discharge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8AE5C5-AA8D-488B-9745-C8FDE5F16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MRI is contraindicated if a metallic foreign body may be present.</a:t>
            </a:r>
          </a:p>
        </p:txBody>
      </p:sp>
    </p:spTree>
    <p:extLst>
      <p:ext uri="{BB962C8B-B14F-4D97-AF65-F5344CB8AC3E}">
        <p14:creationId xmlns:p14="http://schemas.microsoft.com/office/powerpoint/2010/main" val="11709519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C78855D-BB39-435D-A8C2-1269A1EF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954F0-08C7-4B4F-9FC0-2B5C59D4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Indications for urgent removal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AB692-20C1-419E-A707-EBE12006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BB69A-B234-4819-B1F6-7C190152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3C7094-14E4-4073-8DA0-585F6A66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31BB67-7929-47C7-A19D-38FFAEA7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335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363EA-1038-42D5-B76F-8A0C945D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33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250230-A75A-4FE7-841F-5EC00CDC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6668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Airway compromise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4EAC15-B2A0-45DC-881F-646BA2E0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1C823-53D9-4CD0-8A2D-D9225FF10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3367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777DD-B7D3-47D5-AA5D-87E46491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336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9324B3-25B0-42BA-A68E-DAED3142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66700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Unable to swallow secretions or drooling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C07802-3EBC-4B8C-8787-82A9529F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71875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FE4EB-9345-4824-A929-A2FEF0BD6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338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87CC03-4453-4BC8-AC13-ACA56B34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338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66A008-3DFA-4222-BAD9-1DAE3D4CA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6671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Sharp or long object in esophagus or stomach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62D64-FDF5-442E-B352-73732CD8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0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948E8-65FD-442E-9FEA-3AE2B5C5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339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194083-EDD6-4C8F-8D23-D1B253170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339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EF9CC7-53D2-4CF0-8F32-4C986F27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6672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High-powered magnet or multiple magnets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D84BEB-157D-451A-80AB-E56E83DF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571625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758C3C-DC92-44A9-961B-BBD23F41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17335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C283CD-3D1D-459A-8F4D-20BAD3DD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1733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579607-100B-40DC-8144-87E3E712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166687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Button battery in esophagus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C948FA-071C-46E4-982D-1A7C2A4B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571750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B917B6-07D7-4B82-9099-1FB2AEBA9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73367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5DE354-5E28-459F-B99A-E73721F5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7336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4D9E71-6D29-422E-A215-CF8B3E41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266700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Fever, abdominal pain, vomiting or obstruction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961206-CCA4-43B2-8175-58635839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71875"/>
            <a:ext cx="51911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70C23FA-3563-4A3C-A244-164881DD8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73380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F996E0-32F2-4D2F-9997-B2562AFC3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7338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76A3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5BB42B2-DDFA-481B-86C9-63769900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3667125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Esophageal retention &gt;24 h or unknown duration</a:t>
            </a:r>
          </a:p>
        </p:txBody>
      </p:sp>
    </p:spTree>
    <p:extLst>
      <p:ext uri="{BB962C8B-B14F-4D97-AF65-F5344CB8AC3E}">
        <p14:creationId xmlns:p14="http://schemas.microsoft.com/office/powerpoint/2010/main" val="5358227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48AF8D-D4C1-4E3C-874C-0D1CA8C0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79DDD-F512-4AE2-B82C-20970537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Timing by location and object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D55710-D127-4E6A-A67A-6810D118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5156B7-6DC0-4CB1-85D3-322CABFB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F70FC-CBC0-4031-9685-0F5B48157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240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DB42E-5246-42A9-ACFB-F5E9E07FE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5716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Object / situation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6B26D0-F6D9-4B65-850E-70BF6DE3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716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FEFD9D-1F87-4790-9861-0884CDE7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1336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CB1096-B5EE-40E6-B0E3-8B3B6958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1812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Button battery in esophagus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C9466-85C1-40E5-BD0E-722F5C744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812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Emergency removal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519AB-4127-4C8F-8657-50B4EDAD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432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BF0400-6F14-440D-9299-6B03A9F6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7908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Sharp object in esophagus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B8EB0-F5E9-48FA-B32F-C134B52C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7908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Immediate removal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528B19-8277-413D-9F4D-273AFDE90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528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8C4AF9-220F-4834-B803-64ACCFBB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004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Food bolus, cannot handle secretions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18CC8D-215B-4BCF-9C38-7F0067B9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4004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Immediate removal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94ABE0-7F04-461E-BDD5-2741F6EC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9624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E9C851-1B4C-4C9B-BE83-F460DFBF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0100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Food bolus, comfortable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989E0A-377A-44AF-A272-CAE3371C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0100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Endoscopy no later than 24 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029638-C589-4A20-B839-A75DCB131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720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D6855E-832A-4DC2-9425-22684A07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196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Stable esophageal coin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909C27-965D-4B22-B3CA-C2A38681E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6196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Observe to 24 h; remove if retained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BF2E89-B80E-4DF2-AEEB-22D09531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81600"/>
            <a:ext cx="1019175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AF2F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DE7FE7-D98C-4D45-8AF2-D30E6534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229225"/>
            <a:ext cx="447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Benign object in stomach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BDE45F-7333-4184-BBA6-53964200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229225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Observe; remove if retained 4 weeks</a:t>
            </a:r>
          </a:p>
        </p:txBody>
      </p:sp>
    </p:spTree>
    <p:extLst>
      <p:ext uri="{BB962C8B-B14F-4D97-AF65-F5344CB8AC3E}">
        <p14:creationId xmlns:p14="http://schemas.microsoft.com/office/powerpoint/2010/main" val="5847034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72DB83-3C2D-4AAA-84B8-95DDB53E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3CF47-07B8-484E-953D-AE7DD571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Coins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C380B-8F4A-4C39-9A2C-007F94C4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2C53E3-A452-42B9-A6FA-F7141A27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5EED5-4F55-4A0C-A765-0746A46E2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14350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6B628-7A66-4EA9-B5F7-35915CF9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0975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654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Esophageal coin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02F27-8437-4C86-ADAA-AC81D2EC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447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Symptomatic or unknown duration: remove promptly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Stable and swallowing: observe up to 24 h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20–30% pass spontaneously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Two-thirds of passages occur in first 8 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FECDC-B37B-4D7B-A056-2A92B854C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571625"/>
            <a:ext cx="514350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0519E0-2684-4F1B-864F-7D466FD7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80975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654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Gastric coin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526564-5CE8-46B0-9A3A-249466B0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28875"/>
            <a:ext cx="447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Expectant management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Most pass within 1–2 weeks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If not seen in stool: x-ray every 1–2 weeks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Still in stomach at 4 weeks: remove</a:t>
            </a:r>
          </a:p>
        </p:txBody>
      </p:sp>
    </p:spTree>
    <p:extLst>
      <p:ext uri="{BB962C8B-B14F-4D97-AF65-F5344CB8AC3E}">
        <p14:creationId xmlns:p14="http://schemas.microsoft.com/office/powerpoint/2010/main" val="7733460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B2240E-D5B8-482D-A776-2510A164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0E354-BE80-4167-A224-64E1277B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Button batteries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8BA31-B621-4FCD-ABC5-12058A8E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10CE17-7D92-49BA-980F-27909983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B6994-512F-4A03-BA04-B31618B7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1076325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1A14C-0936-4D8E-B49A-451D6395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62125"/>
            <a:ext cx="190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ESOPHAGUS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BA860-B87B-43D5-8E98-98AEF58A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695450"/>
            <a:ext cx="8191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Medical emergency. Electrical current causes liquefaction necrosis. Ulceration begins within hours; perforation may occur by 8 hours.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41909B-FB13-414C-B449-549E3750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95625"/>
            <a:ext cx="24288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BEE72C-4079-4853-A28B-24CFBA17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337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Negative pole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DF18FE-8B50-4CC4-AD27-C6A8D2D89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905250"/>
            <a:ext cx="20859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Greatest local injury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93AC9-62A3-4DAF-AFB2-C0251FF0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095625"/>
            <a:ext cx="24288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2179B-41F3-4142-8937-EC6D5A1E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3337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3 V lithium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A78CAB-BF3A-46B9-A4EC-B2862534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05250"/>
            <a:ext cx="20859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Higher-risk chemistry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665210-85A3-445B-A35C-451A7FBC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095625"/>
            <a:ext cx="24288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CA460B-2A49-41D9-BD5C-A2E26F41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337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≥20 mm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F7364E-0962-47DB-BDD5-56C19437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905250"/>
            <a:ext cx="20859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Higher impaction risk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29B73-AE37-453A-80A6-A0D28DAC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3095625"/>
            <a:ext cx="2428875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F2D39-BCAE-4B13-ADFA-7E36438C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3337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&lt;12 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694EF0-1901-49B1-8E7B-60F3C959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905250"/>
            <a:ext cx="20859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Honey window if ≥1 y and swallowing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F19E06-8939-4D73-8C55-AAEDC1F6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86375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Never delay radiography or emergency removal to give honey.</a:t>
            </a:r>
          </a:p>
        </p:txBody>
      </p:sp>
    </p:spTree>
    <p:extLst>
      <p:ext uri="{BB962C8B-B14F-4D97-AF65-F5344CB8AC3E}">
        <p14:creationId xmlns:p14="http://schemas.microsoft.com/office/powerpoint/2010/main" val="6613407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A93C90-13CF-413E-ABEE-CBCC4FD5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D8569-E761-4BAA-818C-2F1F28FF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Sharp-pointed objects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E6CBC9-3733-4196-9AAB-D6349EA4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FC9B1B-14A2-424F-9434-CB6C09323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72B87-3EEE-4335-A71D-A3F259B3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3429000" cy="3762375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A7E3B-4401-41B5-8C07-1A3C7A97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57375"/>
            <a:ext cx="285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15–35%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60FDE-697D-4F86-87B4-8CF0C928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19375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Historical perforation risk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6F29A-E9A7-4984-9BA5-1C9156FE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5242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Fish bones and toothpicks may be radiolucent.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6B2936-17FB-434B-8727-8CD419F9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24000"/>
            <a:ext cx="7000875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9ED0F2-7789-4CB3-BF6D-3391729F8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60972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Esophagus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0CAF0-038B-47FB-AE70-5A5B3627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09725"/>
            <a:ext cx="3095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Immediate removal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CD375A-20B3-4ABC-B20B-3B1456C3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14575"/>
            <a:ext cx="7000875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7B03B9-1FC8-4AC9-A3C8-84B23CA1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400300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Stomach / proximal duodenum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80ADBD-2597-4927-AD1C-4E2BD88C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00300"/>
            <a:ext cx="3095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Prompt endoscopic removal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DF5047-0100-4294-8A1D-9939E2A3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05150"/>
            <a:ext cx="7000875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8459DA-3957-44D3-8858-7A1A2554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9087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Small intestine, asymptomatic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4827E-7EE8-40B6-A2A2-AD7C88A5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90875"/>
            <a:ext cx="3095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Serial radiographs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32D1F4-348A-489E-8203-77011436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895725"/>
            <a:ext cx="7000875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F7257B-20AF-44B0-B6C0-42AC745C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81450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No progression for 3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081453-EC51-46A4-86A5-60A47EBE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81450"/>
            <a:ext cx="3095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Consider surgery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63A6AE-05BF-4339-A1F0-9EC4D965E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686300"/>
            <a:ext cx="7000875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889C5A-013D-484E-8418-3DA55DD4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77202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245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Symptoms of obstruction or perforation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4FDFE6-3FFF-4C14-90FA-078CBF02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72025"/>
            <a:ext cx="3095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4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Urgent surgery</a:t>
            </a:r>
          </a:p>
        </p:txBody>
      </p:sp>
    </p:spTree>
    <p:extLst>
      <p:ext uri="{BB962C8B-B14F-4D97-AF65-F5344CB8AC3E}">
        <p14:creationId xmlns:p14="http://schemas.microsoft.com/office/powerpoint/2010/main" val="196077746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C5B9ED-A5B2-4FF2-B5ED-5E8D4242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0172CB-5446-4B49-AF80-083AE02BD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Esophageal food impaction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0E22B0-8450-429C-A5B5-24ED057D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E00CEA-2641-4B4A-A326-102B77A67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17FC36-DED1-4F71-9347-9AC723E1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143500" cy="3571875"/>
          </a:xfrm>
          <a:prstGeom xmlns:a="http://schemas.openxmlformats.org/drawingml/2006/main" prst="roundRect">
            <a:avLst>
              <a:gd name="adj" fmla="val 21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B7CE16-1000-4744-89C2-48359BD5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097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Immediate priorities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A075B-914F-437D-A40B-E82425C6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44767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Unable to swallow secretions: immediate removal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Comfortable and handling secretions: endoscopy within 24 h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Do not use glucagon or proteolytic enzymes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94E97-24DD-4AD1-B51C-A5C0370D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571625"/>
            <a:ext cx="5143500" cy="3571875"/>
          </a:xfrm>
          <a:prstGeom xmlns:a="http://schemas.openxmlformats.org/drawingml/2006/main" prst="roundRect">
            <a:avLst>
              <a:gd name="adj" fmla="val 21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B615A-A017-478A-8EA1-806DB733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8097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After disimpaction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0E708E-B80D-4A73-B534-C4403B19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428875"/>
            <a:ext cx="4476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Inspect the esophageal mucosa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Obtain biopsies from at least two levels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Evaluate eosinophilic esophagitis, stricture or motility disorder</a:t>
            </a:r>
          </a:p>
        </p:txBody>
      </p:sp>
    </p:spTree>
    <p:extLst>
      <p:ext uri="{BB962C8B-B14F-4D97-AF65-F5344CB8AC3E}">
        <p14:creationId xmlns:p14="http://schemas.microsoft.com/office/powerpoint/2010/main" val="309608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7D24FE-6FD1-4832-8DBB-B60EB646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59399-9F58-4D7D-9840-833FC4FD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High-powered magnets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FEE1E-D9BA-4C06-BEE4-FC064F97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9445B-795F-4F50-AEB7-88B1557E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1995C-FE0A-47E5-9BAE-0C426B28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76375"/>
            <a:ext cx="1057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Number + location + symptoms + progression determine management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4749E-E3EE-424F-9518-0BB49693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90750"/>
            <a:ext cx="5191125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F855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473DE-8C51-4395-AF3C-FBD2AFF3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431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Single, truly confirmed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B3D2E-3029-476C-B018-8D08C3594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62250"/>
            <a:ext cx="4810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Serial AP/lateral imaging may be reasonable if asymptomatic and progressing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8462A-0E40-44AB-ABB0-96ECD01E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190750"/>
            <a:ext cx="5191125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4343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7ADD7C-515F-47A9-9BD3-7FC5798C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43150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Multiple in esophagus/stomach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36DE3-AE5F-470D-A037-FD2FA41E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762250"/>
            <a:ext cx="4810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Urgent endoscopic removal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849FF7-6840-4A80-B887-E3BC3EF6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57625"/>
            <a:ext cx="5191125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6A23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C5EE67-1ABA-47E8-8E4A-55000AB3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0025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E6A23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E6A23C"/>
                </a:solidFill>
                <a:latin typeface="Aptos"/>
                <a:ea typeface="Aptos"/>
                <a:cs typeface="Aptos"/>
              </a:rPr>
              <a:t>Multiple beyond stomach, asymptomatic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AFD01E-31C7-450B-8B74-C26CA792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29125"/>
            <a:ext cx="4810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Examination and radiographs every 4–6 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35C990-7163-454E-B1AA-2ADCDD13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857625"/>
            <a:ext cx="5191125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4343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4E1DF-674C-4630-B66C-D2E41AA5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010025"/>
            <a:ext cx="4810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Symptoms or no progression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95C99A-48DE-493F-B0EA-11AB54CC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429125"/>
            <a:ext cx="4810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Operative removal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E09CC3-AF03-492D-BFA6-9C39AE37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673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One magnet plus a metallic object follows the multiple-magnet pathway.</a:t>
            </a:r>
          </a:p>
        </p:txBody>
      </p:sp>
    </p:spTree>
    <p:extLst>
      <p:ext uri="{BB962C8B-B14F-4D97-AF65-F5344CB8AC3E}">
        <p14:creationId xmlns:p14="http://schemas.microsoft.com/office/powerpoint/2010/main" val="5595977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88657-5388-422E-A3B2-352F7EA9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D4510-C95B-4515-926A-ACEE693E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Long objects and water beads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DA45BC-7C4A-43C6-8A10-1253FFCF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1B2B53-6162-4C2B-80F0-1C6904C2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4680AC-2D13-4BCD-A616-069FD927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533400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942A7-A229-49C0-A133-E3586AE07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09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Long blunt objects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C09AE-A6FD-45AF-A7E4-5A8A2FBC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28875"/>
            <a:ext cx="4762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Older child: remove gastric object ≥5 cm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Objects &gt;6 cm rarely pass the stomach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Child &lt;5 years: consider removal if &gt;2.5 cm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Beyond stomach: serial imaging; surgery if no progression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23396-2D5C-4659-A2FE-B507B2AF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571625"/>
            <a:ext cx="533400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A2BE7-686B-4DD4-82A6-9C371E71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809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Superabsorbent polymers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704087-F29B-4907-A410-90704F8F7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428875"/>
            <a:ext cx="47625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Radiolucent and expand after hydration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If accessible, removal usually preferred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Suspected obstruction: ultrasound or CT</a:t>
            </a:r>
          </a:p>
          <a:p xmlns:a="http://schemas.openxmlformats.org/drawingml/2006/main">
            <a:pPr algn="l">
              <a:defRPr sz="1575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Beyond stomach: monitor closely for vomiting and distension</a:t>
            </a:r>
          </a:p>
        </p:txBody>
      </p:sp>
    </p:spTree>
    <p:extLst>
      <p:ext uri="{BB962C8B-B14F-4D97-AF65-F5344CB8AC3E}">
        <p14:creationId xmlns:p14="http://schemas.microsoft.com/office/powerpoint/2010/main" val="2273834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87785-49A0-4CA7-A9C5-45A3E73B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79F77-40CF-4978-AB69-D280CAAB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Objects containing lead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D2C1F-C1C1-410E-8566-3523E929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CDBCEE-E95C-4A64-A04D-B447DC39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346CE2-84FD-40BE-8FC9-71980F2A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71625"/>
            <a:ext cx="10191750" cy="3524250"/>
          </a:xfrm>
          <a:prstGeom xmlns:a="http://schemas.openxmlformats.org/drawingml/2006/main" prst="roundRect">
            <a:avLst>
              <a:gd name="adj" fmla="val 216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7DB8B-624D-4BD8-9F42-2BC5A3B6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952625"/>
            <a:ext cx="2428875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24DA0C-B5B0-488E-AB41-FF1C76B0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2105025"/>
            <a:ext cx="22002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61"/>
          </a:bodyPr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90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67212F-2F1E-4EA5-B72B-645AD1F3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2667000"/>
            <a:ext cx="2162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Lead level may rise rapidly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B281AA-7632-4001-94F5-50A68A08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952625"/>
            <a:ext cx="638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304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Fishing sinkers, curtain weights, air-rifle pellets and some toys may contain lead.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D3EC84-0FC8-4279-8248-735352D1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762250"/>
            <a:ext cx="6191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Measure a serum lead level if toxicity is possible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Remove suspected lead objects from the esophagus or stomach promptly</a:t>
            </a:r>
          </a:p>
          <a:p xmlns:a="http://schemas.openxmlformats.org/drawingml/2006/main">
            <a:pPr algn="l">
              <a:defRPr sz="165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Acid suppression may reduce dissolution while definitive care proceeds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8E1201-6ED7-46AB-9C92-108E14BE2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292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Lethargy and vomiting are nonspecific. Retained lead-containing objects require active assessment.</a:t>
            </a:r>
          </a:p>
        </p:txBody>
      </p:sp>
    </p:spTree>
    <p:extLst>
      <p:ext uri="{BB962C8B-B14F-4D97-AF65-F5344CB8AC3E}">
        <p14:creationId xmlns:p14="http://schemas.microsoft.com/office/powerpoint/2010/main" val="2458597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8BA55-139F-4A89-808A-B8DB24C1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6EE28-EF92-408A-BC9E-23C73B58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Endoscopic technique and airway protection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B8C04-26BD-4C3E-B50C-7133FD04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698CEE-8E0A-4D15-80DC-82169DEA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9B54C-99CD-434D-84FC-A09B52B0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342900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C15AE-7CC1-488F-8B88-95A14A7D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1952625"/>
            <a:ext cx="3009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Flexible endoscopy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C18CF-340A-4CD1-993E-3F55E35E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619375"/>
            <a:ext cx="28194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Preferred in most cases</a:t>
            </a:r>
          </a:p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Direct visualization</a:t>
            </a:r>
          </a:p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Allows mucosal inspection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F8976F-B4A4-4388-A2A6-3A0BA6AF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714500"/>
            <a:ext cx="342900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00970-0382-4B33-ACF1-A0A21CD4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1952625"/>
            <a:ext cx="3009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Rigid endoscopy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0C632A-0E26-4B75-9CC1-22AFA218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619375"/>
            <a:ext cx="28194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Proximal sharp impaction</a:t>
            </a:r>
          </a:p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Hypopharynx or cricopharyngeus</a:t>
            </a:r>
          </a:p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Requires experienced operator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14A655-2968-4416-AF5B-49DFB2B75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714500"/>
            <a:ext cx="3429000" cy="33337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582338-E299-4390-AD9C-0A054AE3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1952625"/>
            <a:ext cx="3009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Magill forceps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BAA13A-2C24-4594-8F3D-DFC04372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2619375"/>
            <a:ext cx="28194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Object at or above cricopharyngeus</a:t>
            </a:r>
          </a:p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Often during laryngoscopy</a:t>
            </a:r>
          </a:p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•  Secure airway as needed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2152DD-4DE1-4B79-BE1E-3D223DED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47687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Sharp object extraction: keep the sharp end trailing and use a protector hood when possible.</a:t>
            </a:r>
          </a:p>
        </p:txBody>
      </p:sp>
    </p:spTree>
    <p:extLst>
      <p:ext uri="{BB962C8B-B14F-4D97-AF65-F5344CB8AC3E}">
        <p14:creationId xmlns:p14="http://schemas.microsoft.com/office/powerpoint/2010/main" val="87441214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FC92A7-524F-49DB-B62B-6AFD573A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4E2F9-F433-46EB-8CDA-76B2CF09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Board traps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797A5-16FD-4778-84BF-2C7AD0C3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52C5C6-1743-4386-804D-FC4C1861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FA329-D46D-4A85-A5A1-57291392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519112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1ECD85-DE01-4963-89CD-336C3C15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57350"/>
            <a:ext cx="4810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Coin mistaken for battery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F767F-937B-4E69-BD1B-4730EF40E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19300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Look for double ring and lateral step-off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6D991-2B87-4127-B44F-96CF29B2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524000"/>
            <a:ext cx="519112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8369C-BBDE-4668-9F3F-A73CED80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657350"/>
            <a:ext cx="4810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Negative x-ray after sharp-object history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4E526-F089-4565-B1B8-68CD0252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019300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Proceed to further evaluation or endoscopy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6DBD0F-609D-48C0-A077-96940C5E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05125"/>
            <a:ext cx="519112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4572E4-FE28-4A54-8871-2391DCD2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38475"/>
            <a:ext cx="4810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“Single” magnet on one view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659BE-9506-42C9-80A6-81B7E633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00425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Confirm with AP and lateral views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E7276F-B7D2-423A-80E5-4CDDCF80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905125"/>
            <a:ext cx="519112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B20B74-A582-47F8-B82F-8E018BCA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38475"/>
            <a:ext cx="4810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Asymptomatic child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221585-E7AD-4D2D-977C-7DC5F9F8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400425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Does not make a battery, magnet or sharp object safe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3934BB-78E4-4A44-A9DC-FFAFA1608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0"/>
            <a:ext cx="519112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141B16-A2C4-4164-B7F6-FAAB91B6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4810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Food bolus removed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6283D0-97E5-4FA5-9F71-FCD57DBC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81550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Investigate underlying esophageal disease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9757D9-E779-4766-B904-D81CEF73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286250"/>
            <a:ext cx="5191125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F03E09-D9D0-4AE7-B79B-7227F4E06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419600"/>
            <a:ext cx="4810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Object beyond pylorus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BD417F-E6D8-4AFD-9172-CA4D5F81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781550"/>
            <a:ext cx="4810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Symptoms or absent progression change management</a:t>
            </a:r>
          </a:p>
        </p:txBody>
      </p:sp>
    </p:spTree>
    <p:extLst>
      <p:ext uri="{BB962C8B-B14F-4D97-AF65-F5344CB8AC3E}">
        <p14:creationId xmlns:p14="http://schemas.microsoft.com/office/powerpoint/2010/main" val="16563645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9E7E0-CC19-425D-837E-379E8979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BOARD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A995EA-6E35-4C9E-946D-A0123FDE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Case 1: the image changes the urgency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E1B248-29B9-4681-B6CB-1ACED0797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ECA993-DDD9-4FEF-A3F3-3CC66DB8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A5EC67-C954-473A-83BF-85D6B5F5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571625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A 2-year-old suddenly refuses food and drools. AP imaging shows a round radiopaque object in the upper esophagus with a double ring.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802513-0E31-4E23-AE1E-27540A7F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09875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61AA01-3B1F-443C-A152-1BCC1E28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847975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A. Observe for 24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67ED4-FBF6-4235-BF24-F48FCF9B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29000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7CC05-BCF7-4B3F-97AA-EB86C8F3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467100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B. Repeat imaging tomorrow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03A95A-DB67-4D27-93CC-C72BDE67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048125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2F855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B91FF7-C03D-4E74-BD6E-FD1F0D8AE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086225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C. Emergency endoscopic removal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F3850B-C28D-45B8-BD77-075B23A01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667250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AB46B2-42E8-4B8D-AEC8-56D0613E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705350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D. Oral glucagon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31D69-CFB9-4020-A863-E444C726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52450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Answer: C. The double-ring sign indicates an esophageal button battery.</a:t>
            </a:r>
          </a:p>
        </p:txBody>
      </p:sp>
    </p:spTree>
    <p:extLst>
      <p:ext uri="{BB962C8B-B14F-4D97-AF65-F5344CB8AC3E}">
        <p14:creationId xmlns:p14="http://schemas.microsoft.com/office/powerpoint/2010/main" val="3023967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0BCD1-7719-4B76-8601-52225F5F4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BOARD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ACB6D-5692-49A5-9BBB-45D174D8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Case 2: progression determines surgery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BFD0D-4D73-4076-90DE-D54E4EAF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8ED55-CE35-4B64-9FB0-BEDEE4C8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454251-D5C0-4D74-9C03-FF50AE113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571625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A stable 5-year-old swallowed three neodymium magnets. They are beyond the stomach. Repeat films at 4 and 8 hours show no progression.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6CB0D-778B-4731-AB6D-C2FD8A68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09875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A0B723-5FB4-4AD2-93F0-ADB1DF8F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847975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A. Discharge with stool monitoring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CB941B-3EDF-4B6C-BF72-281FE558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29000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908DA-B11B-492C-A66E-F976E774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467100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B. Repeat radiography in one week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61B697-183B-4D8D-809F-90B20DBE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048125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2F855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8AD826-A4EF-4635-BBE0-A973D44F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086225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C. Operative removal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39449F-636B-4893-B29A-F3D91D6F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667250"/>
            <a:ext cx="87630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933FF-3949-49C1-9F5B-FDD1FF75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705350"/>
            <a:ext cx="828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83B56"/>
                </a:solidFill>
                <a:latin typeface="Aptos"/>
                <a:ea typeface="Aptos"/>
                <a:cs typeface="Aptos"/>
              </a:rPr>
              <a:t>D. MRI abdomen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94B6B8-A0F8-4605-BC1D-9C2A4C7CF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24500"/>
            <a:ext cx="1009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F855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F855A"/>
                </a:solidFill>
                <a:latin typeface="Aptos"/>
                <a:ea typeface="Aptos"/>
                <a:cs typeface="Aptos"/>
              </a:rPr>
              <a:t>Answer: C. Multiple magnets beyond the stomach that fail to progress require surgery.</a:t>
            </a:r>
          </a:p>
        </p:txBody>
      </p:sp>
    </p:spTree>
    <p:extLst>
      <p:ext uri="{BB962C8B-B14F-4D97-AF65-F5344CB8AC3E}">
        <p14:creationId xmlns:p14="http://schemas.microsoft.com/office/powerpoint/2010/main" val="45896908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A0EBF9-B9C9-40C6-B5DE-F8CF833E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PEDIATRIC EMERGENCY MEDICINE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2BF3D-776E-428C-90DD-162C7B7E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34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A43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One-page clinical algorithm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DA65E-30D5-4138-94E8-37E9A769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9675"/>
            <a:ext cx="11087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A7A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50455-6609-475B-9A43-93BEFC1B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27D9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627D98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A7D51-FFF9-43B0-AA4D-3E28680A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2000250" cy="233362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DA5077-1E15-4A30-B2B6-357F4742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907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1. STABILIZE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DF250-77E1-4E24-9FB0-A76603DCE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52750"/>
            <a:ext cx="1619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843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Airway, breathing, secretions, perforation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1CFC8-CC43-49E6-A2CD-3156699E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714625"/>
            <a:ext cx="266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2537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C4C8F-3ED5-431E-BF05-BC79306B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1952625"/>
            <a:ext cx="2000250" cy="233362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1D0D2-FABD-43CC-8355-1CC4C4DE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21907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2. IMAGE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80823F-DEFB-4815-B2C3-DAEE62E4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952750"/>
            <a:ext cx="1619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AP + lateral neck, chest and abdomen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97EE7-5B7A-4DE4-9420-AD327C76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714625"/>
            <a:ext cx="266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2537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176A60-B77A-4E9E-B372-5334EBD8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1952625"/>
            <a:ext cx="2000250" cy="233362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44225-776D-41B7-AB44-68CB20A05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1907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3. IDENTIFY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8BCE83-5B8B-4A96-8145-3D75927B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952750"/>
            <a:ext cx="1619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Battery, magnet, sharp, long, coin, food, lead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719137-1ECB-4EC8-9FA7-462BF834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714625"/>
            <a:ext cx="266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2537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17E73-96A6-4705-9E89-A61E3A61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1952625"/>
            <a:ext cx="2000250" cy="233362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C3D6D-D57C-4A6D-B28F-97A80811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1907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976A3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976A3"/>
                </a:solidFill>
                <a:latin typeface="Aptos"/>
                <a:ea typeface="Aptos"/>
                <a:cs typeface="Aptos"/>
              </a:rPr>
              <a:t>4. LOCALIZE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36A1B-5994-4812-BDEB-15359BA5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952750"/>
            <a:ext cx="1619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83B5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83B56"/>
                </a:solidFill>
                <a:latin typeface="Aptos"/>
                <a:ea typeface="Aptos"/>
                <a:cs typeface="Aptos"/>
              </a:rPr>
              <a:t>Esophagus, stomach, beyond pylorus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FE12C1-EBC1-43A8-ACB2-05A68BFC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714625"/>
            <a:ext cx="266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2537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19A7A0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9A7A0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38662-92F2-4479-AF87-8FF1FBF64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952625"/>
            <a:ext cx="2000250" cy="2333625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C94343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DC8D3D-89E3-45E3-82F9-F2C31FF2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190750"/>
            <a:ext cx="1733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5. DECIDE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C9585E-2339-406B-9E8E-D6F08A47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952750"/>
            <a:ext cx="1619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843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Emergency, urgent, serial imaging or discharge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F211F6-92BD-4391-AD5C-4675FDE4E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9587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C9434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C94343"/>
                </a:solidFill>
                <a:latin typeface="Aptos"/>
                <a:ea typeface="Aptos"/>
                <a:cs typeface="Aptos"/>
              </a:rPr>
              <a:t>Clinical symptoms and hazardous objects always lower the threshold for removal.</a:t>
            </a:r>
          </a:p>
        </p:txBody>
      </p:sp>
    </p:spTree>
    <p:extLst>
      <p:ext uri="{BB962C8B-B14F-4D97-AF65-F5344CB8AC3E}">
        <p14:creationId xmlns:p14="http://schemas.microsoft.com/office/powerpoint/2010/main" val="4935467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2026-09-13T19:44:46.8560000Z</dcterms:created>
  <dcterms:modified xsi:type="dcterms:W3CDTF">2026-09-13T19:44:46.8560000Z</dcterms:modified>
</coreProperties>
</file>